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embeddings/oleObject1.bin" ContentType="application/vnd.openxmlformats-officedocument.oleObject"/>
  <Override PartName="/ppt/embeddings/oleObject2.bin" ContentType="application/vnd.openxmlformats-officedocument.oleObject"/>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handoutMasterIdLst>
    <p:handoutMasterId r:id="rId203"/>
  </p:handoutMasterIdLst>
  <p:sldIdLst>
    <p:sldId id="256" r:id="rId2"/>
    <p:sldId id="769" r:id="rId3"/>
    <p:sldId id="768" r:id="rId4"/>
    <p:sldId id="601" r:id="rId5"/>
    <p:sldId id="608" r:id="rId6"/>
    <p:sldId id="693" r:id="rId7"/>
    <p:sldId id="694" r:id="rId8"/>
    <p:sldId id="695" r:id="rId9"/>
    <p:sldId id="696" r:id="rId10"/>
    <p:sldId id="697" r:id="rId11"/>
    <p:sldId id="698" r:id="rId12"/>
    <p:sldId id="699" r:id="rId13"/>
    <p:sldId id="700" r:id="rId14"/>
    <p:sldId id="701" r:id="rId15"/>
    <p:sldId id="702" r:id="rId16"/>
    <p:sldId id="703" r:id="rId17"/>
    <p:sldId id="704" r:id="rId18"/>
    <p:sldId id="705" r:id="rId19"/>
    <p:sldId id="706" r:id="rId20"/>
    <p:sldId id="707" r:id="rId21"/>
    <p:sldId id="861" r:id="rId22"/>
    <p:sldId id="862" r:id="rId23"/>
    <p:sldId id="785" r:id="rId24"/>
    <p:sldId id="860" r:id="rId25"/>
    <p:sldId id="786" r:id="rId26"/>
    <p:sldId id="870" r:id="rId27"/>
    <p:sldId id="871" r:id="rId28"/>
    <p:sldId id="709" r:id="rId29"/>
    <p:sldId id="712" r:id="rId30"/>
    <p:sldId id="713" r:id="rId31"/>
    <p:sldId id="714" r:id="rId32"/>
    <p:sldId id="771" r:id="rId33"/>
    <p:sldId id="772" r:id="rId34"/>
    <p:sldId id="773" r:id="rId35"/>
    <p:sldId id="774" r:id="rId36"/>
    <p:sldId id="775" r:id="rId37"/>
    <p:sldId id="609" r:id="rId38"/>
    <p:sldId id="776" r:id="rId39"/>
    <p:sldId id="777" r:id="rId40"/>
    <p:sldId id="778" r:id="rId41"/>
    <p:sldId id="779" r:id="rId42"/>
    <p:sldId id="626" r:id="rId43"/>
    <p:sldId id="627" r:id="rId44"/>
    <p:sldId id="628" r:id="rId45"/>
    <p:sldId id="629" r:id="rId46"/>
    <p:sldId id="630" r:id="rId47"/>
    <p:sldId id="631" r:id="rId48"/>
    <p:sldId id="632" r:id="rId49"/>
    <p:sldId id="633" r:id="rId50"/>
    <p:sldId id="634" r:id="rId51"/>
    <p:sldId id="635" r:id="rId52"/>
    <p:sldId id="636" r:id="rId53"/>
    <p:sldId id="637" r:id="rId54"/>
    <p:sldId id="638" r:id="rId55"/>
    <p:sldId id="639" r:id="rId56"/>
    <p:sldId id="641" r:id="rId57"/>
    <p:sldId id="610" r:id="rId58"/>
    <p:sldId id="715" r:id="rId59"/>
    <p:sldId id="716" r:id="rId60"/>
    <p:sldId id="717" r:id="rId61"/>
    <p:sldId id="718" r:id="rId62"/>
    <p:sldId id="719" r:id="rId63"/>
    <p:sldId id="720" r:id="rId64"/>
    <p:sldId id="721" r:id="rId65"/>
    <p:sldId id="722" r:id="rId66"/>
    <p:sldId id="723" r:id="rId67"/>
    <p:sldId id="724" r:id="rId68"/>
    <p:sldId id="725" r:id="rId69"/>
    <p:sldId id="757" r:id="rId70"/>
    <p:sldId id="758" r:id="rId71"/>
    <p:sldId id="781" r:id="rId72"/>
    <p:sldId id="759" r:id="rId73"/>
    <p:sldId id="760" r:id="rId74"/>
    <p:sldId id="761" r:id="rId75"/>
    <p:sldId id="788" r:id="rId76"/>
    <p:sldId id="652" r:id="rId77"/>
    <p:sldId id="653" r:id="rId78"/>
    <p:sldId id="654" r:id="rId79"/>
    <p:sldId id="655" r:id="rId80"/>
    <p:sldId id="656" r:id="rId81"/>
    <p:sldId id="657" r:id="rId82"/>
    <p:sldId id="658" r:id="rId83"/>
    <p:sldId id="659" r:id="rId84"/>
    <p:sldId id="660" r:id="rId85"/>
    <p:sldId id="661" r:id="rId86"/>
    <p:sldId id="662" r:id="rId87"/>
    <p:sldId id="663" r:id="rId88"/>
    <p:sldId id="664" r:id="rId89"/>
    <p:sldId id="665" r:id="rId90"/>
    <p:sldId id="666" r:id="rId91"/>
    <p:sldId id="667" r:id="rId92"/>
    <p:sldId id="668" r:id="rId93"/>
    <p:sldId id="669" r:id="rId94"/>
    <p:sldId id="670" r:id="rId95"/>
    <p:sldId id="737" r:id="rId96"/>
    <p:sldId id="738" r:id="rId97"/>
    <p:sldId id="739" r:id="rId98"/>
    <p:sldId id="740" r:id="rId99"/>
    <p:sldId id="741" r:id="rId100"/>
    <p:sldId id="864" r:id="rId101"/>
    <p:sldId id="755" r:id="rId102"/>
    <p:sldId id="756" r:id="rId103"/>
    <p:sldId id="863" r:id="rId104"/>
    <p:sldId id="865" r:id="rId105"/>
    <p:sldId id="780" r:id="rId106"/>
    <p:sldId id="726" r:id="rId107"/>
    <p:sldId id="762" r:id="rId108"/>
    <p:sldId id="727" r:id="rId109"/>
    <p:sldId id="728" r:id="rId110"/>
    <p:sldId id="729" r:id="rId111"/>
    <p:sldId id="730" r:id="rId112"/>
    <p:sldId id="731" r:id="rId113"/>
    <p:sldId id="732" r:id="rId114"/>
    <p:sldId id="733" r:id="rId115"/>
    <p:sldId id="734" r:id="rId116"/>
    <p:sldId id="736" r:id="rId117"/>
    <p:sldId id="735" r:id="rId118"/>
    <p:sldId id="866" r:id="rId119"/>
    <p:sldId id="742" r:id="rId120"/>
    <p:sldId id="743" r:id="rId121"/>
    <p:sldId id="744" r:id="rId122"/>
    <p:sldId id="745" r:id="rId123"/>
    <p:sldId id="746" r:id="rId124"/>
    <p:sldId id="747" r:id="rId125"/>
    <p:sldId id="748" r:id="rId126"/>
    <p:sldId id="749" r:id="rId127"/>
    <p:sldId id="750" r:id="rId128"/>
    <p:sldId id="751" r:id="rId129"/>
    <p:sldId id="752" r:id="rId130"/>
    <p:sldId id="753" r:id="rId131"/>
    <p:sldId id="754" r:id="rId132"/>
    <p:sldId id="611" r:id="rId133"/>
    <p:sldId id="672" r:id="rId134"/>
    <p:sldId id="673" r:id="rId135"/>
    <p:sldId id="791" r:id="rId136"/>
    <p:sldId id="792" r:id="rId137"/>
    <p:sldId id="793" r:id="rId138"/>
    <p:sldId id="794" r:id="rId139"/>
    <p:sldId id="802" r:id="rId140"/>
    <p:sldId id="803" r:id="rId141"/>
    <p:sldId id="804" r:id="rId142"/>
    <p:sldId id="805" r:id="rId143"/>
    <p:sldId id="806" r:id="rId144"/>
    <p:sldId id="807" r:id="rId145"/>
    <p:sldId id="808" r:id="rId146"/>
    <p:sldId id="809" r:id="rId147"/>
    <p:sldId id="810" r:id="rId148"/>
    <p:sldId id="813" r:id="rId149"/>
    <p:sldId id="814" r:id="rId150"/>
    <p:sldId id="818" r:id="rId151"/>
    <p:sldId id="819" r:id="rId152"/>
    <p:sldId id="820" r:id="rId153"/>
    <p:sldId id="840" r:id="rId154"/>
    <p:sldId id="675" r:id="rId155"/>
    <p:sldId id="676" r:id="rId156"/>
    <p:sldId id="677" r:id="rId157"/>
    <p:sldId id="678" r:id="rId158"/>
    <p:sldId id="679" r:id="rId159"/>
    <p:sldId id="681" r:id="rId160"/>
    <p:sldId id="682" r:id="rId161"/>
    <p:sldId id="683" r:id="rId162"/>
    <p:sldId id="684" r:id="rId163"/>
    <p:sldId id="685" r:id="rId164"/>
    <p:sldId id="686" r:id="rId165"/>
    <p:sldId id="687" r:id="rId166"/>
    <p:sldId id="688" r:id="rId167"/>
    <p:sldId id="789" r:id="rId168"/>
    <p:sldId id="689" r:id="rId169"/>
    <p:sldId id="690" r:id="rId170"/>
    <p:sldId id="859" r:id="rId171"/>
    <p:sldId id="842" r:id="rId172"/>
    <p:sldId id="843" r:id="rId173"/>
    <p:sldId id="845" r:id="rId174"/>
    <p:sldId id="848" r:id="rId175"/>
    <p:sldId id="850" r:id="rId176"/>
    <p:sldId id="854" r:id="rId177"/>
    <p:sldId id="763" r:id="rId178"/>
    <p:sldId id="764" r:id="rId179"/>
    <p:sldId id="765" r:id="rId180"/>
    <p:sldId id="766" r:id="rId181"/>
    <p:sldId id="767" r:id="rId182"/>
    <p:sldId id="691" r:id="rId183"/>
    <p:sldId id="867" r:id="rId184"/>
    <p:sldId id="612" r:id="rId185"/>
    <p:sldId id="869" r:id="rId186"/>
    <p:sldId id="642" r:id="rId187"/>
    <p:sldId id="868" r:id="rId188"/>
    <p:sldId id="872" r:id="rId189"/>
    <p:sldId id="643" r:id="rId190"/>
    <p:sldId id="644" r:id="rId191"/>
    <p:sldId id="645" r:id="rId192"/>
    <p:sldId id="646" r:id="rId193"/>
    <p:sldId id="647" r:id="rId194"/>
    <p:sldId id="648" r:id="rId195"/>
    <p:sldId id="784" r:id="rId196"/>
    <p:sldId id="783" r:id="rId197"/>
    <p:sldId id="614" r:id="rId198"/>
    <p:sldId id="770" r:id="rId199"/>
    <p:sldId id="650" r:id="rId200"/>
    <p:sldId id="651" r:id="rId2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2" d="100"/>
          <a:sy n="132" d="100"/>
        </p:scale>
        <p:origin x="-100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notesMaster" Target="notesMasters/notesMaster1.xml"/><Relationship Id="rId203"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interSettings" Target="printerSettings/printerSettings1.bin"/><Relationship Id="rId205" Type="http://schemas.openxmlformats.org/officeDocument/2006/relationships/presProps" Target="presProps.xml"/><Relationship Id="rId206" Type="http://schemas.openxmlformats.org/officeDocument/2006/relationships/viewProps" Target="viewProps.xml"/><Relationship Id="rId207" Type="http://schemas.openxmlformats.org/officeDocument/2006/relationships/theme" Target="theme/theme1.xml"/><Relationship Id="rId208"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night\Desktop\copiale\paper\cipher-letter-frequencies-horizontal.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Sheet1!$A$1:$A$86</c:f>
              <c:strCache>
                <c:ptCount val="86"/>
                <c:pt idx="0">
                  <c:v>^</c:v>
                </c:pt>
                <c:pt idx="1">
                  <c:v>|</c:v>
                </c:pt>
                <c:pt idx="2">
                  <c:v>z</c:v>
                </c:pt>
                <c:pt idx="3">
                  <c:v>G</c:v>
                </c:pt>
                <c:pt idx="4">
                  <c:v>-</c:v>
                </c:pt>
                <c:pt idx="5">
                  <c:v>C</c:v>
                </c:pt>
                <c:pt idx="6">
                  <c:v>Z</c:v>
                </c:pt>
                <c:pt idx="7">
                  <c:v>j</c:v>
                </c:pt>
                <c:pt idx="8">
                  <c:v>!</c:v>
                </c:pt>
                <c:pt idx="9">
                  <c:v>3</c:v>
                </c:pt>
                <c:pt idx="10">
                  <c:v>Y</c:v>
                </c:pt>
                <c:pt idx="11">
                  <c:v>)</c:v>
                </c:pt>
                <c:pt idx="12">
                  <c:v>U</c:v>
                </c:pt>
                <c:pt idx="13">
                  <c:v>y</c:v>
                </c:pt>
                <c:pt idx="14">
                  <c:v>+</c:v>
                </c:pt>
                <c:pt idx="15">
                  <c:v>O</c:v>
                </c:pt>
                <c:pt idx="16">
                  <c:v>F</c:v>
                </c:pt>
                <c:pt idx="17">
                  <c:v>H</c:v>
                </c:pt>
                <c:pt idx="18">
                  <c:v>=</c:v>
                </c:pt>
                <c:pt idx="19">
                  <c:v>:</c:v>
                </c:pt>
                <c:pt idx="20">
                  <c:v>I</c:v>
                </c:pt>
                <c:pt idx="21">
                  <c:v>&gt;</c:v>
                </c:pt>
                <c:pt idx="22">
                  <c:v>b</c:v>
                </c:pt>
                <c:pt idx="23">
                  <c:v>g</c:v>
                </c:pt>
                <c:pt idx="24">
                  <c:v>R</c:v>
                </c:pt>
                <c:pt idx="25">
                  <c:v>M</c:v>
                </c:pt>
                <c:pt idx="26">
                  <c:v>E</c:v>
                </c:pt>
                <c:pt idx="27">
                  <c:v>X</c:v>
                </c:pt>
                <c:pt idx="28">
                  <c:v>c</c:v>
                </c:pt>
                <c:pt idx="29">
                  <c:v>?</c:v>
                </c:pt>
                <c:pt idx="30">
                  <c:v>6</c:v>
                </c:pt>
                <c:pt idx="31">
                  <c:v>K</c:v>
                </c:pt>
                <c:pt idx="32">
                  <c:v>N</c:v>
                </c:pt>
                <c:pt idx="33">
                  <c:v>n</c:v>
                </c:pt>
                <c:pt idx="34">
                  <c:v>&lt;</c:v>
                </c:pt>
                <c:pt idx="35">
                  <c:v>/</c:v>
                </c:pt>
                <c:pt idx="36">
                  <c:v>Q</c:v>
                </c:pt>
                <c:pt idx="37">
                  <c:v>~</c:v>
                </c:pt>
                <c:pt idx="38">
                  <c:v>A</c:v>
                </c:pt>
                <c:pt idx="39">
                  <c:v>D</c:v>
                </c:pt>
                <c:pt idx="40">
                  <c:v>p</c:v>
                </c:pt>
                <c:pt idx="41">
                  <c:v>B</c:v>
                </c:pt>
                <c:pt idx="42">
                  <c:v>P</c:v>
                </c:pt>
                <c:pt idx="43">
                  <c:v>"</c:v>
                </c:pt>
                <c:pt idx="44">
                  <c:v>S</c:v>
                </c:pt>
                <c:pt idx="45">
                  <c:v>l</c:v>
                </c:pt>
                <c:pt idx="46">
                  <c:v>L</c:v>
                </c:pt>
                <c:pt idx="47">
                  <c:v>k</c:v>
                </c:pt>
                <c:pt idx="48">
                  <c:v>m</c:v>
                </c:pt>
                <c:pt idx="49">
                  <c:v>1</c:v>
                </c:pt>
                <c:pt idx="50">
                  <c:v>&amp;</c:v>
                </c:pt>
                <c:pt idx="51">
                  <c:v>e</c:v>
                </c:pt>
                <c:pt idx="52">
                  <c:v>5</c:v>
                </c:pt>
                <c:pt idx="53">
                  <c:v>f</c:v>
                </c:pt>
                <c:pt idx="54">
                  <c:v>v</c:v>
                </c:pt>
                <c:pt idx="55">
                  <c:v>h</c:v>
                </c:pt>
                <c:pt idx="56">
                  <c:v>r</c:v>
                </c:pt>
                <c:pt idx="57">
                  <c:v>J</c:v>
                </c:pt>
                <c:pt idx="58">
                  <c:v>7</c:v>
                </c:pt>
                <c:pt idx="59">
                  <c:v>i</c:v>
                </c:pt>
                <c:pt idx="60">
                  <c:v>T</c:v>
                </c:pt>
                <c:pt idx="61">
                  <c:v>s</c:v>
                </c:pt>
                <c:pt idx="62">
                  <c:v>o</c:v>
                </c:pt>
                <c:pt idx="63">
                  <c:v>]</c:v>
                </c:pt>
                <c:pt idx="64">
                  <c:v>a</c:v>
                </c:pt>
                <c:pt idx="65">
                  <c:v>t</c:v>
                </c:pt>
                <c:pt idx="66">
                  <c:v>d</c:v>
                </c:pt>
                <c:pt idx="67">
                  <c:v>u</c:v>
                </c:pt>
                <c:pt idx="68">
                  <c:v>8</c:v>
                </c:pt>
                <c:pt idx="69">
                  <c:v>9</c:v>
                </c:pt>
                <c:pt idx="70">
                  <c:v>[</c:v>
                </c:pt>
                <c:pt idx="71">
                  <c:v>0</c:v>
                </c:pt>
                <c:pt idx="72">
                  <c:v>w</c:v>
                </c:pt>
                <c:pt idx="73">
                  <c:v>_</c:v>
                </c:pt>
                <c:pt idx="74">
                  <c:v>W</c:v>
                </c:pt>
                <c:pt idx="75">
                  <c:v>4</c:v>
                </c:pt>
                <c:pt idx="76">
                  <c:v>q</c:v>
                </c:pt>
                <c:pt idx="77">
                  <c:v>@</c:v>
                </c:pt>
                <c:pt idx="78">
                  <c:v>x</c:v>
                </c:pt>
                <c:pt idx="79">
                  <c:v>2</c:v>
                </c:pt>
                <c:pt idx="80">
                  <c:v>#</c:v>
                </c:pt>
                <c:pt idx="81">
                  <c:v>,</c:v>
                </c:pt>
                <c:pt idx="82">
                  <c:v>`</c:v>
                </c:pt>
                <c:pt idx="83">
                  <c:v>\</c:v>
                </c:pt>
                <c:pt idx="84">
                  <c:v>*</c:v>
                </c:pt>
                <c:pt idx="85">
                  <c:v>%</c:v>
                </c:pt>
              </c:strCache>
            </c:strRef>
          </c:cat>
          <c:val>
            <c:numRef>
              <c:f>Sheet1!$B$1:$B$86</c:f>
              <c:numCache>
                <c:formatCode>General</c:formatCode>
                <c:ptCount val="86"/>
                <c:pt idx="0">
                  <c:v>412.0</c:v>
                </c:pt>
                <c:pt idx="1">
                  <c:v>391.0</c:v>
                </c:pt>
                <c:pt idx="2">
                  <c:v>359.0</c:v>
                </c:pt>
                <c:pt idx="3">
                  <c:v>346.0</c:v>
                </c:pt>
                <c:pt idx="4">
                  <c:v>333.0</c:v>
                </c:pt>
                <c:pt idx="5">
                  <c:v>298.0</c:v>
                </c:pt>
                <c:pt idx="6">
                  <c:v>269.0</c:v>
                </c:pt>
                <c:pt idx="7">
                  <c:v>257.0</c:v>
                </c:pt>
                <c:pt idx="8">
                  <c:v>257.0</c:v>
                </c:pt>
                <c:pt idx="9">
                  <c:v>255.0</c:v>
                </c:pt>
                <c:pt idx="10">
                  <c:v>250.0</c:v>
                </c:pt>
                <c:pt idx="11">
                  <c:v>222.0</c:v>
                </c:pt>
                <c:pt idx="12">
                  <c:v>218.0</c:v>
                </c:pt>
                <c:pt idx="13">
                  <c:v>216.0</c:v>
                </c:pt>
                <c:pt idx="14">
                  <c:v>214.0</c:v>
                </c:pt>
                <c:pt idx="15">
                  <c:v>214.0</c:v>
                </c:pt>
                <c:pt idx="16">
                  <c:v>208.0</c:v>
                </c:pt>
                <c:pt idx="17">
                  <c:v>207.0</c:v>
                </c:pt>
                <c:pt idx="18">
                  <c:v>202.0</c:v>
                </c:pt>
                <c:pt idx="19">
                  <c:v>196.0</c:v>
                </c:pt>
                <c:pt idx="20">
                  <c:v>195.0</c:v>
                </c:pt>
                <c:pt idx="21">
                  <c:v>187.0</c:v>
                </c:pt>
                <c:pt idx="22">
                  <c:v>181.0</c:v>
                </c:pt>
                <c:pt idx="23">
                  <c:v>180.0</c:v>
                </c:pt>
                <c:pt idx="24">
                  <c:v>177.0</c:v>
                </c:pt>
                <c:pt idx="25">
                  <c:v>162.0</c:v>
                </c:pt>
                <c:pt idx="26">
                  <c:v>161.0</c:v>
                </c:pt>
                <c:pt idx="27">
                  <c:v>159.0</c:v>
                </c:pt>
                <c:pt idx="28">
                  <c:v>158.0</c:v>
                </c:pt>
                <c:pt idx="29">
                  <c:v>158.0</c:v>
                </c:pt>
                <c:pt idx="30">
                  <c:v>154.0</c:v>
                </c:pt>
                <c:pt idx="31">
                  <c:v>151.0</c:v>
                </c:pt>
                <c:pt idx="32">
                  <c:v>149.0</c:v>
                </c:pt>
                <c:pt idx="33">
                  <c:v>146.0</c:v>
                </c:pt>
                <c:pt idx="34">
                  <c:v>140.0</c:v>
                </c:pt>
                <c:pt idx="35">
                  <c:v>140.0</c:v>
                </c:pt>
                <c:pt idx="36">
                  <c:v>139.0</c:v>
                </c:pt>
                <c:pt idx="37">
                  <c:v>136.0</c:v>
                </c:pt>
                <c:pt idx="38">
                  <c:v>134.0</c:v>
                </c:pt>
                <c:pt idx="39">
                  <c:v>133.0</c:v>
                </c:pt>
                <c:pt idx="40">
                  <c:v>131.0</c:v>
                </c:pt>
                <c:pt idx="41">
                  <c:v>131.0</c:v>
                </c:pt>
                <c:pt idx="42">
                  <c:v>118.0</c:v>
                </c:pt>
                <c:pt idx="43">
                  <c:v>117.0</c:v>
                </c:pt>
                <c:pt idx="44">
                  <c:v>98.0</c:v>
                </c:pt>
                <c:pt idx="45">
                  <c:v>96.0</c:v>
                </c:pt>
                <c:pt idx="46">
                  <c:v>96.0</c:v>
                </c:pt>
                <c:pt idx="47">
                  <c:v>82.0</c:v>
                </c:pt>
                <c:pt idx="48">
                  <c:v>81.0</c:v>
                </c:pt>
                <c:pt idx="49">
                  <c:v>74.0</c:v>
                </c:pt>
                <c:pt idx="50">
                  <c:v>73.0</c:v>
                </c:pt>
                <c:pt idx="51">
                  <c:v>73.0</c:v>
                </c:pt>
                <c:pt idx="52">
                  <c:v>71.0</c:v>
                </c:pt>
                <c:pt idx="53">
                  <c:v>68.0</c:v>
                </c:pt>
                <c:pt idx="54">
                  <c:v>65.0</c:v>
                </c:pt>
                <c:pt idx="55">
                  <c:v>65.0</c:v>
                </c:pt>
                <c:pt idx="56">
                  <c:v>64.0</c:v>
                </c:pt>
                <c:pt idx="57">
                  <c:v>59.0</c:v>
                </c:pt>
                <c:pt idx="58">
                  <c:v>58.0</c:v>
                </c:pt>
                <c:pt idx="59">
                  <c:v>56.0</c:v>
                </c:pt>
                <c:pt idx="60">
                  <c:v>56.0</c:v>
                </c:pt>
                <c:pt idx="61">
                  <c:v>53.0</c:v>
                </c:pt>
                <c:pt idx="62">
                  <c:v>51.0</c:v>
                </c:pt>
                <c:pt idx="63">
                  <c:v>49.0</c:v>
                </c:pt>
                <c:pt idx="64">
                  <c:v>48.0</c:v>
                </c:pt>
                <c:pt idx="65">
                  <c:v>45.0</c:v>
                </c:pt>
                <c:pt idx="66">
                  <c:v>43.0</c:v>
                </c:pt>
                <c:pt idx="67">
                  <c:v>40.0</c:v>
                </c:pt>
                <c:pt idx="68">
                  <c:v>39.0</c:v>
                </c:pt>
                <c:pt idx="69">
                  <c:v>36.0</c:v>
                </c:pt>
                <c:pt idx="70">
                  <c:v>30.0</c:v>
                </c:pt>
                <c:pt idx="71">
                  <c:v>30.0</c:v>
                </c:pt>
                <c:pt idx="72">
                  <c:v>26.0</c:v>
                </c:pt>
                <c:pt idx="73">
                  <c:v>26.0</c:v>
                </c:pt>
                <c:pt idx="74">
                  <c:v>26.0</c:v>
                </c:pt>
                <c:pt idx="75">
                  <c:v>20.0</c:v>
                </c:pt>
                <c:pt idx="76">
                  <c:v>19.0</c:v>
                </c:pt>
                <c:pt idx="77">
                  <c:v>15.0</c:v>
                </c:pt>
                <c:pt idx="78">
                  <c:v>13.0</c:v>
                </c:pt>
                <c:pt idx="79">
                  <c:v>11.0</c:v>
                </c:pt>
                <c:pt idx="80">
                  <c:v>7.0</c:v>
                </c:pt>
                <c:pt idx="81">
                  <c:v>7.0</c:v>
                </c:pt>
                <c:pt idx="82">
                  <c:v>4.0</c:v>
                </c:pt>
                <c:pt idx="83">
                  <c:v>2.0</c:v>
                </c:pt>
                <c:pt idx="84">
                  <c:v>1.0</c:v>
                </c:pt>
                <c:pt idx="85">
                  <c:v>1.0</c:v>
                </c:pt>
              </c:numCache>
            </c:numRef>
          </c:val>
        </c:ser>
        <c:dLbls>
          <c:showLegendKey val="0"/>
          <c:showVal val="0"/>
          <c:showCatName val="0"/>
          <c:showSerName val="0"/>
          <c:showPercent val="0"/>
          <c:showBubbleSize val="0"/>
        </c:dLbls>
        <c:gapWidth val="150"/>
        <c:axId val="2082333304"/>
        <c:axId val="2082328904"/>
      </c:barChart>
      <c:catAx>
        <c:axId val="2082333304"/>
        <c:scaling>
          <c:orientation val="minMax"/>
        </c:scaling>
        <c:delete val="0"/>
        <c:axPos val="b"/>
        <c:majorTickMark val="out"/>
        <c:minorTickMark val="none"/>
        <c:tickLblPos val="nextTo"/>
        <c:txPr>
          <a:bodyPr/>
          <a:lstStyle/>
          <a:p>
            <a:pPr>
              <a:defRPr>
                <a:latin typeface="Copiale" pitchFamily="2" charset="0"/>
              </a:defRPr>
            </a:pPr>
            <a:endParaRPr lang="en-US"/>
          </a:p>
        </c:txPr>
        <c:crossAx val="2082328904"/>
        <c:crosses val="autoZero"/>
        <c:auto val="1"/>
        <c:lblAlgn val="ctr"/>
        <c:lblOffset val="100"/>
        <c:tickLblSkip val="1"/>
        <c:noMultiLvlLbl val="0"/>
      </c:catAx>
      <c:valAx>
        <c:axId val="2082328904"/>
        <c:scaling>
          <c:orientation val="minMax"/>
          <c:max val="450.0"/>
          <c:min val="0.0"/>
        </c:scaling>
        <c:delete val="0"/>
        <c:axPos val="l"/>
        <c:majorGridlines/>
        <c:numFmt formatCode="General" sourceLinked="1"/>
        <c:majorTickMark val="out"/>
        <c:minorTickMark val="none"/>
        <c:tickLblPos val="nextTo"/>
        <c:crossAx val="2082333304"/>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Sheet1!$I$1</c:f>
              <c:strCache>
                <c:ptCount val="1"/>
                <c:pt idx="0">
                  <c:v>e</c:v>
                </c:pt>
              </c:strCache>
            </c:strRef>
          </c:tx>
          <c:invertIfNegative val="0"/>
          <c:val>
            <c:numRef>
              <c:f>Sheet1!$I$2:$I$50</c:f>
              <c:numCache>
                <c:formatCode>General</c:formatCode>
                <c:ptCount val="49"/>
                <c:pt idx="0">
                  <c:v>20.0</c:v>
                </c:pt>
                <c:pt idx="1">
                  <c:v>18.0</c:v>
                </c:pt>
                <c:pt idx="2">
                  <c:v>50.0</c:v>
                </c:pt>
                <c:pt idx="3">
                  <c:v>43.0</c:v>
                </c:pt>
                <c:pt idx="4">
                  <c:v>20.0</c:v>
                </c:pt>
                <c:pt idx="5">
                  <c:v>14.0</c:v>
                </c:pt>
                <c:pt idx="6">
                  <c:v>23.0</c:v>
                </c:pt>
                <c:pt idx="7">
                  <c:v>39.0</c:v>
                </c:pt>
                <c:pt idx="8">
                  <c:v>50.0</c:v>
                </c:pt>
                <c:pt idx="9">
                  <c:v>35.0</c:v>
                </c:pt>
                <c:pt idx="10">
                  <c:v>42.0</c:v>
                </c:pt>
                <c:pt idx="11">
                  <c:v>51.0</c:v>
                </c:pt>
                <c:pt idx="12">
                  <c:v>20.0</c:v>
                </c:pt>
                <c:pt idx="13">
                  <c:v>19.0</c:v>
                </c:pt>
                <c:pt idx="14">
                  <c:v>18.0</c:v>
                </c:pt>
                <c:pt idx="15">
                  <c:v>26.0</c:v>
                </c:pt>
                <c:pt idx="16">
                  <c:v>20.0</c:v>
                </c:pt>
                <c:pt idx="17">
                  <c:v>15.0</c:v>
                </c:pt>
                <c:pt idx="18">
                  <c:v>32.0</c:v>
                </c:pt>
                <c:pt idx="19">
                  <c:v>12.0</c:v>
                </c:pt>
                <c:pt idx="20">
                  <c:v>61.0</c:v>
                </c:pt>
                <c:pt idx="21">
                  <c:v>46.0</c:v>
                </c:pt>
                <c:pt idx="22">
                  <c:v>39.0</c:v>
                </c:pt>
                <c:pt idx="23">
                  <c:v>121.0</c:v>
                </c:pt>
                <c:pt idx="24">
                  <c:v>108.0</c:v>
                </c:pt>
                <c:pt idx="25">
                  <c:v>61.0</c:v>
                </c:pt>
                <c:pt idx="26">
                  <c:v>37.0</c:v>
                </c:pt>
                <c:pt idx="27">
                  <c:v>54.0</c:v>
                </c:pt>
                <c:pt idx="28">
                  <c:v>93.0</c:v>
                </c:pt>
                <c:pt idx="29">
                  <c:v>90.0</c:v>
                </c:pt>
                <c:pt idx="30">
                  <c:v>75.0</c:v>
                </c:pt>
                <c:pt idx="31">
                  <c:v>98.0</c:v>
                </c:pt>
                <c:pt idx="32">
                  <c:v>79.0</c:v>
                </c:pt>
                <c:pt idx="33">
                  <c:v>76.0</c:v>
                </c:pt>
                <c:pt idx="34">
                  <c:v>99.0</c:v>
                </c:pt>
                <c:pt idx="35">
                  <c:v>78.0</c:v>
                </c:pt>
                <c:pt idx="36">
                  <c:v>62.0</c:v>
                </c:pt>
                <c:pt idx="37">
                  <c:v>68.0</c:v>
                </c:pt>
                <c:pt idx="38">
                  <c:v>99.0</c:v>
                </c:pt>
                <c:pt idx="39">
                  <c:v>109.0</c:v>
                </c:pt>
                <c:pt idx="40">
                  <c:v>68.0</c:v>
                </c:pt>
                <c:pt idx="41">
                  <c:v>84.0</c:v>
                </c:pt>
                <c:pt idx="42">
                  <c:v>104.0</c:v>
                </c:pt>
                <c:pt idx="43">
                  <c:v>87.0</c:v>
                </c:pt>
                <c:pt idx="44">
                  <c:v>85.0</c:v>
                </c:pt>
                <c:pt idx="45">
                  <c:v>71.0</c:v>
                </c:pt>
                <c:pt idx="46">
                  <c:v>86.0</c:v>
                </c:pt>
                <c:pt idx="47">
                  <c:v>56.0</c:v>
                </c:pt>
                <c:pt idx="48">
                  <c:v>77.0</c:v>
                </c:pt>
              </c:numCache>
            </c:numRef>
          </c:val>
        </c:ser>
        <c:dLbls>
          <c:showLegendKey val="0"/>
          <c:showVal val="0"/>
          <c:showCatName val="0"/>
          <c:showSerName val="0"/>
          <c:showPercent val="0"/>
          <c:showBubbleSize val="0"/>
        </c:dLbls>
        <c:gapWidth val="150"/>
        <c:axId val="2087055528"/>
        <c:axId val="2087058520"/>
      </c:barChart>
      <c:catAx>
        <c:axId val="2087055528"/>
        <c:scaling>
          <c:orientation val="minMax"/>
        </c:scaling>
        <c:delete val="0"/>
        <c:axPos val="b"/>
        <c:majorTickMark val="out"/>
        <c:minorTickMark val="none"/>
        <c:tickLblPos val="nextTo"/>
        <c:crossAx val="2087058520"/>
        <c:crosses val="autoZero"/>
        <c:auto val="1"/>
        <c:lblAlgn val="ctr"/>
        <c:lblOffset val="100"/>
        <c:noMultiLvlLbl val="0"/>
      </c:catAx>
      <c:valAx>
        <c:axId val="2087058520"/>
        <c:scaling>
          <c:orientation val="minMax"/>
          <c:max val="100.0"/>
        </c:scaling>
        <c:delete val="0"/>
        <c:axPos val="l"/>
        <c:majorGridlines/>
        <c:numFmt formatCode="General" sourceLinked="1"/>
        <c:majorTickMark val="out"/>
        <c:minorTickMark val="none"/>
        <c:tickLblPos val="nextTo"/>
        <c:crossAx val="208705552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Sheet1!$J$1</c:f>
              <c:strCache>
                <c:ptCount val="1"/>
                <c:pt idx="0">
                  <c:v>f</c:v>
                </c:pt>
              </c:strCache>
            </c:strRef>
          </c:tx>
          <c:invertIfNegative val="0"/>
          <c:val>
            <c:numRef>
              <c:f>Sheet1!$J$2:$J$50</c:f>
              <c:numCache>
                <c:formatCode>General</c:formatCode>
                <c:ptCount val="49"/>
                <c:pt idx="0">
                  <c:v>22.0</c:v>
                </c:pt>
                <c:pt idx="1">
                  <c:v>11.0</c:v>
                </c:pt>
                <c:pt idx="2">
                  <c:v>26.0</c:v>
                </c:pt>
                <c:pt idx="3">
                  <c:v>17.0</c:v>
                </c:pt>
                <c:pt idx="4">
                  <c:v>14.0</c:v>
                </c:pt>
                <c:pt idx="5">
                  <c:v>9.0</c:v>
                </c:pt>
                <c:pt idx="6">
                  <c:v>12.0</c:v>
                </c:pt>
                <c:pt idx="7">
                  <c:v>8.0</c:v>
                </c:pt>
                <c:pt idx="8">
                  <c:v>24.0</c:v>
                </c:pt>
                <c:pt idx="9">
                  <c:v>15.0</c:v>
                </c:pt>
                <c:pt idx="10">
                  <c:v>21.0</c:v>
                </c:pt>
                <c:pt idx="11">
                  <c:v>18.0</c:v>
                </c:pt>
                <c:pt idx="12">
                  <c:v>4.0</c:v>
                </c:pt>
                <c:pt idx="13">
                  <c:v>12.0</c:v>
                </c:pt>
                <c:pt idx="14">
                  <c:v>12.0</c:v>
                </c:pt>
                <c:pt idx="15">
                  <c:v>17.0</c:v>
                </c:pt>
                <c:pt idx="16">
                  <c:v>14.0</c:v>
                </c:pt>
                <c:pt idx="17">
                  <c:v>9.0</c:v>
                </c:pt>
                <c:pt idx="18">
                  <c:v>17.0</c:v>
                </c:pt>
                <c:pt idx="19">
                  <c:v>10.0</c:v>
                </c:pt>
                <c:pt idx="20">
                  <c:v>35.0</c:v>
                </c:pt>
                <c:pt idx="21">
                  <c:v>17.0</c:v>
                </c:pt>
                <c:pt idx="22">
                  <c:v>10.0</c:v>
                </c:pt>
                <c:pt idx="23">
                  <c:v>39.0</c:v>
                </c:pt>
                <c:pt idx="24">
                  <c:v>47.0</c:v>
                </c:pt>
                <c:pt idx="25">
                  <c:v>32.0</c:v>
                </c:pt>
                <c:pt idx="26">
                  <c:v>31.0</c:v>
                </c:pt>
                <c:pt idx="27">
                  <c:v>23.0</c:v>
                </c:pt>
                <c:pt idx="28">
                  <c:v>51.0</c:v>
                </c:pt>
                <c:pt idx="29">
                  <c:v>40.0</c:v>
                </c:pt>
                <c:pt idx="30">
                  <c:v>34.0</c:v>
                </c:pt>
                <c:pt idx="31">
                  <c:v>38.0</c:v>
                </c:pt>
                <c:pt idx="32">
                  <c:v>37.0</c:v>
                </c:pt>
                <c:pt idx="33">
                  <c:v>39.0</c:v>
                </c:pt>
                <c:pt idx="34">
                  <c:v>54.0</c:v>
                </c:pt>
                <c:pt idx="35">
                  <c:v>41.0</c:v>
                </c:pt>
                <c:pt idx="36">
                  <c:v>41.0</c:v>
                </c:pt>
                <c:pt idx="37">
                  <c:v>32.0</c:v>
                </c:pt>
                <c:pt idx="38">
                  <c:v>40.0</c:v>
                </c:pt>
                <c:pt idx="39">
                  <c:v>42.0</c:v>
                </c:pt>
                <c:pt idx="40">
                  <c:v>39.0</c:v>
                </c:pt>
                <c:pt idx="41">
                  <c:v>32.0</c:v>
                </c:pt>
                <c:pt idx="42">
                  <c:v>61.0</c:v>
                </c:pt>
                <c:pt idx="43">
                  <c:v>52.0</c:v>
                </c:pt>
                <c:pt idx="44">
                  <c:v>50.0</c:v>
                </c:pt>
                <c:pt idx="45">
                  <c:v>33.0</c:v>
                </c:pt>
                <c:pt idx="46">
                  <c:v>35.0</c:v>
                </c:pt>
                <c:pt idx="47">
                  <c:v>42.0</c:v>
                </c:pt>
                <c:pt idx="48">
                  <c:v>29.0</c:v>
                </c:pt>
              </c:numCache>
            </c:numRef>
          </c:val>
        </c:ser>
        <c:dLbls>
          <c:showLegendKey val="0"/>
          <c:showVal val="0"/>
          <c:showCatName val="0"/>
          <c:showSerName val="0"/>
          <c:showPercent val="0"/>
          <c:showBubbleSize val="0"/>
        </c:dLbls>
        <c:gapWidth val="150"/>
        <c:axId val="2087076344"/>
        <c:axId val="2087079336"/>
      </c:barChart>
      <c:catAx>
        <c:axId val="2087076344"/>
        <c:scaling>
          <c:orientation val="minMax"/>
        </c:scaling>
        <c:delete val="0"/>
        <c:axPos val="b"/>
        <c:majorTickMark val="out"/>
        <c:minorTickMark val="none"/>
        <c:tickLblPos val="nextTo"/>
        <c:crossAx val="2087079336"/>
        <c:crosses val="autoZero"/>
        <c:auto val="1"/>
        <c:lblAlgn val="ctr"/>
        <c:lblOffset val="100"/>
        <c:noMultiLvlLbl val="0"/>
      </c:catAx>
      <c:valAx>
        <c:axId val="2087079336"/>
        <c:scaling>
          <c:orientation val="minMax"/>
        </c:scaling>
        <c:delete val="0"/>
        <c:axPos val="l"/>
        <c:majorGridlines/>
        <c:numFmt formatCode="General" sourceLinked="1"/>
        <c:majorTickMark val="out"/>
        <c:minorTickMark val="none"/>
        <c:tickLblPos val="nextTo"/>
        <c:crossAx val="208707634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Sheet1!$K$1</c:f>
              <c:strCache>
                <c:ptCount val="1"/>
                <c:pt idx="0">
                  <c:v>g</c:v>
                </c:pt>
              </c:strCache>
            </c:strRef>
          </c:tx>
          <c:invertIfNegative val="0"/>
          <c:val>
            <c:numRef>
              <c:f>Sheet1!$K$2:$K$50</c:f>
              <c:numCache>
                <c:formatCode>General</c:formatCode>
                <c:ptCount val="49"/>
                <c:pt idx="0">
                  <c:v>20.0</c:v>
                </c:pt>
                <c:pt idx="1">
                  <c:v>10.0</c:v>
                </c:pt>
                <c:pt idx="2">
                  <c:v>25.0</c:v>
                </c:pt>
                <c:pt idx="3">
                  <c:v>16.0</c:v>
                </c:pt>
                <c:pt idx="4">
                  <c:v>13.0</c:v>
                </c:pt>
                <c:pt idx="5">
                  <c:v>9.0</c:v>
                </c:pt>
                <c:pt idx="6">
                  <c:v>11.0</c:v>
                </c:pt>
                <c:pt idx="7">
                  <c:v>8.0</c:v>
                </c:pt>
                <c:pt idx="8">
                  <c:v>23.0</c:v>
                </c:pt>
                <c:pt idx="9">
                  <c:v>15.0</c:v>
                </c:pt>
                <c:pt idx="10">
                  <c:v>20.0</c:v>
                </c:pt>
                <c:pt idx="11">
                  <c:v>15.0</c:v>
                </c:pt>
                <c:pt idx="12">
                  <c:v>4.0</c:v>
                </c:pt>
                <c:pt idx="13">
                  <c:v>12.0</c:v>
                </c:pt>
                <c:pt idx="14">
                  <c:v>12.0</c:v>
                </c:pt>
                <c:pt idx="15">
                  <c:v>15.0</c:v>
                </c:pt>
                <c:pt idx="16">
                  <c:v>13.0</c:v>
                </c:pt>
                <c:pt idx="17">
                  <c:v>9.0</c:v>
                </c:pt>
                <c:pt idx="18">
                  <c:v>16.0</c:v>
                </c:pt>
                <c:pt idx="19">
                  <c:v>8.0</c:v>
                </c:pt>
                <c:pt idx="20">
                  <c:v>31.0</c:v>
                </c:pt>
                <c:pt idx="21">
                  <c:v>17.0</c:v>
                </c:pt>
                <c:pt idx="22">
                  <c:v>9.0</c:v>
                </c:pt>
                <c:pt idx="23">
                  <c:v>38.0</c:v>
                </c:pt>
                <c:pt idx="24">
                  <c:v>41.0</c:v>
                </c:pt>
                <c:pt idx="25">
                  <c:v>28.0</c:v>
                </c:pt>
                <c:pt idx="26">
                  <c:v>28.0</c:v>
                </c:pt>
                <c:pt idx="27">
                  <c:v>20.0</c:v>
                </c:pt>
                <c:pt idx="28">
                  <c:v>42.0</c:v>
                </c:pt>
                <c:pt idx="29">
                  <c:v>35.0</c:v>
                </c:pt>
                <c:pt idx="30">
                  <c:v>31.0</c:v>
                </c:pt>
                <c:pt idx="31">
                  <c:v>37.0</c:v>
                </c:pt>
                <c:pt idx="32">
                  <c:v>35.0</c:v>
                </c:pt>
                <c:pt idx="33">
                  <c:v>36.0</c:v>
                </c:pt>
                <c:pt idx="34">
                  <c:v>48.0</c:v>
                </c:pt>
                <c:pt idx="35">
                  <c:v>38.0</c:v>
                </c:pt>
                <c:pt idx="36">
                  <c:v>36.0</c:v>
                </c:pt>
                <c:pt idx="37">
                  <c:v>30.0</c:v>
                </c:pt>
                <c:pt idx="38">
                  <c:v>37.0</c:v>
                </c:pt>
                <c:pt idx="39">
                  <c:v>35.0</c:v>
                </c:pt>
                <c:pt idx="40">
                  <c:v>32.0</c:v>
                </c:pt>
                <c:pt idx="41">
                  <c:v>30.0</c:v>
                </c:pt>
                <c:pt idx="42">
                  <c:v>56.0</c:v>
                </c:pt>
                <c:pt idx="43">
                  <c:v>45.0</c:v>
                </c:pt>
                <c:pt idx="44">
                  <c:v>42.0</c:v>
                </c:pt>
                <c:pt idx="45">
                  <c:v>30.0</c:v>
                </c:pt>
                <c:pt idx="46">
                  <c:v>33.0</c:v>
                </c:pt>
                <c:pt idx="47">
                  <c:v>36.0</c:v>
                </c:pt>
                <c:pt idx="48">
                  <c:v>26.0</c:v>
                </c:pt>
              </c:numCache>
            </c:numRef>
          </c:val>
        </c:ser>
        <c:dLbls>
          <c:showLegendKey val="0"/>
          <c:showVal val="0"/>
          <c:showCatName val="0"/>
          <c:showSerName val="0"/>
          <c:showPercent val="0"/>
          <c:showBubbleSize val="0"/>
        </c:dLbls>
        <c:gapWidth val="150"/>
        <c:axId val="2086312840"/>
        <c:axId val="2086315832"/>
      </c:barChart>
      <c:catAx>
        <c:axId val="2086312840"/>
        <c:scaling>
          <c:orientation val="minMax"/>
        </c:scaling>
        <c:delete val="0"/>
        <c:axPos val="b"/>
        <c:majorTickMark val="out"/>
        <c:minorTickMark val="none"/>
        <c:tickLblPos val="nextTo"/>
        <c:crossAx val="2086315832"/>
        <c:crosses val="autoZero"/>
        <c:auto val="1"/>
        <c:lblAlgn val="ctr"/>
        <c:lblOffset val="100"/>
        <c:noMultiLvlLbl val="0"/>
      </c:catAx>
      <c:valAx>
        <c:axId val="2086315832"/>
        <c:scaling>
          <c:orientation val="minMax"/>
        </c:scaling>
        <c:delete val="0"/>
        <c:axPos val="l"/>
        <c:majorGridlines/>
        <c:numFmt formatCode="General" sourceLinked="1"/>
        <c:majorTickMark val="out"/>
        <c:minorTickMark val="none"/>
        <c:tickLblPos val="nextTo"/>
        <c:crossAx val="20863128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Sheet1!$L$1</c:f>
              <c:strCache>
                <c:ptCount val="1"/>
                <c:pt idx="0">
                  <c:v>h</c:v>
                </c:pt>
              </c:strCache>
            </c:strRef>
          </c:tx>
          <c:invertIfNegative val="0"/>
          <c:val>
            <c:numRef>
              <c:f>Sheet1!$L$2:$L$50</c:f>
              <c:numCache>
                <c:formatCode>General</c:formatCode>
                <c:ptCount val="49"/>
                <c:pt idx="0">
                  <c:v>21.0</c:v>
                </c:pt>
                <c:pt idx="1">
                  <c:v>10.0</c:v>
                </c:pt>
                <c:pt idx="2">
                  <c:v>25.0</c:v>
                </c:pt>
                <c:pt idx="3">
                  <c:v>16.0</c:v>
                </c:pt>
                <c:pt idx="4">
                  <c:v>13.0</c:v>
                </c:pt>
                <c:pt idx="5">
                  <c:v>8.0</c:v>
                </c:pt>
                <c:pt idx="6">
                  <c:v>11.0</c:v>
                </c:pt>
                <c:pt idx="7">
                  <c:v>7.0</c:v>
                </c:pt>
                <c:pt idx="8">
                  <c:v>22.0</c:v>
                </c:pt>
                <c:pt idx="9">
                  <c:v>14.0</c:v>
                </c:pt>
                <c:pt idx="10">
                  <c:v>19.0</c:v>
                </c:pt>
                <c:pt idx="11">
                  <c:v>17.0</c:v>
                </c:pt>
                <c:pt idx="12">
                  <c:v>3.0</c:v>
                </c:pt>
                <c:pt idx="13">
                  <c:v>11.0</c:v>
                </c:pt>
                <c:pt idx="14">
                  <c:v>11.0</c:v>
                </c:pt>
                <c:pt idx="15">
                  <c:v>16.0</c:v>
                </c:pt>
                <c:pt idx="16">
                  <c:v>13.0</c:v>
                </c:pt>
                <c:pt idx="17">
                  <c:v>8.0</c:v>
                </c:pt>
                <c:pt idx="18">
                  <c:v>16.0</c:v>
                </c:pt>
                <c:pt idx="19">
                  <c:v>9.0</c:v>
                </c:pt>
                <c:pt idx="20">
                  <c:v>34.0</c:v>
                </c:pt>
                <c:pt idx="21">
                  <c:v>16.0</c:v>
                </c:pt>
                <c:pt idx="22">
                  <c:v>9.0</c:v>
                </c:pt>
                <c:pt idx="23">
                  <c:v>38.0</c:v>
                </c:pt>
                <c:pt idx="24">
                  <c:v>46.0</c:v>
                </c:pt>
                <c:pt idx="25">
                  <c:v>30.0</c:v>
                </c:pt>
                <c:pt idx="26">
                  <c:v>30.0</c:v>
                </c:pt>
                <c:pt idx="27">
                  <c:v>22.0</c:v>
                </c:pt>
                <c:pt idx="28">
                  <c:v>49.0</c:v>
                </c:pt>
                <c:pt idx="29">
                  <c:v>39.0</c:v>
                </c:pt>
                <c:pt idx="30">
                  <c:v>33.0</c:v>
                </c:pt>
                <c:pt idx="31">
                  <c:v>37.0</c:v>
                </c:pt>
                <c:pt idx="32">
                  <c:v>35.0</c:v>
                </c:pt>
                <c:pt idx="33">
                  <c:v>36.0</c:v>
                </c:pt>
                <c:pt idx="34">
                  <c:v>53.0</c:v>
                </c:pt>
                <c:pt idx="35">
                  <c:v>40.0</c:v>
                </c:pt>
                <c:pt idx="36">
                  <c:v>40.0</c:v>
                </c:pt>
                <c:pt idx="37">
                  <c:v>31.0</c:v>
                </c:pt>
                <c:pt idx="38">
                  <c:v>39.0</c:v>
                </c:pt>
                <c:pt idx="39">
                  <c:v>41.0</c:v>
                </c:pt>
                <c:pt idx="40">
                  <c:v>38.0</c:v>
                </c:pt>
                <c:pt idx="41">
                  <c:v>31.0</c:v>
                </c:pt>
                <c:pt idx="42">
                  <c:v>60.0</c:v>
                </c:pt>
                <c:pt idx="43">
                  <c:v>51.0</c:v>
                </c:pt>
                <c:pt idx="44">
                  <c:v>49.0</c:v>
                </c:pt>
                <c:pt idx="45">
                  <c:v>31.0</c:v>
                </c:pt>
                <c:pt idx="46">
                  <c:v>34.0</c:v>
                </c:pt>
                <c:pt idx="47">
                  <c:v>41.0</c:v>
                </c:pt>
                <c:pt idx="48">
                  <c:v>28.0</c:v>
                </c:pt>
              </c:numCache>
            </c:numRef>
          </c:val>
        </c:ser>
        <c:dLbls>
          <c:showLegendKey val="0"/>
          <c:showVal val="0"/>
          <c:showCatName val="0"/>
          <c:showSerName val="0"/>
          <c:showPercent val="0"/>
          <c:showBubbleSize val="0"/>
        </c:dLbls>
        <c:gapWidth val="150"/>
        <c:axId val="2087106312"/>
        <c:axId val="2087108872"/>
      </c:barChart>
      <c:catAx>
        <c:axId val="2087106312"/>
        <c:scaling>
          <c:orientation val="minMax"/>
        </c:scaling>
        <c:delete val="0"/>
        <c:axPos val="b"/>
        <c:majorTickMark val="out"/>
        <c:minorTickMark val="none"/>
        <c:tickLblPos val="nextTo"/>
        <c:crossAx val="2087108872"/>
        <c:crosses val="autoZero"/>
        <c:auto val="1"/>
        <c:lblAlgn val="ctr"/>
        <c:lblOffset val="100"/>
        <c:noMultiLvlLbl val="0"/>
      </c:catAx>
      <c:valAx>
        <c:axId val="2087108872"/>
        <c:scaling>
          <c:orientation val="minMax"/>
        </c:scaling>
        <c:delete val="0"/>
        <c:axPos val="l"/>
        <c:majorGridlines/>
        <c:numFmt formatCode="General" sourceLinked="1"/>
        <c:majorTickMark val="out"/>
        <c:minorTickMark val="none"/>
        <c:tickLblPos val="nextTo"/>
        <c:crossAx val="20871063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Sheet1!$M$1</c:f>
              <c:strCache>
                <c:ptCount val="1"/>
                <c:pt idx="0">
                  <c:v>i</c:v>
                </c:pt>
              </c:strCache>
            </c:strRef>
          </c:tx>
          <c:invertIfNegative val="0"/>
          <c:val>
            <c:numRef>
              <c:f>Sheet1!$M$2:$M$50</c:f>
              <c:numCache>
                <c:formatCode>General</c:formatCode>
                <c:ptCount val="49"/>
                <c:pt idx="0">
                  <c:v>24.0</c:v>
                </c:pt>
                <c:pt idx="1">
                  <c:v>35.0</c:v>
                </c:pt>
                <c:pt idx="2">
                  <c:v>31.0</c:v>
                </c:pt>
                <c:pt idx="3">
                  <c:v>30.0</c:v>
                </c:pt>
                <c:pt idx="4">
                  <c:v>30.0</c:v>
                </c:pt>
                <c:pt idx="5">
                  <c:v>27.0</c:v>
                </c:pt>
                <c:pt idx="6">
                  <c:v>26.0</c:v>
                </c:pt>
                <c:pt idx="7">
                  <c:v>30.0</c:v>
                </c:pt>
                <c:pt idx="8">
                  <c:v>42.0</c:v>
                </c:pt>
                <c:pt idx="9">
                  <c:v>34.0</c:v>
                </c:pt>
                <c:pt idx="10">
                  <c:v>38.0</c:v>
                </c:pt>
                <c:pt idx="11">
                  <c:v>23.0</c:v>
                </c:pt>
                <c:pt idx="12">
                  <c:v>20.0</c:v>
                </c:pt>
                <c:pt idx="13">
                  <c:v>32.0</c:v>
                </c:pt>
                <c:pt idx="14">
                  <c:v>22.0</c:v>
                </c:pt>
                <c:pt idx="15">
                  <c:v>20.0</c:v>
                </c:pt>
                <c:pt idx="16">
                  <c:v>39.0</c:v>
                </c:pt>
                <c:pt idx="17">
                  <c:v>20.0</c:v>
                </c:pt>
                <c:pt idx="18">
                  <c:v>37.0</c:v>
                </c:pt>
                <c:pt idx="19">
                  <c:v>32.0</c:v>
                </c:pt>
                <c:pt idx="20">
                  <c:v>40.0</c:v>
                </c:pt>
                <c:pt idx="21">
                  <c:v>8.0</c:v>
                </c:pt>
                <c:pt idx="22">
                  <c:v>34.0</c:v>
                </c:pt>
                <c:pt idx="23">
                  <c:v>43.0</c:v>
                </c:pt>
                <c:pt idx="24">
                  <c:v>27.0</c:v>
                </c:pt>
                <c:pt idx="25">
                  <c:v>25.0</c:v>
                </c:pt>
                <c:pt idx="26">
                  <c:v>57.0</c:v>
                </c:pt>
                <c:pt idx="27">
                  <c:v>35.0</c:v>
                </c:pt>
                <c:pt idx="28">
                  <c:v>48.0</c:v>
                </c:pt>
                <c:pt idx="29">
                  <c:v>66.0</c:v>
                </c:pt>
                <c:pt idx="30">
                  <c:v>44.0</c:v>
                </c:pt>
                <c:pt idx="31">
                  <c:v>51.0</c:v>
                </c:pt>
                <c:pt idx="32">
                  <c:v>47.0</c:v>
                </c:pt>
                <c:pt idx="33">
                  <c:v>62.0</c:v>
                </c:pt>
                <c:pt idx="34">
                  <c:v>55.0</c:v>
                </c:pt>
                <c:pt idx="35">
                  <c:v>27.0</c:v>
                </c:pt>
                <c:pt idx="36">
                  <c:v>41.0</c:v>
                </c:pt>
                <c:pt idx="37">
                  <c:v>36.0</c:v>
                </c:pt>
                <c:pt idx="38">
                  <c:v>48.0</c:v>
                </c:pt>
                <c:pt idx="39">
                  <c:v>50.0</c:v>
                </c:pt>
                <c:pt idx="40">
                  <c:v>39.0</c:v>
                </c:pt>
                <c:pt idx="41">
                  <c:v>40.0</c:v>
                </c:pt>
                <c:pt idx="42">
                  <c:v>53.0</c:v>
                </c:pt>
                <c:pt idx="43">
                  <c:v>56.0</c:v>
                </c:pt>
                <c:pt idx="44">
                  <c:v>48.0</c:v>
                </c:pt>
                <c:pt idx="45">
                  <c:v>47.0</c:v>
                </c:pt>
                <c:pt idx="46">
                  <c:v>67.0</c:v>
                </c:pt>
                <c:pt idx="47">
                  <c:v>45.0</c:v>
                </c:pt>
                <c:pt idx="48">
                  <c:v>38.0</c:v>
                </c:pt>
              </c:numCache>
            </c:numRef>
          </c:val>
        </c:ser>
        <c:dLbls>
          <c:showLegendKey val="0"/>
          <c:showVal val="0"/>
          <c:showCatName val="0"/>
          <c:showSerName val="0"/>
          <c:showPercent val="0"/>
          <c:showBubbleSize val="0"/>
        </c:dLbls>
        <c:gapWidth val="150"/>
        <c:axId val="2086340664"/>
        <c:axId val="2086343656"/>
      </c:barChart>
      <c:catAx>
        <c:axId val="2086340664"/>
        <c:scaling>
          <c:orientation val="minMax"/>
        </c:scaling>
        <c:delete val="0"/>
        <c:axPos val="b"/>
        <c:majorTickMark val="out"/>
        <c:minorTickMark val="none"/>
        <c:tickLblPos val="nextTo"/>
        <c:crossAx val="2086343656"/>
        <c:crosses val="autoZero"/>
        <c:auto val="1"/>
        <c:lblAlgn val="ctr"/>
        <c:lblOffset val="100"/>
        <c:noMultiLvlLbl val="0"/>
      </c:catAx>
      <c:valAx>
        <c:axId val="2086343656"/>
        <c:scaling>
          <c:orientation val="minMax"/>
        </c:scaling>
        <c:delete val="0"/>
        <c:axPos val="l"/>
        <c:majorGridlines/>
        <c:numFmt formatCode="General" sourceLinked="1"/>
        <c:majorTickMark val="out"/>
        <c:minorTickMark val="none"/>
        <c:tickLblPos val="nextTo"/>
        <c:crossAx val="208634066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Sheet1!$N$1</c:f>
              <c:strCache>
                <c:ptCount val="1"/>
                <c:pt idx="0">
                  <c:v>j</c:v>
                </c:pt>
              </c:strCache>
            </c:strRef>
          </c:tx>
          <c:invertIfNegative val="0"/>
          <c:val>
            <c:numRef>
              <c:f>Sheet1!$N$2:$N$50</c:f>
              <c:numCache>
                <c:formatCode>General</c:formatCode>
                <c:ptCount val="49"/>
                <c:pt idx="0">
                  <c:v>70.0</c:v>
                </c:pt>
                <c:pt idx="1">
                  <c:v>59.0</c:v>
                </c:pt>
                <c:pt idx="2">
                  <c:v>65.0</c:v>
                </c:pt>
                <c:pt idx="3">
                  <c:v>47.0</c:v>
                </c:pt>
                <c:pt idx="4">
                  <c:v>39.0</c:v>
                </c:pt>
                <c:pt idx="5">
                  <c:v>54.0</c:v>
                </c:pt>
                <c:pt idx="6">
                  <c:v>44.0</c:v>
                </c:pt>
                <c:pt idx="7">
                  <c:v>46.0</c:v>
                </c:pt>
                <c:pt idx="8">
                  <c:v>44.0</c:v>
                </c:pt>
                <c:pt idx="9">
                  <c:v>44.0</c:v>
                </c:pt>
                <c:pt idx="10">
                  <c:v>60.0</c:v>
                </c:pt>
                <c:pt idx="11">
                  <c:v>52.0</c:v>
                </c:pt>
                <c:pt idx="12">
                  <c:v>32.0</c:v>
                </c:pt>
                <c:pt idx="13">
                  <c:v>38.0</c:v>
                </c:pt>
                <c:pt idx="14">
                  <c:v>43.0</c:v>
                </c:pt>
                <c:pt idx="15">
                  <c:v>44.0</c:v>
                </c:pt>
                <c:pt idx="16">
                  <c:v>40.0</c:v>
                </c:pt>
                <c:pt idx="17">
                  <c:v>45.0</c:v>
                </c:pt>
                <c:pt idx="18">
                  <c:v>43.0</c:v>
                </c:pt>
                <c:pt idx="19">
                  <c:v>59.0</c:v>
                </c:pt>
                <c:pt idx="20">
                  <c:v>9.0</c:v>
                </c:pt>
                <c:pt idx="21">
                  <c:v>3.0</c:v>
                </c:pt>
                <c:pt idx="22">
                  <c:v>6.0</c:v>
                </c:pt>
                <c:pt idx="23">
                  <c:v>16.0</c:v>
                </c:pt>
                <c:pt idx="24">
                  <c:v>4.0</c:v>
                </c:pt>
                <c:pt idx="25">
                  <c:v>6.0</c:v>
                </c:pt>
                <c:pt idx="26">
                  <c:v>58.0</c:v>
                </c:pt>
                <c:pt idx="27">
                  <c:v>57.0</c:v>
                </c:pt>
                <c:pt idx="28">
                  <c:v>7.0</c:v>
                </c:pt>
                <c:pt idx="29">
                  <c:v>13.0</c:v>
                </c:pt>
                <c:pt idx="30">
                  <c:v>13.0</c:v>
                </c:pt>
                <c:pt idx="31">
                  <c:v>3.0</c:v>
                </c:pt>
                <c:pt idx="32">
                  <c:v>16.0</c:v>
                </c:pt>
                <c:pt idx="33">
                  <c:v>17.0</c:v>
                </c:pt>
                <c:pt idx="34">
                  <c:v>13.0</c:v>
                </c:pt>
                <c:pt idx="35">
                  <c:v>33.0</c:v>
                </c:pt>
                <c:pt idx="36">
                  <c:v>31.0</c:v>
                </c:pt>
                <c:pt idx="37">
                  <c:v>61.0</c:v>
                </c:pt>
                <c:pt idx="38">
                  <c:v>49.0</c:v>
                </c:pt>
                <c:pt idx="39">
                  <c:v>49.0</c:v>
                </c:pt>
                <c:pt idx="40">
                  <c:v>15.0</c:v>
                </c:pt>
                <c:pt idx="41">
                  <c:v>24.0</c:v>
                </c:pt>
                <c:pt idx="42">
                  <c:v>18.0</c:v>
                </c:pt>
                <c:pt idx="43">
                  <c:v>14.0</c:v>
                </c:pt>
                <c:pt idx="44">
                  <c:v>9.0</c:v>
                </c:pt>
                <c:pt idx="45">
                  <c:v>14.0</c:v>
                </c:pt>
                <c:pt idx="46">
                  <c:v>15.0</c:v>
                </c:pt>
                <c:pt idx="47">
                  <c:v>21.0</c:v>
                </c:pt>
                <c:pt idx="48">
                  <c:v>58.0</c:v>
                </c:pt>
              </c:numCache>
            </c:numRef>
          </c:val>
        </c:ser>
        <c:dLbls>
          <c:showLegendKey val="0"/>
          <c:showVal val="0"/>
          <c:showCatName val="0"/>
          <c:showSerName val="0"/>
          <c:showPercent val="0"/>
          <c:showBubbleSize val="0"/>
        </c:dLbls>
        <c:gapWidth val="150"/>
        <c:axId val="2087131368"/>
        <c:axId val="2087134360"/>
      </c:barChart>
      <c:catAx>
        <c:axId val="2087131368"/>
        <c:scaling>
          <c:orientation val="minMax"/>
        </c:scaling>
        <c:delete val="0"/>
        <c:axPos val="b"/>
        <c:majorTickMark val="out"/>
        <c:minorTickMark val="none"/>
        <c:tickLblPos val="nextTo"/>
        <c:crossAx val="2087134360"/>
        <c:crosses val="autoZero"/>
        <c:auto val="1"/>
        <c:lblAlgn val="ctr"/>
        <c:lblOffset val="100"/>
        <c:noMultiLvlLbl val="0"/>
      </c:catAx>
      <c:valAx>
        <c:axId val="2087134360"/>
        <c:scaling>
          <c:orientation val="minMax"/>
        </c:scaling>
        <c:delete val="0"/>
        <c:axPos val="l"/>
        <c:majorGridlines/>
        <c:numFmt formatCode="General" sourceLinked="1"/>
        <c:majorTickMark val="out"/>
        <c:minorTickMark val="none"/>
        <c:tickLblPos val="nextTo"/>
        <c:crossAx val="208713136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b="0" dirty="0" smtClean="0"/>
              <a:t>Frequency of EFCC89</a:t>
            </a:r>
            <a:r>
              <a:rPr lang="en-US" b="0" baseline="0" dirty="0" smtClean="0"/>
              <a:t> in </a:t>
            </a:r>
            <a:r>
              <a:rPr lang="en-US" b="0" baseline="0" dirty="0" err="1" smtClean="0"/>
              <a:t>Voynich</a:t>
            </a:r>
            <a:r>
              <a:rPr lang="en-US" b="0" baseline="0" dirty="0" smtClean="0"/>
              <a:t> B pages</a:t>
            </a:r>
            <a:endParaRPr lang="en-US" b="0" dirty="0"/>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Sheet1!$A$2:$A$50</c:f>
              <c:strCache>
                <c:ptCount val="4"/>
                <c:pt idx="0">
                  <c:v>Category 1</c:v>
                </c:pt>
                <c:pt idx="1">
                  <c:v>Category 2</c:v>
                </c:pt>
                <c:pt idx="2">
                  <c:v>Category 3</c:v>
                </c:pt>
                <c:pt idx="3">
                  <c:v>Category 4</c:v>
                </c:pt>
              </c:strCache>
            </c:strRef>
          </c:cat>
          <c:val>
            <c:numRef>
              <c:f>Sheet1!$B$2:$B$50</c:f>
              <c:numCache>
                <c:formatCode>General</c:formatCode>
                <c:ptCount val="49"/>
                <c:pt idx="0">
                  <c:v>0.0</c:v>
                </c:pt>
                <c:pt idx="1">
                  <c:v>0.0</c:v>
                </c:pt>
                <c:pt idx="2">
                  <c:v>2.0</c:v>
                </c:pt>
                <c:pt idx="3">
                  <c:v>1.0</c:v>
                </c:pt>
                <c:pt idx="4">
                  <c:v>0.0</c:v>
                </c:pt>
                <c:pt idx="5">
                  <c:v>0.0</c:v>
                </c:pt>
                <c:pt idx="6">
                  <c:v>1.0</c:v>
                </c:pt>
                <c:pt idx="7">
                  <c:v>0.0</c:v>
                </c:pt>
                <c:pt idx="8">
                  <c:v>0.0</c:v>
                </c:pt>
                <c:pt idx="9">
                  <c:v>0.0</c:v>
                </c:pt>
                <c:pt idx="10">
                  <c:v>0.0</c:v>
                </c:pt>
                <c:pt idx="11">
                  <c:v>0.0</c:v>
                </c:pt>
                <c:pt idx="12">
                  <c:v>0.0</c:v>
                </c:pt>
                <c:pt idx="13">
                  <c:v>0.0</c:v>
                </c:pt>
                <c:pt idx="14">
                  <c:v>1.0</c:v>
                </c:pt>
                <c:pt idx="15">
                  <c:v>0.0</c:v>
                </c:pt>
                <c:pt idx="16">
                  <c:v>0.0</c:v>
                </c:pt>
                <c:pt idx="17">
                  <c:v>0.0</c:v>
                </c:pt>
                <c:pt idx="18">
                  <c:v>0.0</c:v>
                </c:pt>
                <c:pt idx="19">
                  <c:v>0.0</c:v>
                </c:pt>
                <c:pt idx="20">
                  <c:v>0.0</c:v>
                </c:pt>
                <c:pt idx="21">
                  <c:v>0.0</c:v>
                </c:pt>
                <c:pt idx="22">
                  <c:v>0.0</c:v>
                </c:pt>
                <c:pt idx="23">
                  <c:v>0.0</c:v>
                </c:pt>
                <c:pt idx="24">
                  <c:v>0.0</c:v>
                </c:pt>
                <c:pt idx="25">
                  <c:v>0.0</c:v>
                </c:pt>
                <c:pt idx="26">
                  <c:v>1.0</c:v>
                </c:pt>
                <c:pt idx="27">
                  <c:v>1.0</c:v>
                </c:pt>
                <c:pt idx="28">
                  <c:v>1.0</c:v>
                </c:pt>
                <c:pt idx="29">
                  <c:v>1.0</c:v>
                </c:pt>
                <c:pt idx="30">
                  <c:v>0.0</c:v>
                </c:pt>
                <c:pt idx="31">
                  <c:v>0.0</c:v>
                </c:pt>
                <c:pt idx="32">
                  <c:v>1.0</c:v>
                </c:pt>
                <c:pt idx="33">
                  <c:v>0.0</c:v>
                </c:pt>
                <c:pt idx="34">
                  <c:v>0.0</c:v>
                </c:pt>
                <c:pt idx="35">
                  <c:v>1.0</c:v>
                </c:pt>
                <c:pt idx="36">
                  <c:v>2.0</c:v>
                </c:pt>
                <c:pt idx="37">
                  <c:v>6.0</c:v>
                </c:pt>
                <c:pt idx="38">
                  <c:v>14.0</c:v>
                </c:pt>
                <c:pt idx="39">
                  <c:v>0.0</c:v>
                </c:pt>
                <c:pt idx="40">
                  <c:v>1.0</c:v>
                </c:pt>
                <c:pt idx="41">
                  <c:v>1.0</c:v>
                </c:pt>
                <c:pt idx="42">
                  <c:v>0.0</c:v>
                </c:pt>
                <c:pt idx="43">
                  <c:v>1.0</c:v>
                </c:pt>
                <c:pt idx="44">
                  <c:v>0.0</c:v>
                </c:pt>
                <c:pt idx="45">
                  <c:v>0.0</c:v>
                </c:pt>
                <c:pt idx="46">
                  <c:v>1.0</c:v>
                </c:pt>
                <c:pt idx="47">
                  <c:v>1.0</c:v>
                </c:pt>
                <c:pt idx="48">
                  <c:v>0.0</c:v>
                </c:pt>
              </c:numCache>
            </c:numRef>
          </c:val>
        </c:ser>
        <c:dLbls>
          <c:showLegendKey val="0"/>
          <c:showVal val="0"/>
          <c:showCatName val="0"/>
          <c:showSerName val="0"/>
          <c:showPercent val="0"/>
          <c:showBubbleSize val="0"/>
        </c:dLbls>
        <c:gapWidth val="150"/>
        <c:axId val="2087200536"/>
        <c:axId val="2087206088"/>
      </c:barChart>
      <c:catAx>
        <c:axId val="2087200536"/>
        <c:scaling>
          <c:orientation val="minMax"/>
        </c:scaling>
        <c:delete val="1"/>
        <c:axPos val="b"/>
        <c:title>
          <c:tx>
            <c:rich>
              <a:bodyPr/>
              <a:lstStyle/>
              <a:p>
                <a:pPr>
                  <a:defRPr/>
                </a:pPr>
                <a:r>
                  <a:rPr lang="en-US" b="0" dirty="0" smtClean="0"/>
                  <a:t>Pages</a:t>
                </a:r>
                <a:endParaRPr lang="en-US" b="0" dirty="0"/>
              </a:p>
            </c:rich>
          </c:tx>
          <c:layout/>
          <c:overlay val="0"/>
        </c:title>
        <c:majorTickMark val="out"/>
        <c:minorTickMark val="none"/>
        <c:tickLblPos val="none"/>
        <c:crossAx val="2087206088"/>
        <c:crosses val="autoZero"/>
        <c:auto val="1"/>
        <c:lblAlgn val="ctr"/>
        <c:lblOffset val="100"/>
        <c:noMultiLvlLbl val="0"/>
      </c:catAx>
      <c:valAx>
        <c:axId val="2087206088"/>
        <c:scaling>
          <c:orientation val="minMax"/>
        </c:scaling>
        <c:delete val="0"/>
        <c:axPos val="l"/>
        <c:majorGridlines/>
        <c:numFmt formatCode="General" sourceLinked="1"/>
        <c:majorTickMark val="out"/>
        <c:minorTickMark val="none"/>
        <c:tickLblPos val="nextTo"/>
        <c:crossAx val="20872005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Sheet1!$B$1</c:f>
              <c:strCache>
                <c:ptCount val="1"/>
                <c:pt idx="0">
                  <c:v>Series 1</c:v>
                </c:pt>
              </c:strCache>
            </c:strRef>
          </c:tx>
          <c:invertIfNegative val="0"/>
          <c:dLbls>
            <c:showLegendKey val="0"/>
            <c:showVal val="1"/>
            <c:showCatName val="0"/>
            <c:showSerName val="0"/>
            <c:showPercent val="0"/>
            <c:showBubbleSize val="0"/>
            <c:showLeaderLines val="0"/>
          </c:dLbls>
          <c:cat>
            <c:strRef>
              <c:f>Sheet1!$A$2:$A$6</c:f>
              <c:strCache>
                <c:ptCount val="5"/>
                <c:pt idx="0">
                  <c:v>Voynich B</c:v>
                </c:pt>
                <c:pt idx="1">
                  <c:v>Voynich B with scrambled pages</c:v>
                </c:pt>
                <c:pt idx="2">
                  <c:v>WSJ Corpus (page=article)</c:v>
                </c:pt>
                <c:pt idx="3">
                  <c:v>The Metamorphosis (Kafka) in English</c:v>
                </c:pt>
                <c:pt idx="4">
                  <c:v>The Quran in Arabic</c:v>
                </c:pt>
              </c:strCache>
            </c:strRef>
          </c:cat>
          <c:val>
            <c:numRef>
              <c:f>Sheet1!$B$2:$B$6</c:f>
              <c:numCache>
                <c:formatCode>General</c:formatCode>
                <c:ptCount val="5"/>
                <c:pt idx="0">
                  <c:v>38.78</c:v>
                </c:pt>
                <c:pt idx="1">
                  <c:v>0.0</c:v>
                </c:pt>
                <c:pt idx="2">
                  <c:v>1.34</c:v>
                </c:pt>
                <c:pt idx="3">
                  <c:v>13.7</c:v>
                </c:pt>
                <c:pt idx="4">
                  <c:v>27.5</c:v>
                </c:pt>
              </c:numCache>
            </c:numRef>
          </c:val>
        </c:ser>
        <c:dLbls>
          <c:showLegendKey val="0"/>
          <c:showVal val="0"/>
          <c:showCatName val="0"/>
          <c:showSerName val="0"/>
          <c:showPercent val="0"/>
          <c:showBubbleSize val="0"/>
        </c:dLbls>
        <c:gapWidth val="150"/>
        <c:axId val="2087231832"/>
        <c:axId val="2086392696"/>
      </c:barChart>
      <c:catAx>
        <c:axId val="2087231832"/>
        <c:scaling>
          <c:orientation val="minMax"/>
        </c:scaling>
        <c:delete val="0"/>
        <c:axPos val="l"/>
        <c:majorTickMark val="out"/>
        <c:minorTickMark val="none"/>
        <c:tickLblPos val="nextTo"/>
        <c:crossAx val="2086392696"/>
        <c:crosses val="autoZero"/>
        <c:auto val="1"/>
        <c:lblAlgn val="ctr"/>
        <c:lblOffset val="100"/>
        <c:noMultiLvlLbl val="0"/>
      </c:catAx>
      <c:valAx>
        <c:axId val="2086392696"/>
        <c:scaling>
          <c:orientation val="minMax"/>
        </c:scaling>
        <c:delete val="0"/>
        <c:axPos val="b"/>
        <c:majorGridlines/>
        <c:numFmt formatCode="General" sourceLinked="1"/>
        <c:majorTickMark val="out"/>
        <c:minorTickMark val="none"/>
        <c:tickLblPos val="nextTo"/>
        <c:crossAx val="20872318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Voynich B</c:v>
                </c:pt>
              </c:strCache>
            </c:strRef>
          </c:tx>
          <c:invertIfNegative val="0"/>
          <c:cat>
            <c:strRef>
              <c:f>Sheet1!$A$2:$A$3</c:f>
              <c:strCache>
                <c:ptCount val="2"/>
                <c:pt idx="0">
                  <c:v>Unigrams</c:v>
                </c:pt>
                <c:pt idx="1">
                  <c:v>Bigrams</c:v>
                </c:pt>
              </c:strCache>
            </c:strRef>
          </c:cat>
          <c:val>
            <c:numRef>
              <c:f>Sheet1!$B$2:$B$3</c:f>
              <c:numCache>
                <c:formatCode>General</c:formatCode>
                <c:ptCount val="2"/>
                <c:pt idx="0">
                  <c:v>2.3</c:v>
                </c:pt>
                <c:pt idx="1">
                  <c:v>2.5</c:v>
                </c:pt>
              </c:numCache>
            </c:numRef>
          </c:val>
        </c:ser>
        <c:ser>
          <c:idx val="1"/>
          <c:order val="1"/>
          <c:tx>
            <c:strRef>
              <c:f>Sheet1!$C$1</c:f>
              <c:strCache>
                <c:ptCount val="1"/>
                <c:pt idx="0">
                  <c:v>WSJ</c:v>
                </c:pt>
              </c:strCache>
            </c:strRef>
          </c:tx>
          <c:invertIfNegative val="0"/>
          <c:cat>
            <c:strRef>
              <c:f>Sheet1!$A$2:$A$3</c:f>
              <c:strCache>
                <c:ptCount val="2"/>
                <c:pt idx="0">
                  <c:v>Unigrams</c:v>
                </c:pt>
                <c:pt idx="1">
                  <c:v>Bigrams</c:v>
                </c:pt>
              </c:strCache>
            </c:strRef>
          </c:cat>
          <c:val>
            <c:numRef>
              <c:f>Sheet1!$C$2:$C$3</c:f>
              <c:numCache>
                <c:formatCode>General</c:formatCode>
                <c:ptCount val="2"/>
                <c:pt idx="0">
                  <c:v>4.72</c:v>
                </c:pt>
                <c:pt idx="1">
                  <c:v>11.9</c:v>
                </c:pt>
              </c:numCache>
            </c:numRef>
          </c:val>
        </c:ser>
        <c:ser>
          <c:idx val="2"/>
          <c:order val="2"/>
          <c:tx>
            <c:strRef>
              <c:f>Sheet1!$D$1</c:f>
              <c:strCache>
                <c:ptCount val="1"/>
                <c:pt idx="0">
                  <c:v>Arabic</c:v>
                </c:pt>
              </c:strCache>
            </c:strRef>
          </c:tx>
          <c:invertIfNegative val="0"/>
          <c:cat>
            <c:strRef>
              <c:f>Sheet1!$A$2:$A$3</c:f>
              <c:strCache>
                <c:ptCount val="2"/>
                <c:pt idx="0">
                  <c:v>Unigrams</c:v>
                </c:pt>
                <c:pt idx="1">
                  <c:v>Bigrams</c:v>
                </c:pt>
              </c:strCache>
            </c:strRef>
          </c:cat>
          <c:val>
            <c:numRef>
              <c:f>Sheet1!$D$2:$D$3</c:f>
              <c:numCache>
                <c:formatCode>General</c:formatCode>
                <c:ptCount val="2"/>
                <c:pt idx="0">
                  <c:v>3.809999999999999</c:v>
                </c:pt>
                <c:pt idx="1">
                  <c:v>14.2</c:v>
                </c:pt>
              </c:numCache>
            </c:numRef>
          </c:val>
        </c:ser>
        <c:ser>
          <c:idx val="3"/>
          <c:order val="3"/>
          <c:tx>
            <c:strRef>
              <c:f>Sheet1!$E$1</c:f>
              <c:strCache>
                <c:ptCount val="1"/>
                <c:pt idx="0">
                  <c:v>Hungarian</c:v>
                </c:pt>
              </c:strCache>
            </c:strRef>
          </c:tx>
          <c:invertIfNegative val="0"/>
          <c:cat>
            <c:strRef>
              <c:f>Sheet1!$A$2:$A$3</c:f>
              <c:strCache>
                <c:ptCount val="2"/>
                <c:pt idx="0">
                  <c:v>Unigrams</c:v>
                </c:pt>
                <c:pt idx="1">
                  <c:v>Bigrams</c:v>
                </c:pt>
              </c:strCache>
            </c:strRef>
          </c:cat>
          <c:val>
            <c:numRef>
              <c:f>Sheet1!$E$2:$E$3</c:f>
              <c:numCache>
                <c:formatCode>General</c:formatCode>
                <c:ptCount val="2"/>
                <c:pt idx="0">
                  <c:v>5.84</c:v>
                </c:pt>
                <c:pt idx="1">
                  <c:v>13.0</c:v>
                </c:pt>
              </c:numCache>
            </c:numRef>
          </c:val>
        </c:ser>
        <c:dLbls>
          <c:showLegendKey val="0"/>
          <c:showVal val="0"/>
          <c:showCatName val="0"/>
          <c:showSerName val="0"/>
          <c:showPercent val="0"/>
          <c:showBubbleSize val="0"/>
        </c:dLbls>
        <c:gapWidth val="150"/>
        <c:axId val="2086443288"/>
        <c:axId val="2086446408"/>
      </c:barChart>
      <c:catAx>
        <c:axId val="2086443288"/>
        <c:scaling>
          <c:orientation val="minMax"/>
        </c:scaling>
        <c:delete val="0"/>
        <c:axPos val="l"/>
        <c:majorTickMark val="out"/>
        <c:minorTickMark val="none"/>
        <c:tickLblPos val="nextTo"/>
        <c:crossAx val="2086446408"/>
        <c:crosses val="autoZero"/>
        <c:auto val="1"/>
        <c:lblAlgn val="ctr"/>
        <c:lblOffset val="100"/>
        <c:noMultiLvlLbl val="0"/>
      </c:catAx>
      <c:valAx>
        <c:axId val="2086446408"/>
        <c:scaling>
          <c:orientation val="minMax"/>
        </c:scaling>
        <c:delete val="0"/>
        <c:axPos val="b"/>
        <c:majorGridlines/>
        <c:title>
          <c:tx>
            <c:rich>
              <a:bodyPr/>
              <a:lstStyle/>
              <a:p>
                <a:pPr>
                  <a:defRPr b="0"/>
                </a:pPr>
                <a:r>
                  <a:rPr lang="en-US" b="0" dirty="0" smtClean="0"/>
                  <a:t>% of correct</a:t>
                </a:r>
                <a:r>
                  <a:rPr lang="en-US" b="0" baseline="0" dirty="0" smtClean="0"/>
                  <a:t> guesses</a:t>
                </a:r>
                <a:endParaRPr lang="en-US" b="0" dirty="0"/>
              </a:p>
            </c:rich>
          </c:tx>
          <c:layout/>
          <c:overlay val="0"/>
        </c:title>
        <c:numFmt formatCode="General" sourceLinked="1"/>
        <c:majorTickMark val="out"/>
        <c:minorTickMark val="none"/>
        <c:tickLblPos val="nextTo"/>
        <c:crossAx val="20864432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Sheet1!$D$1:$D$25</c:f>
              <c:strCache>
                <c:ptCount val="25"/>
                <c:pt idx="0">
                  <c:v>B</c:v>
                </c:pt>
                <c:pt idx="1">
                  <c:v>D</c:v>
                </c:pt>
                <c:pt idx="2">
                  <c:v>J</c:v>
                </c:pt>
                <c:pt idx="3">
                  <c:v>K</c:v>
                </c:pt>
                <c:pt idx="4">
                  <c:v>M</c:v>
                </c:pt>
                <c:pt idx="5">
                  <c:v>N</c:v>
                </c:pt>
                <c:pt idx="6">
                  <c:v>P</c:v>
                </c:pt>
                <c:pt idx="7">
                  <c:v>Q</c:v>
                </c:pt>
                <c:pt idx="8">
                  <c:v>V</c:v>
                </c:pt>
                <c:pt idx="9">
                  <c:v>W</c:v>
                </c:pt>
                <c:pt idx="10">
                  <c:v>X</c:v>
                </c:pt>
                <c:pt idx="11">
                  <c:v>L</c:v>
                </c:pt>
                <c:pt idx="12">
                  <c:v>R</c:v>
                </c:pt>
                <c:pt idx="13">
                  <c:v>C</c:v>
                </c:pt>
                <c:pt idx="14">
                  <c:v>F</c:v>
                </c:pt>
                <c:pt idx="15">
                  <c:v>G</c:v>
                </c:pt>
                <c:pt idx="16">
                  <c:v>T</c:v>
                </c:pt>
                <c:pt idx="17">
                  <c:v>H</c:v>
                </c:pt>
                <c:pt idx="18">
                  <c:v>S</c:v>
                </c:pt>
                <c:pt idx="19">
                  <c:v>Y</c:v>
                </c:pt>
                <c:pt idx="20">
                  <c:v>U</c:v>
                </c:pt>
                <c:pt idx="21">
                  <c:v>E</c:v>
                </c:pt>
                <c:pt idx="22">
                  <c:v>O</c:v>
                </c:pt>
                <c:pt idx="23">
                  <c:v>A</c:v>
                </c:pt>
                <c:pt idx="24">
                  <c:v>I</c:v>
                </c:pt>
              </c:strCache>
            </c:strRef>
          </c:cat>
          <c:val>
            <c:numRef>
              <c:f>Sheet1!$E$1:$E$25</c:f>
              <c:numCache>
                <c:formatCode>General</c:formatCode>
                <c:ptCount val="25"/>
                <c:pt idx="0">
                  <c:v>0.0</c:v>
                </c:pt>
                <c:pt idx="1">
                  <c:v>0.0</c:v>
                </c:pt>
                <c:pt idx="2">
                  <c:v>0.0</c:v>
                </c:pt>
                <c:pt idx="3">
                  <c:v>0.0</c:v>
                </c:pt>
                <c:pt idx="4">
                  <c:v>0.0</c:v>
                </c:pt>
                <c:pt idx="5">
                  <c:v>0.0</c:v>
                </c:pt>
                <c:pt idx="6">
                  <c:v>0.0</c:v>
                </c:pt>
                <c:pt idx="7">
                  <c:v>0.0</c:v>
                </c:pt>
                <c:pt idx="8">
                  <c:v>0.0</c:v>
                </c:pt>
                <c:pt idx="9">
                  <c:v>0.0</c:v>
                </c:pt>
                <c:pt idx="10">
                  <c:v>0.0</c:v>
                </c:pt>
                <c:pt idx="11">
                  <c:v>0.000454000000000005</c:v>
                </c:pt>
                <c:pt idx="12">
                  <c:v>0.000599000000000007</c:v>
                </c:pt>
                <c:pt idx="13">
                  <c:v>0.000755000000000007</c:v>
                </c:pt>
                <c:pt idx="14">
                  <c:v>0.000853000000000005</c:v>
                </c:pt>
                <c:pt idx="15">
                  <c:v>0.000878000000000002</c:v>
                </c:pt>
                <c:pt idx="16">
                  <c:v>0.001039</c:v>
                </c:pt>
                <c:pt idx="17">
                  <c:v>0.00403100000000005</c:v>
                </c:pt>
                <c:pt idx="18">
                  <c:v>0.010866</c:v>
                </c:pt>
                <c:pt idx="19">
                  <c:v>0.419408000000002</c:v>
                </c:pt>
                <c:pt idx="20">
                  <c:v>0.781268999999996</c:v>
                </c:pt>
                <c:pt idx="21">
                  <c:v>0.975091000000003</c:v>
                </c:pt>
                <c:pt idx="22">
                  <c:v>0.995499</c:v>
                </c:pt>
                <c:pt idx="23">
                  <c:v>0.997346999999995</c:v>
                </c:pt>
                <c:pt idx="24">
                  <c:v>0.999756</c:v>
                </c:pt>
              </c:numCache>
            </c:numRef>
          </c:val>
        </c:ser>
        <c:dLbls>
          <c:showLegendKey val="0"/>
          <c:showVal val="0"/>
          <c:showCatName val="0"/>
          <c:showSerName val="0"/>
          <c:showPercent val="0"/>
          <c:showBubbleSize val="0"/>
        </c:dLbls>
        <c:gapWidth val="150"/>
        <c:axId val="2086012680"/>
        <c:axId val="2086015672"/>
      </c:barChart>
      <c:catAx>
        <c:axId val="2086012680"/>
        <c:scaling>
          <c:orientation val="minMax"/>
        </c:scaling>
        <c:delete val="0"/>
        <c:axPos val="b"/>
        <c:majorTickMark val="out"/>
        <c:minorTickMark val="none"/>
        <c:tickLblPos val="nextTo"/>
        <c:crossAx val="2086015672"/>
        <c:crosses val="autoZero"/>
        <c:auto val="1"/>
        <c:lblAlgn val="ctr"/>
        <c:lblOffset val="100"/>
        <c:noMultiLvlLbl val="0"/>
      </c:catAx>
      <c:valAx>
        <c:axId val="2086015672"/>
        <c:scaling>
          <c:orientation val="minMax"/>
          <c:max val="1.0"/>
        </c:scaling>
        <c:delete val="0"/>
        <c:axPos val="l"/>
        <c:majorGridlines/>
        <c:numFmt formatCode="General" sourceLinked="1"/>
        <c:majorTickMark val="out"/>
        <c:minorTickMark val="none"/>
        <c:tickLblPos val="nextTo"/>
        <c:crossAx val="20860126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Sheet1!$A$1:$A$35</c:f>
              <c:strCache>
                <c:ptCount val="35"/>
                <c:pt idx="0">
                  <c:v>0</c:v>
                </c:pt>
                <c:pt idx="1">
                  <c:v>1</c:v>
                </c:pt>
                <c:pt idx="2">
                  <c:v>4</c:v>
                </c:pt>
                <c:pt idx="3">
                  <c:v>S</c:v>
                </c:pt>
                <c:pt idx="4">
                  <c:v>W</c:v>
                </c:pt>
                <c:pt idx="5">
                  <c:v>Y</c:v>
                </c:pt>
                <c:pt idx="6">
                  <c:v>X</c:v>
                </c:pt>
                <c:pt idx="7">
                  <c:v>Q</c:v>
                </c:pt>
                <c:pt idx="8">
                  <c:v>C</c:v>
                </c:pt>
                <c:pt idx="9">
                  <c:v>A</c:v>
                </c:pt>
                <c:pt idx="10">
                  <c:v>F</c:v>
                </c:pt>
                <c:pt idx="11">
                  <c:v>P</c:v>
                </c:pt>
                <c:pt idx="12">
                  <c:v>B</c:v>
                </c:pt>
                <c:pt idx="13">
                  <c:v>I</c:v>
                </c:pt>
                <c:pt idx="14">
                  <c:v>O</c:v>
                </c:pt>
                <c:pt idx="15">
                  <c:v>8</c:v>
                </c:pt>
                <c:pt idx="16">
                  <c:v>V</c:v>
                </c:pt>
                <c:pt idx="17">
                  <c:v>*</c:v>
                </c:pt>
                <c:pt idx="18">
                  <c:v>2</c:v>
                </c:pt>
                <c:pt idx="19">
                  <c:v>H</c:v>
                </c:pt>
                <c:pt idx="20">
                  <c:v>E</c:v>
                </c:pt>
                <c:pt idx="21">
                  <c:v>G</c:v>
                </c:pt>
                <c:pt idx="22">
                  <c:v>T</c:v>
                </c:pt>
                <c:pt idx="23">
                  <c:v>R</c:v>
                </c:pt>
                <c:pt idx="24">
                  <c:v>K</c:v>
                </c:pt>
                <c:pt idx="25">
                  <c:v>U</c:v>
                </c:pt>
                <c:pt idx="26">
                  <c:v>6</c:v>
                </c:pt>
                <c:pt idx="27">
                  <c:v>J</c:v>
                </c:pt>
                <c:pt idx="28">
                  <c:v>D</c:v>
                </c:pt>
                <c:pt idx="29">
                  <c:v>9</c:v>
                </c:pt>
                <c:pt idx="30">
                  <c:v>3</c:v>
                </c:pt>
                <c:pt idx="31">
                  <c:v>N</c:v>
                </c:pt>
                <c:pt idx="32">
                  <c:v>M</c:v>
                </c:pt>
                <c:pt idx="33">
                  <c:v>5</c:v>
                </c:pt>
                <c:pt idx="34">
                  <c:v>L</c:v>
                </c:pt>
              </c:strCache>
            </c:strRef>
          </c:cat>
          <c:val>
            <c:numRef>
              <c:f>Sheet1!$B$1:$B$35</c:f>
              <c:numCache>
                <c:formatCode>General</c:formatCode>
                <c:ptCount val="35"/>
                <c:pt idx="0">
                  <c:v>0.0</c:v>
                </c:pt>
                <c:pt idx="1">
                  <c:v>0.0</c:v>
                </c:pt>
                <c:pt idx="2">
                  <c:v>0.0</c:v>
                </c:pt>
                <c:pt idx="3">
                  <c:v>0.0</c:v>
                </c:pt>
                <c:pt idx="4">
                  <c:v>0.0</c:v>
                </c:pt>
                <c:pt idx="5">
                  <c:v>0.0</c:v>
                </c:pt>
                <c:pt idx="6">
                  <c:v>0.001101</c:v>
                </c:pt>
                <c:pt idx="7">
                  <c:v>0.00210500000000001</c:v>
                </c:pt>
                <c:pt idx="8">
                  <c:v>0.00321400000000002</c:v>
                </c:pt>
                <c:pt idx="9">
                  <c:v>0.005042</c:v>
                </c:pt>
                <c:pt idx="10">
                  <c:v>0.006383</c:v>
                </c:pt>
                <c:pt idx="11">
                  <c:v>0.008509</c:v>
                </c:pt>
                <c:pt idx="12">
                  <c:v>0.017693</c:v>
                </c:pt>
                <c:pt idx="13">
                  <c:v>0.018987</c:v>
                </c:pt>
                <c:pt idx="14">
                  <c:v>0.04327</c:v>
                </c:pt>
                <c:pt idx="15">
                  <c:v>0.045479</c:v>
                </c:pt>
                <c:pt idx="16">
                  <c:v>0.055684</c:v>
                </c:pt>
                <c:pt idx="17">
                  <c:v>0.192748000000001</c:v>
                </c:pt>
                <c:pt idx="18">
                  <c:v>0.469161</c:v>
                </c:pt>
                <c:pt idx="19">
                  <c:v>0.5</c:v>
                </c:pt>
                <c:pt idx="20">
                  <c:v>0.56241</c:v>
                </c:pt>
                <c:pt idx="21">
                  <c:v>0.612903</c:v>
                </c:pt>
                <c:pt idx="22">
                  <c:v>0.781726</c:v>
                </c:pt>
                <c:pt idx="23">
                  <c:v>0.783352999999995</c:v>
                </c:pt>
                <c:pt idx="24">
                  <c:v>0.865385</c:v>
                </c:pt>
                <c:pt idx="25">
                  <c:v>0.871622000000005</c:v>
                </c:pt>
                <c:pt idx="26">
                  <c:v>0.895832999999996</c:v>
                </c:pt>
                <c:pt idx="27">
                  <c:v>0.954111</c:v>
                </c:pt>
                <c:pt idx="28">
                  <c:v>0.961783</c:v>
                </c:pt>
                <c:pt idx="29">
                  <c:v>0.966298</c:v>
                </c:pt>
                <c:pt idx="30">
                  <c:v>0.967949</c:v>
                </c:pt>
                <c:pt idx="31">
                  <c:v>0.982306</c:v>
                </c:pt>
                <c:pt idx="32">
                  <c:v>0.992148999999999</c:v>
                </c:pt>
                <c:pt idx="33">
                  <c:v>1.0</c:v>
                </c:pt>
                <c:pt idx="34">
                  <c:v>1.0</c:v>
                </c:pt>
              </c:numCache>
            </c:numRef>
          </c:val>
        </c:ser>
        <c:dLbls>
          <c:showLegendKey val="0"/>
          <c:showVal val="0"/>
          <c:showCatName val="0"/>
          <c:showSerName val="0"/>
          <c:showPercent val="0"/>
          <c:showBubbleSize val="0"/>
        </c:dLbls>
        <c:gapWidth val="150"/>
        <c:axId val="2086033224"/>
        <c:axId val="2086036040"/>
      </c:barChart>
      <c:catAx>
        <c:axId val="2086033224"/>
        <c:scaling>
          <c:orientation val="minMax"/>
        </c:scaling>
        <c:delete val="0"/>
        <c:axPos val="b"/>
        <c:majorTickMark val="out"/>
        <c:minorTickMark val="none"/>
        <c:tickLblPos val="nextTo"/>
        <c:crossAx val="2086036040"/>
        <c:crosses val="autoZero"/>
        <c:auto val="1"/>
        <c:lblAlgn val="ctr"/>
        <c:lblOffset val="100"/>
        <c:noMultiLvlLbl val="0"/>
      </c:catAx>
      <c:valAx>
        <c:axId val="2086036040"/>
        <c:scaling>
          <c:orientation val="minMax"/>
          <c:max val="1.0"/>
        </c:scaling>
        <c:delete val="0"/>
        <c:axPos val="l"/>
        <c:majorGridlines/>
        <c:numFmt formatCode="General" sourceLinked="1"/>
        <c:majorTickMark val="out"/>
        <c:minorTickMark val="none"/>
        <c:tickLblPos val="nextTo"/>
        <c:crossAx val="208603322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a</c:v>
                </c:pt>
              </c:strCache>
            </c:strRef>
          </c:tx>
          <c:invertIfNegative val="0"/>
          <c:val>
            <c:numRef>
              <c:f>Sheet1!$B$2:$B$226</c:f>
              <c:numCache>
                <c:formatCode>General</c:formatCode>
                <c:ptCount val="225"/>
                <c:pt idx="0">
                  <c:v>212.0</c:v>
                </c:pt>
                <c:pt idx="1">
                  <c:v>90.0</c:v>
                </c:pt>
                <c:pt idx="2">
                  <c:v>99.0</c:v>
                </c:pt>
                <c:pt idx="3">
                  <c:v>61.0</c:v>
                </c:pt>
                <c:pt idx="4">
                  <c:v>89.0</c:v>
                </c:pt>
                <c:pt idx="5">
                  <c:v>83.0</c:v>
                </c:pt>
                <c:pt idx="6">
                  <c:v>64.0</c:v>
                </c:pt>
                <c:pt idx="7">
                  <c:v>83.0</c:v>
                </c:pt>
                <c:pt idx="8">
                  <c:v>56.0</c:v>
                </c:pt>
                <c:pt idx="9">
                  <c:v>45.0</c:v>
                </c:pt>
                <c:pt idx="10">
                  <c:v>85.0</c:v>
                </c:pt>
                <c:pt idx="11">
                  <c:v>115.0</c:v>
                </c:pt>
                <c:pt idx="12">
                  <c:v>62.0</c:v>
                </c:pt>
                <c:pt idx="13">
                  <c:v>73.0</c:v>
                </c:pt>
                <c:pt idx="14">
                  <c:v>134.0</c:v>
                </c:pt>
                <c:pt idx="15">
                  <c:v>119.0</c:v>
                </c:pt>
                <c:pt idx="16">
                  <c:v>82.0</c:v>
                </c:pt>
                <c:pt idx="17">
                  <c:v>84.0</c:v>
                </c:pt>
                <c:pt idx="18">
                  <c:v>92.0</c:v>
                </c:pt>
                <c:pt idx="19">
                  <c:v>53.0</c:v>
                </c:pt>
                <c:pt idx="20">
                  <c:v>57.0</c:v>
                </c:pt>
                <c:pt idx="21">
                  <c:v>48.0</c:v>
                </c:pt>
                <c:pt idx="22">
                  <c:v>78.0</c:v>
                </c:pt>
                <c:pt idx="23">
                  <c:v>64.0</c:v>
                </c:pt>
                <c:pt idx="24">
                  <c:v>77.0</c:v>
                </c:pt>
                <c:pt idx="25">
                  <c:v>68.0</c:v>
                </c:pt>
                <c:pt idx="26">
                  <c:v>92.0</c:v>
                </c:pt>
                <c:pt idx="27">
                  <c:v>71.0</c:v>
                </c:pt>
                <c:pt idx="28">
                  <c:v>77.0</c:v>
                </c:pt>
                <c:pt idx="29">
                  <c:v>73.0</c:v>
                </c:pt>
                <c:pt idx="30">
                  <c:v>75.0</c:v>
                </c:pt>
                <c:pt idx="31">
                  <c:v>134.0</c:v>
                </c:pt>
                <c:pt idx="32">
                  <c:v>83.0</c:v>
                </c:pt>
                <c:pt idx="33">
                  <c:v>71.0</c:v>
                </c:pt>
                <c:pt idx="34">
                  <c:v>76.0</c:v>
                </c:pt>
                <c:pt idx="35">
                  <c:v>77.0</c:v>
                </c:pt>
                <c:pt idx="36">
                  <c:v>85.0</c:v>
                </c:pt>
                <c:pt idx="37">
                  <c:v>89.0</c:v>
                </c:pt>
                <c:pt idx="38">
                  <c:v>95.0</c:v>
                </c:pt>
                <c:pt idx="39">
                  <c:v>56.0</c:v>
                </c:pt>
                <c:pt idx="40">
                  <c:v>106.0</c:v>
                </c:pt>
                <c:pt idx="41">
                  <c:v>75.0</c:v>
                </c:pt>
                <c:pt idx="42">
                  <c:v>102.0</c:v>
                </c:pt>
                <c:pt idx="43">
                  <c:v>87.0</c:v>
                </c:pt>
                <c:pt idx="44">
                  <c:v>105.0</c:v>
                </c:pt>
                <c:pt idx="45">
                  <c:v>80.0</c:v>
                </c:pt>
                <c:pt idx="46">
                  <c:v>48.0</c:v>
                </c:pt>
                <c:pt idx="47">
                  <c:v>57.0</c:v>
                </c:pt>
                <c:pt idx="48">
                  <c:v>17.0</c:v>
                </c:pt>
                <c:pt idx="49">
                  <c:v>16.0</c:v>
                </c:pt>
                <c:pt idx="50">
                  <c:v>91.0</c:v>
                </c:pt>
                <c:pt idx="51">
                  <c:v>58.0</c:v>
                </c:pt>
                <c:pt idx="52">
                  <c:v>67.0</c:v>
                </c:pt>
                <c:pt idx="53">
                  <c:v>68.0</c:v>
                </c:pt>
                <c:pt idx="54">
                  <c:v>65.0</c:v>
                </c:pt>
                <c:pt idx="55">
                  <c:v>95.0</c:v>
                </c:pt>
                <c:pt idx="56">
                  <c:v>87.0</c:v>
                </c:pt>
                <c:pt idx="57">
                  <c:v>63.0</c:v>
                </c:pt>
                <c:pt idx="58">
                  <c:v>18.0</c:v>
                </c:pt>
                <c:pt idx="59">
                  <c:v>48.0</c:v>
                </c:pt>
                <c:pt idx="60">
                  <c:v>77.0</c:v>
                </c:pt>
                <c:pt idx="61">
                  <c:v>85.0</c:v>
                </c:pt>
                <c:pt idx="62">
                  <c:v>7.0</c:v>
                </c:pt>
                <c:pt idx="63">
                  <c:v>13.0</c:v>
                </c:pt>
                <c:pt idx="64">
                  <c:v>10.0</c:v>
                </c:pt>
                <c:pt idx="65">
                  <c:v>4.0</c:v>
                </c:pt>
                <c:pt idx="66">
                  <c:v>92.0</c:v>
                </c:pt>
                <c:pt idx="67">
                  <c:v>87.0</c:v>
                </c:pt>
                <c:pt idx="68">
                  <c:v>62.0</c:v>
                </c:pt>
                <c:pt idx="69">
                  <c:v>68.0</c:v>
                </c:pt>
                <c:pt idx="70">
                  <c:v>77.0</c:v>
                </c:pt>
                <c:pt idx="71">
                  <c:v>81.0</c:v>
                </c:pt>
                <c:pt idx="72">
                  <c:v>41.0</c:v>
                </c:pt>
                <c:pt idx="73">
                  <c:v>66.0</c:v>
                </c:pt>
                <c:pt idx="74">
                  <c:v>24.0</c:v>
                </c:pt>
                <c:pt idx="75">
                  <c:v>24.0</c:v>
                </c:pt>
                <c:pt idx="76">
                  <c:v>15.0</c:v>
                </c:pt>
                <c:pt idx="77">
                  <c:v>9.0</c:v>
                </c:pt>
                <c:pt idx="78">
                  <c:v>22.0</c:v>
                </c:pt>
                <c:pt idx="79">
                  <c:v>27.0</c:v>
                </c:pt>
                <c:pt idx="80">
                  <c:v>138.0</c:v>
                </c:pt>
                <c:pt idx="81">
                  <c:v>113.0</c:v>
                </c:pt>
                <c:pt idx="82">
                  <c:v>37.0</c:v>
                </c:pt>
                <c:pt idx="83">
                  <c:v>24.0</c:v>
                </c:pt>
                <c:pt idx="84">
                  <c:v>75.0</c:v>
                </c:pt>
                <c:pt idx="85">
                  <c:v>86.0</c:v>
                </c:pt>
                <c:pt idx="86">
                  <c:v>86.0</c:v>
                </c:pt>
                <c:pt idx="87">
                  <c:v>87.0</c:v>
                </c:pt>
                <c:pt idx="88">
                  <c:v>21.0</c:v>
                </c:pt>
                <c:pt idx="89">
                  <c:v>18.0</c:v>
                </c:pt>
                <c:pt idx="90">
                  <c:v>79.0</c:v>
                </c:pt>
                <c:pt idx="91">
                  <c:v>85.0</c:v>
                </c:pt>
                <c:pt idx="92">
                  <c:v>24.0</c:v>
                </c:pt>
                <c:pt idx="93">
                  <c:v>1.0</c:v>
                </c:pt>
                <c:pt idx="94">
                  <c:v>114.0</c:v>
                </c:pt>
                <c:pt idx="95">
                  <c:v>168.0</c:v>
                </c:pt>
                <c:pt idx="96">
                  <c:v>32.0</c:v>
                </c:pt>
                <c:pt idx="97">
                  <c:v>9.0</c:v>
                </c:pt>
                <c:pt idx="98">
                  <c:v>87.0</c:v>
                </c:pt>
                <c:pt idx="99">
                  <c:v>79.0</c:v>
                </c:pt>
                <c:pt idx="100">
                  <c:v>68.0</c:v>
                </c:pt>
                <c:pt idx="101">
                  <c:v>72.0</c:v>
                </c:pt>
                <c:pt idx="102">
                  <c:v>56.0</c:v>
                </c:pt>
                <c:pt idx="103">
                  <c:v>75.0</c:v>
                </c:pt>
                <c:pt idx="104">
                  <c:v>111.0</c:v>
                </c:pt>
                <c:pt idx="105">
                  <c:v>90.0</c:v>
                </c:pt>
                <c:pt idx="106">
                  <c:v>10.0</c:v>
                </c:pt>
                <c:pt idx="107">
                  <c:v>4.0</c:v>
                </c:pt>
                <c:pt idx="108">
                  <c:v>99.0</c:v>
                </c:pt>
                <c:pt idx="109">
                  <c:v>83.0</c:v>
                </c:pt>
                <c:pt idx="110">
                  <c:v>44.0</c:v>
                </c:pt>
                <c:pt idx="111">
                  <c:v>194.0</c:v>
                </c:pt>
                <c:pt idx="112">
                  <c:v>231.0</c:v>
                </c:pt>
                <c:pt idx="113">
                  <c:v>127.0</c:v>
                </c:pt>
                <c:pt idx="114">
                  <c:v>3.0</c:v>
                </c:pt>
                <c:pt idx="115">
                  <c:v>20.0</c:v>
                </c:pt>
                <c:pt idx="116">
                  <c:v>90.0</c:v>
                </c:pt>
                <c:pt idx="117">
                  <c:v>44.0</c:v>
                </c:pt>
                <c:pt idx="118">
                  <c:v>100.0</c:v>
                </c:pt>
                <c:pt idx="119">
                  <c:v>146.0</c:v>
                </c:pt>
                <c:pt idx="120">
                  <c:v>53.0</c:v>
                </c:pt>
                <c:pt idx="121">
                  <c:v>19.0</c:v>
                </c:pt>
                <c:pt idx="122">
                  <c:v>65.0</c:v>
                </c:pt>
                <c:pt idx="123">
                  <c:v>57.0</c:v>
                </c:pt>
                <c:pt idx="124">
                  <c:v>68.0</c:v>
                </c:pt>
                <c:pt idx="125">
                  <c:v>116.0</c:v>
                </c:pt>
                <c:pt idx="126">
                  <c:v>80.0</c:v>
                </c:pt>
                <c:pt idx="127">
                  <c:v>79.0</c:v>
                </c:pt>
                <c:pt idx="128">
                  <c:v>109.0</c:v>
                </c:pt>
                <c:pt idx="129">
                  <c:v>97.0</c:v>
                </c:pt>
                <c:pt idx="130">
                  <c:v>79.0</c:v>
                </c:pt>
                <c:pt idx="131">
                  <c:v>134.0</c:v>
                </c:pt>
                <c:pt idx="132">
                  <c:v>92.0</c:v>
                </c:pt>
                <c:pt idx="133">
                  <c:v>49.0</c:v>
                </c:pt>
                <c:pt idx="134">
                  <c:v>84.0</c:v>
                </c:pt>
                <c:pt idx="135">
                  <c:v>48.0</c:v>
                </c:pt>
                <c:pt idx="136">
                  <c:v>53.0</c:v>
                </c:pt>
                <c:pt idx="137">
                  <c:v>94.0</c:v>
                </c:pt>
                <c:pt idx="138">
                  <c:v>119.0</c:v>
                </c:pt>
                <c:pt idx="139">
                  <c:v>83.0</c:v>
                </c:pt>
                <c:pt idx="140">
                  <c:v>58.0</c:v>
                </c:pt>
                <c:pt idx="141">
                  <c:v>73.0</c:v>
                </c:pt>
                <c:pt idx="142">
                  <c:v>54.0</c:v>
                </c:pt>
                <c:pt idx="143">
                  <c:v>78.0</c:v>
                </c:pt>
                <c:pt idx="144">
                  <c:v>1.0</c:v>
                </c:pt>
                <c:pt idx="145">
                  <c:v>3.0</c:v>
                </c:pt>
                <c:pt idx="146">
                  <c:v>20.0</c:v>
                </c:pt>
                <c:pt idx="147">
                  <c:v>8.0</c:v>
                </c:pt>
                <c:pt idx="148">
                  <c:v>2.0</c:v>
                </c:pt>
                <c:pt idx="149">
                  <c:v>10.0</c:v>
                </c:pt>
                <c:pt idx="150">
                  <c:v>7.0</c:v>
                </c:pt>
                <c:pt idx="151">
                  <c:v>1.0</c:v>
                </c:pt>
                <c:pt idx="152">
                  <c:v>2.0</c:v>
                </c:pt>
                <c:pt idx="153">
                  <c:v>2.0</c:v>
                </c:pt>
                <c:pt idx="154">
                  <c:v>6.0</c:v>
                </c:pt>
                <c:pt idx="155">
                  <c:v>1.0</c:v>
                </c:pt>
                <c:pt idx="156">
                  <c:v>4.0</c:v>
                </c:pt>
                <c:pt idx="157">
                  <c:v>3.0</c:v>
                </c:pt>
                <c:pt idx="158">
                  <c:v>4.0</c:v>
                </c:pt>
                <c:pt idx="159">
                  <c:v>9.0</c:v>
                </c:pt>
                <c:pt idx="160">
                  <c:v>12.0</c:v>
                </c:pt>
                <c:pt idx="161">
                  <c:v>1.0</c:v>
                </c:pt>
                <c:pt idx="162">
                  <c:v>4.0</c:v>
                </c:pt>
                <c:pt idx="163">
                  <c:v>1.0</c:v>
                </c:pt>
                <c:pt idx="164">
                  <c:v>39.0</c:v>
                </c:pt>
                <c:pt idx="165">
                  <c:v>22.0</c:v>
                </c:pt>
                <c:pt idx="166">
                  <c:v>53.0</c:v>
                </c:pt>
                <c:pt idx="167">
                  <c:v>57.0</c:v>
                </c:pt>
                <c:pt idx="168">
                  <c:v>58.0</c:v>
                </c:pt>
                <c:pt idx="169">
                  <c:v>41.0</c:v>
                </c:pt>
                <c:pt idx="170">
                  <c:v>98.0</c:v>
                </c:pt>
                <c:pt idx="171">
                  <c:v>89.0</c:v>
                </c:pt>
                <c:pt idx="172">
                  <c:v>134.0</c:v>
                </c:pt>
                <c:pt idx="173">
                  <c:v>63.0</c:v>
                </c:pt>
                <c:pt idx="174">
                  <c:v>116.0</c:v>
                </c:pt>
                <c:pt idx="175">
                  <c:v>179.0</c:v>
                </c:pt>
                <c:pt idx="176">
                  <c:v>159.0</c:v>
                </c:pt>
                <c:pt idx="177">
                  <c:v>141.0</c:v>
                </c:pt>
                <c:pt idx="178">
                  <c:v>63.0</c:v>
                </c:pt>
                <c:pt idx="179">
                  <c:v>49.0</c:v>
                </c:pt>
                <c:pt idx="180">
                  <c:v>69.0</c:v>
                </c:pt>
                <c:pt idx="181">
                  <c:v>96.0</c:v>
                </c:pt>
                <c:pt idx="182">
                  <c:v>152.0</c:v>
                </c:pt>
                <c:pt idx="183">
                  <c:v>88.0</c:v>
                </c:pt>
                <c:pt idx="184">
                  <c:v>12.0</c:v>
                </c:pt>
                <c:pt idx="185">
                  <c:v>2.0</c:v>
                </c:pt>
                <c:pt idx="186">
                  <c:v>11.0</c:v>
                </c:pt>
                <c:pt idx="187">
                  <c:v>11.0</c:v>
                </c:pt>
                <c:pt idx="188">
                  <c:v>2.0</c:v>
                </c:pt>
                <c:pt idx="189">
                  <c:v>29.0</c:v>
                </c:pt>
                <c:pt idx="190">
                  <c:v>86.0</c:v>
                </c:pt>
                <c:pt idx="191">
                  <c:v>53.0</c:v>
                </c:pt>
                <c:pt idx="192">
                  <c:v>164.0</c:v>
                </c:pt>
                <c:pt idx="193">
                  <c:v>172.0</c:v>
                </c:pt>
                <c:pt idx="194">
                  <c:v>104.0</c:v>
                </c:pt>
                <c:pt idx="195">
                  <c:v>84.0</c:v>
                </c:pt>
                <c:pt idx="196">
                  <c:v>185.0</c:v>
                </c:pt>
                <c:pt idx="197">
                  <c:v>171.0</c:v>
                </c:pt>
                <c:pt idx="198">
                  <c:v>93.0</c:v>
                </c:pt>
                <c:pt idx="199">
                  <c:v>128.0</c:v>
                </c:pt>
                <c:pt idx="200">
                  <c:v>182.0</c:v>
                </c:pt>
                <c:pt idx="201">
                  <c:v>83.0</c:v>
                </c:pt>
                <c:pt idx="202">
                  <c:v>9.0</c:v>
                </c:pt>
                <c:pt idx="203">
                  <c:v>16.0</c:v>
                </c:pt>
                <c:pt idx="204">
                  <c:v>94.0</c:v>
                </c:pt>
                <c:pt idx="205">
                  <c:v>52.0</c:v>
                </c:pt>
                <c:pt idx="206">
                  <c:v>48.0</c:v>
                </c:pt>
                <c:pt idx="207">
                  <c:v>112.0</c:v>
                </c:pt>
                <c:pt idx="208">
                  <c:v>64.0</c:v>
                </c:pt>
                <c:pt idx="209">
                  <c:v>120.0</c:v>
                </c:pt>
                <c:pt idx="210">
                  <c:v>73.0</c:v>
                </c:pt>
                <c:pt idx="211">
                  <c:v>15.0</c:v>
                </c:pt>
                <c:pt idx="212">
                  <c:v>28.0</c:v>
                </c:pt>
                <c:pt idx="213">
                  <c:v>5.0</c:v>
                </c:pt>
                <c:pt idx="214">
                  <c:v>48.0</c:v>
                </c:pt>
                <c:pt idx="215">
                  <c:v>13.0</c:v>
                </c:pt>
                <c:pt idx="216">
                  <c:v>9.0</c:v>
                </c:pt>
                <c:pt idx="217">
                  <c:v>30.0</c:v>
                </c:pt>
                <c:pt idx="218">
                  <c:v>169.0</c:v>
                </c:pt>
                <c:pt idx="219">
                  <c:v>35.0</c:v>
                </c:pt>
                <c:pt idx="220">
                  <c:v>107.0</c:v>
                </c:pt>
                <c:pt idx="221">
                  <c:v>85.0</c:v>
                </c:pt>
                <c:pt idx="222">
                  <c:v>111.0</c:v>
                </c:pt>
                <c:pt idx="223">
                  <c:v>73.0</c:v>
                </c:pt>
                <c:pt idx="224">
                  <c:v>8.0</c:v>
                </c:pt>
              </c:numCache>
            </c:numRef>
          </c:val>
        </c:ser>
        <c:dLbls>
          <c:showLegendKey val="0"/>
          <c:showVal val="0"/>
          <c:showCatName val="0"/>
          <c:showSerName val="0"/>
          <c:showPercent val="0"/>
          <c:showBubbleSize val="0"/>
        </c:dLbls>
        <c:gapWidth val="150"/>
        <c:axId val="2086063288"/>
        <c:axId val="2086828056"/>
      </c:barChart>
      <c:catAx>
        <c:axId val="2086063288"/>
        <c:scaling>
          <c:orientation val="minMax"/>
        </c:scaling>
        <c:delete val="0"/>
        <c:axPos val="b"/>
        <c:majorTickMark val="out"/>
        <c:minorTickMark val="none"/>
        <c:tickLblPos val="nextTo"/>
        <c:crossAx val="2086828056"/>
        <c:crosses val="autoZero"/>
        <c:auto val="1"/>
        <c:lblAlgn val="ctr"/>
        <c:lblOffset val="100"/>
        <c:noMultiLvlLbl val="0"/>
      </c:catAx>
      <c:valAx>
        <c:axId val="2086828056"/>
        <c:scaling>
          <c:orientation val="minMax"/>
          <c:max val="600.0"/>
        </c:scaling>
        <c:delete val="0"/>
        <c:axPos val="l"/>
        <c:majorGridlines/>
        <c:numFmt formatCode="General" sourceLinked="1"/>
        <c:majorTickMark val="out"/>
        <c:minorTickMark val="none"/>
        <c:tickLblPos val="nextTo"/>
        <c:crossAx val="2086063288"/>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val>
            <c:numRef>
              <c:f>Sheet1!$C$2:$C$226</c:f>
              <c:numCache>
                <c:formatCode>General</c:formatCode>
                <c:ptCount val="225"/>
                <c:pt idx="0">
                  <c:v>0.0</c:v>
                </c:pt>
                <c:pt idx="1">
                  <c:v>0.0</c:v>
                </c:pt>
                <c:pt idx="2">
                  <c:v>0.0</c:v>
                </c:pt>
                <c:pt idx="3">
                  <c:v>0.0</c:v>
                </c:pt>
                <c:pt idx="4">
                  <c:v>26.0</c:v>
                </c:pt>
                <c:pt idx="5">
                  <c:v>0.0</c:v>
                </c:pt>
                <c:pt idx="6">
                  <c:v>0.0</c:v>
                </c:pt>
                <c:pt idx="7">
                  <c:v>0.0</c:v>
                </c:pt>
                <c:pt idx="8">
                  <c:v>0.0</c:v>
                </c:pt>
                <c:pt idx="9">
                  <c:v>0.0</c:v>
                </c:pt>
                <c:pt idx="10">
                  <c:v>0.0</c:v>
                </c:pt>
                <c:pt idx="11">
                  <c:v>0.0</c:v>
                </c:pt>
                <c:pt idx="12">
                  <c:v>0.0</c:v>
                </c:pt>
                <c:pt idx="13">
                  <c:v>0.0</c:v>
                </c:pt>
                <c:pt idx="14">
                  <c:v>12.0</c:v>
                </c:pt>
                <c:pt idx="15">
                  <c:v>0.0</c:v>
                </c:pt>
                <c:pt idx="16">
                  <c:v>2.0</c:v>
                </c:pt>
                <c:pt idx="17">
                  <c:v>0.0</c:v>
                </c:pt>
                <c:pt idx="18">
                  <c:v>0.0</c:v>
                </c:pt>
                <c:pt idx="19">
                  <c:v>0.0</c:v>
                </c:pt>
                <c:pt idx="20">
                  <c:v>0.0</c:v>
                </c:pt>
                <c:pt idx="21">
                  <c:v>0.0</c:v>
                </c:pt>
                <c:pt idx="22">
                  <c:v>0.0</c:v>
                </c:pt>
                <c:pt idx="23">
                  <c:v>3.0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4.0</c:v>
                </c:pt>
                <c:pt idx="43">
                  <c:v>2.0</c:v>
                </c:pt>
                <c:pt idx="44">
                  <c:v>2.0</c:v>
                </c:pt>
                <c:pt idx="45">
                  <c:v>0.0</c:v>
                </c:pt>
                <c:pt idx="46">
                  <c:v>0.0</c:v>
                </c:pt>
                <c:pt idx="47">
                  <c:v>0.0</c:v>
                </c:pt>
                <c:pt idx="48">
                  <c:v>69.0</c:v>
                </c:pt>
                <c:pt idx="49">
                  <c:v>74.0</c:v>
                </c:pt>
                <c:pt idx="50">
                  <c:v>0.0</c:v>
                </c:pt>
                <c:pt idx="51">
                  <c:v>0.0</c:v>
                </c:pt>
                <c:pt idx="52">
                  <c:v>0.0</c:v>
                </c:pt>
                <c:pt idx="53">
                  <c:v>0.0</c:v>
                </c:pt>
                <c:pt idx="54">
                  <c:v>0.0</c:v>
                </c:pt>
                <c:pt idx="55">
                  <c:v>0.0</c:v>
                </c:pt>
                <c:pt idx="56">
                  <c:v>8.0</c:v>
                </c:pt>
                <c:pt idx="57">
                  <c:v>0.0</c:v>
                </c:pt>
                <c:pt idx="58">
                  <c:v>83.0</c:v>
                </c:pt>
                <c:pt idx="59">
                  <c:v>60.0</c:v>
                </c:pt>
                <c:pt idx="60">
                  <c:v>0.0</c:v>
                </c:pt>
                <c:pt idx="61">
                  <c:v>0.0</c:v>
                </c:pt>
                <c:pt idx="62">
                  <c:v>65.0</c:v>
                </c:pt>
                <c:pt idx="63">
                  <c:v>96.0</c:v>
                </c:pt>
                <c:pt idx="64">
                  <c:v>134.0</c:v>
                </c:pt>
                <c:pt idx="65">
                  <c:v>111.0</c:v>
                </c:pt>
                <c:pt idx="66">
                  <c:v>0.0</c:v>
                </c:pt>
                <c:pt idx="67">
                  <c:v>0.0</c:v>
                </c:pt>
                <c:pt idx="68">
                  <c:v>0.0</c:v>
                </c:pt>
                <c:pt idx="69">
                  <c:v>3.0</c:v>
                </c:pt>
                <c:pt idx="70">
                  <c:v>0.0</c:v>
                </c:pt>
                <c:pt idx="71">
                  <c:v>7.0</c:v>
                </c:pt>
                <c:pt idx="72">
                  <c:v>0.0</c:v>
                </c:pt>
                <c:pt idx="73">
                  <c:v>0.0</c:v>
                </c:pt>
                <c:pt idx="74">
                  <c:v>130.0</c:v>
                </c:pt>
                <c:pt idx="75">
                  <c:v>118.0</c:v>
                </c:pt>
                <c:pt idx="76">
                  <c:v>82.0</c:v>
                </c:pt>
                <c:pt idx="77">
                  <c:v>97.0</c:v>
                </c:pt>
                <c:pt idx="78">
                  <c:v>76.0</c:v>
                </c:pt>
                <c:pt idx="79">
                  <c:v>41.0</c:v>
                </c:pt>
                <c:pt idx="80">
                  <c:v>3.0</c:v>
                </c:pt>
                <c:pt idx="81">
                  <c:v>0.0</c:v>
                </c:pt>
                <c:pt idx="82">
                  <c:v>115.0</c:v>
                </c:pt>
                <c:pt idx="83">
                  <c:v>130.0</c:v>
                </c:pt>
                <c:pt idx="84">
                  <c:v>0.0</c:v>
                </c:pt>
                <c:pt idx="85">
                  <c:v>10.0</c:v>
                </c:pt>
                <c:pt idx="86">
                  <c:v>0.0</c:v>
                </c:pt>
                <c:pt idx="87">
                  <c:v>0.0</c:v>
                </c:pt>
                <c:pt idx="88">
                  <c:v>136.0</c:v>
                </c:pt>
                <c:pt idx="89">
                  <c:v>93.0</c:v>
                </c:pt>
                <c:pt idx="90">
                  <c:v>0.0</c:v>
                </c:pt>
                <c:pt idx="91">
                  <c:v>0.0</c:v>
                </c:pt>
                <c:pt idx="92">
                  <c:v>65.0</c:v>
                </c:pt>
                <c:pt idx="93">
                  <c:v>125.0</c:v>
                </c:pt>
                <c:pt idx="94">
                  <c:v>0.0</c:v>
                </c:pt>
                <c:pt idx="95">
                  <c:v>0.0</c:v>
                </c:pt>
                <c:pt idx="96">
                  <c:v>57.0</c:v>
                </c:pt>
                <c:pt idx="97">
                  <c:v>89.0</c:v>
                </c:pt>
                <c:pt idx="98">
                  <c:v>0.0</c:v>
                </c:pt>
                <c:pt idx="99">
                  <c:v>0.0</c:v>
                </c:pt>
                <c:pt idx="100">
                  <c:v>0.0</c:v>
                </c:pt>
                <c:pt idx="101">
                  <c:v>3.0</c:v>
                </c:pt>
                <c:pt idx="102">
                  <c:v>0.0</c:v>
                </c:pt>
                <c:pt idx="103">
                  <c:v>0.0</c:v>
                </c:pt>
                <c:pt idx="104">
                  <c:v>0.0</c:v>
                </c:pt>
                <c:pt idx="105">
                  <c:v>0.0</c:v>
                </c:pt>
                <c:pt idx="106">
                  <c:v>114.0</c:v>
                </c:pt>
                <c:pt idx="107">
                  <c:v>101.0</c:v>
                </c:pt>
                <c:pt idx="108">
                  <c:v>0.0</c:v>
                </c:pt>
                <c:pt idx="109">
                  <c:v>4.0</c:v>
                </c:pt>
                <c:pt idx="110">
                  <c:v>43.0</c:v>
                </c:pt>
                <c:pt idx="111">
                  <c:v>0.0</c:v>
                </c:pt>
                <c:pt idx="112">
                  <c:v>136.0</c:v>
                </c:pt>
                <c:pt idx="113">
                  <c:v>238.0</c:v>
                </c:pt>
                <c:pt idx="114">
                  <c:v>0.0</c:v>
                </c:pt>
                <c:pt idx="115">
                  <c:v>25.0</c:v>
                </c:pt>
                <c:pt idx="116">
                  <c:v>259.0</c:v>
                </c:pt>
                <c:pt idx="117">
                  <c:v>69.0</c:v>
                </c:pt>
                <c:pt idx="118">
                  <c:v>55.0</c:v>
                </c:pt>
                <c:pt idx="119">
                  <c:v>30.0</c:v>
                </c:pt>
                <c:pt idx="120">
                  <c:v>8.0</c:v>
                </c:pt>
                <c:pt idx="121">
                  <c:v>52.0</c:v>
                </c:pt>
                <c:pt idx="122">
                  <c:v>0.0</c:v>
                </c:pt>
                <c:pt idx="123">
                  <c:v>24.0</c:v>
                </c:pt>
                <c:pt idx="124">
                  <c:v>34.0</c:v>
                </c:pt>
                <c:pt idx="125">
                  <c:v>43.0</c:v>
                </c:pt>
                <c:pt idx="126">
                  <c:v>20.0</c:v>
                </c:pt>
                <c:pt idx="127">
                  <c:v>17.0</c:v>
                </c:pt>
                <c:pt idx="128">
                  <c:v>55.0</c:v>
                </c:pt>
                <c:pt idx="129">
                  <c:v>40.0</c:v>
                </c:pt>
                <c:pt idx="130">
                  <c:v>33.0</c:v>
                </c:pt>
                <c:pt idx="131">
                  <c:v>114.0</c:v>
                </c:pt>
                <c:pt idx="132">
                  <c:v>49.0</c:v>
                </c:pt>
                <c:pt idx="133">
                  <c:v>37.0</c:v>
                </c:pt>
                <c:pt idx="134">
                  <c:v>7.0</c:v>
                </c:pt>
                <c:pt idx="135">
                  <c:v>53.0</c:v>
                </c:pt>
                <c:pt idx="136">
                  <c:v>52.0</c:v>
                </c:pt>
                <c:pt idx="137">
                  <c:v>17.0</c:v>
                </c:pt>
                <c:pt idx="138">
                  <c:v>50.0</c:v>
                </c:pt>
                <c:pt idx="139">
                  <c:v>38.0</c:v>
                </c:pt>
                <c:pt idx="140">
                  <c:v>52.0</c:v>
                </c:pt>
                <c:pt idx="141">
                  <c:v>29.0</c:v>
                </c:pt>
                <c:pt idx="142">
                  <c:v>42.0</c:v>
                </c:pt>
                <c:pt idx="143">
                  <c:v>19.0</c:v>
                </c:pt>
                <c:pt idx="144">
                  <c:v>421.0</c:v>
                </c:pt>
                <c:pt idx="145">
                  <c:v>355.0</c:v>
                </c:pt>
                <c:pt idx="146">
                  <c:v>536.0</c:v>
                </c:pt>
                <c:pt idx="147">
                  <c:v>392.0</c:v>
                </c:pt>
                <c:pt idx="148">
                  <c:v>323.0</c:v>
                </c:pt>
                <c:pt idx="149">
                  <c:v>325.0</c:v>
                </c:pt>
                <c:pt idx="150">
                  <c:v>287.0</c:v>
                </c:pt>
                <c:pt idx="151">
                  <c:v>291.0</c:v>
                </c:pt>
                <c:pt idx="152">
                  <c:v>387.0</c:v>
                </c:pt>
                <c:pt idx="153">
                  <c:v>353.0</c:v>
                </c:pt>
                <c:pt idx="154">
                  <c:v>435.0</c:v>
                </c:pt>
                <c:pt idx="155">
                  <c:v>377.0</c:v>
                </c:pt>
                <c:pt idx="156">
                  <c:v>203.0</c:v>
                </c:pt>
                <c:pt idx="157">
                  <c:v>255.0</c:v>
                </c:pt>
                <c:pt idx="158">
                  <c:v>286.0</c:v>
                </c:pt>
                <c:pt idx="159">
                  <c:v>304.0</c:v>
                </c:pt>
                <c:pt idx="160">
                  <c:v>329.0</c:v>
                </c:pt>
                <c:pt idx="161">
                  <c:v>261.0</c:v>
                </c:pt>
                <c:pt idx="162">
                  <c:v>358.0</c:v>
                </c:pt>
                <c:pt idx="163">
                  <c:v>336.0</c:v>
                </c:pt>
                <c:pt idx="164">
                  <c:v>294.0</c:v>
                </c:pt>
                <c:pt idx="165">
                  <c:v>135.0</c:v>
                </c:pt>
                <c:pt idx="166">
                  <c:v>136.0</c:v>
                </c:pt>
                <c:pt idx="167">
                  <c:v>422.0</c:v>
                </c:pt>
                <c:pt idx="168">
                  <c:v>323.0</c:v>
                </c:pt>
                <c:pt idx="169">
                  <c:v>238.0</c:v>
                </c:pt>
                <c:pt idx="170">
                  <c:v>0.0</c:v>
                </c:pt>
                <c:pt idx="171">
                  <c:v>0.0</c:v>
                </c:pt>
                <c:pt idx="172">
                  <c:v>16.0</c:v>
                </c:pt>
                <c:pt idx="173">
                  <c:v>83.0</c:v>
                </c:pt>
                <c:pt idx="174">
                  <c:v>26.0</c:v>
                </c:pt>
                <c:pt idx="175">
                  <c:v>66.0</c:v>
                </c:pt>
                <c:pt idx="176">
                  <c:v>16.0</c:v>
                </c:pt>
                <c:pt idx="177">
                  <c:v>18.0</c:v>
                </c:pt>
                <c:pt idx="178">
                  <c:v>7.0</c:v>
                </c:pt>
                <c:pt idx="179">
                  <c:v>0.0</c:v>
                </c:pt>
                <c:pt idx="180">
                  <c:v>0.0</c:v>
                </c:pt>
                <c:pt idx="181">
                  <c:v>0.0</c:v>
                </c:pt>
                <c:pt idx="182">
                  <c:v>0.0</c:v>
                </c:pt>
                <c:pt idx="183">
                  <c:v>0.0</c:v>
                </c:pt>
                <c:pt idx="184">
                  <c:v>70.0</c:v>
                </c:pt>
                <c:pt idx="185">
                  <c:v>99.0</c:v>
                </c:pt>
                <c:pt idx="186">
                  <c:v>92.0</c:v>
                </c:pt>
                <c:pt idx="187">
                  <c:v>68.0</c:v>
                </c:pt>
                <c:pt idx="188">
                  <c:v>62.0</c:v>
                </c:pt>
                <c:pt idx="189">
                  <c:v>88.0</c:v>
                </c:pt>
                <c:pt idx="190">
                  <c:v>0.0</c:v>
                </c:pt>
                <c:pt idx="191">
                  <c:v>8.0</c:v>
                </c:pt>
                <c:pt idx="192">
                  <c:v>33.0</c:v>
                </c:pt>
                <c:pt idx="193">
                  <c:v>3.0</c:v>
                </c:pt>
                <c:pt idx="194">
                  <c:v>7.0</c:v>
                </c:pt>
                <c:pt idx="195">
                  <c:v>7.0</c:v>
                </c:pt>
                <c:pt idx="196">
                  <c:v>24.0</c:v>
                </c:pt>
                <c:pt idx="197">
                  <c:v>43.0</c:v>
                </c:pt>
                <c:pt idx="198">
                  <c:v>16.0</c:v>
                </c:pt>
                <c:pt idx="199">
                  <c:v>6.0</c:v>
                </c:pt>
                <c:pt idx="200">
                  <c:v>2.0</c:v>
                </c:pt>
                <c:pt idx="201">
                  <c:v>44.0</c:v>
                </c:pt>
                <c:pt idx="202">
                  <c:v>516.0</c:v>
                </c:pt>
                <c:pt idx="203">
                  <c:v>433.0</c:v>
                </c:pt>
                <c:pt idx="204">
                  <c:v>344.0</c:v>
                </c:pt>
                <c:pt idx="205">
                  <c:v>406.0</c:v>
                </c:pt>
                <c:pt idx="206">
                  <c:v>322.0</c:v>
                </c:pt>
                <c:pt idx="207">
                  <c:v>278.0</c:v>
                </c:pt>
                <c:pt idx="208">
                  <c:v>357.0</c:v>
                </c:pt>
                <c:pt idx="209">
                  <c:v>329.0</c:v>
                </c:pt>
                <c:pt idx="210">
                  <c:v>415.0</c:v>
                </c:pt>
                <c:pt idx="211">
                  <c:v>440.0</c:v>
                </c:pt>
                <c:pt idx="212">
                  <c:v>463.0</c:v>
                </c:pt>
                <c:pt idx="213">
                  <c:v>565.0</c:v>
                </c:pt>
                <c:pt idx="214">
                  <c:v>567.0</c:v>
                </c:pt>
                <c:pt idx="215">
                  <c:v>548.0</c:v>
                </c:pt>
                <c:pt idx="216">
                  <c:v>387.0</c:v>
                </c:pt>
                <c:pt idx="217">
                  <c:v>385.0</c:v>
                </c:pt>
                <c:pt idx="218">
                  <c:v>349.0</c:v>
                </c:pt>
                <c:pt idx="219">
                  <c:v>447.0</c:v>
                </c:pt>
                <c:pt idx="220">
                  <c:v>340.0</c:v>
                </c:pt>
                <c:pt idx="221">
                  <c:v>277.0</c:v>
                </c:pt>
                <c:pt idx="222">
                  <c:v>333.0</c:v>
                </c:pt>
                <c:pt idx="223">
                  <c:v>326.0</c:v>
                </c:pt>
                <c:pt idx="224">
                  <c:v>531.0</c:v>
                </c:pt>
              </c:numCache>
            </c:numRef>
          </c:val>
        </c:ser>
        <c:dLbls>
          <c:showLegendKey val="0"/>
          <c:showVal val="0"/>
          <c:showCatName val="0"/>
          <c:showSerName val="0"/>
          <c:showPercent val="0"/>
          <c:showBubbleSize val="0"/>
        </c:dLbls>
        <c:gapWidth val="150"/>
        <c:axId val="2086832024"/>
        <c:axId val="2086837752"/>
      </c:barChart>
      <c:catAx>
        <c:axId val="2086832024"/>
        <c:scaling>
          <c:orientation val="minMax"/>
        </c:scaling>
        <c:delete val="0"/>
        <c:axPos val="b"/>
        <c:majorTickMark val="out"/>
        <c:minorTickMark val="none"/>
        <c:tickLblPos val="nextTo"/>
        <c:crossAx val="2086837752"/>
        <c:crosses val="autoZero"/>
        <c:auto val="1"/>
        <c:lblAlgn val="ctr"/>
        <c:lblOffset val="100"/>
        <c:noMultiLvlLbl val="0"/>
      </c:catAx>
      <c:valAx>
        <c:axId val="2086837752"/>
        <c:scaling>
          <c:orientation val="minMax"/>
        </c:scaling>
        <c:delete val="0"/>
        <c:axPos val="l"/>
        <c:majorGridlines/>
        <c:numFmt formatCode="General" sourceLinked="1"/>
        <c:majorTickMark val="out"/>
        <c:minorTickMark val="none"/>
        <c:tickLblPos val="nextTo"/>
        <c:crossAx val="20868320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Sheet1!$E$1</c:f>
              <c:strCache>
                <c:ptCount val="1"/>
                <c:pt idx="0">
                  <c:v>a</c:v>
                </c:pt>
              </c:strCache>
            </c:strRef>
          </c:tx>
          <c:invertIfNegative val="0"/>
          <c:val>
            <c:numRef>
              <c:f>Sheet1!$E$2:$E$50</c:f>
              <c:numCache>
                <c:formatCode>General</c:formatCode>
                <c:ptCount val="49"/>
                <c:pt idx="0">
                  <c:v>15.0</c:v>
                </c:pt>
                <c:pt idx="1">
                  <c:v>13.0</c:v>
                </c:pt>
                <c:pt idx="2">
                  <c:v>29.0</c:v>
                </c:pt>
                <c:pt idx="3">
                  <c:v>23.0</c:v>
                </c:pt>
                <c:pt idx="4">
                  <c:v>13.0</c:v>
                </c:pt>
                <c:pt idx="5">
                  <c:v>11.0</c:v>
                </c:pt>
                <c:pt idx="6">
                  <c:v>16.0</c:v>
                </c:pt>
                <c:pt idx="7">
                  <c:v>15.0</c:v>
                </c:pt>
                <c:pt idx="8">
                  <c:v>28.0</c:v>
                </c:pt>
                <c:pt idx="9">
                  <c:v>20.0</c:v>
                </c:pt>
                <c:pt idx="10">
                  <c:v>22.0</c:v>
                </c:pt>
                <c:pt idx="11">
                  <c:v>23.0</c:v>
                </c:pt>
                <c:pt idx="12">
                  <c:v>8.0</c:v>
                </c:pt>
                <c:pt idx="13">
                  <c:v>8.0</c:v>
                </c:pt>
                <c:pt idx="14">
                  <c:v>11.0</c:v>
                </c:pt>
                <c:pt idx="15">
                  <c:v>14.0</c:v>
                </c:pt>
                <c:pt idx="16">
                  <c:v>14.0</c:v>
                </c:pt>
                <c:pt idx="17">
                  <c:v>6.0</c:v>
                </c:pt>
                <c:pt idx="18">
                  <c:v>18.0</c:v>
                </c:pt>
                <c:pt idx="19">
                  <c:v>8.0</c:v>
                </c:pt>
                <c:pt idx="20">
                  <c:v>32.0</c:v>
                </c:pt>
                <c:pt idx="21">
                  <c:v>19.0</c:v>
                </c:pt>
                <c:pt idx="22">
                  <c:v>16.0</c:v>
                </c:pt>
                <c:pt idx="23">
                  <c:v>49.0</c:v>
                </c:pt>
                <c:pt idx="24">
                  <c:v>46.0</c:v>
                </c:pt>
                <c:pt idx="25">
                  <c:v>29.0</c:v>
                </c:pt>
                <c:pt idx="26">
                  <c:v>25.0</c:v>
                </c:pt>
                <c:pt idx="27">
                  <c:v>26.0</c:v>
                </c:pt>
                <c:pt idx="28">
                  <c:v>48.0</c:v>
                </c:pt>
                <c:pt idx="29">
                  <c:v>38.0</c:v>
                </c:pt>
                <c:pt idx="30">
                  <c:v>35.0</c:v>
                </c:pt>
                <c:pt idx="31">
                  <c:v>43.0</c:v>
                </c:pt>
                <c:pt idx="32">
                  <c:v>40.0</c:v>
                </c:pt>
                <c:pt idx="33">
                  <c:v>44.0</c:v>
                </c:pt>
                <c:pt idx="34">
                  <c:v>46.0</c:v>
                </c:pt>
                <c:pt idx="35">
                  <c:v>37.0</c:v>
                </c:pt>
                <c:pt idx="36">
                  <c:v>37.0</c:v>
                </c:pt>
                <c:pt idx="37">
                  <c:v>36.0</c:v>
                </c:pt>
                <c:pt idx="38">
                  <c:v>51.0</c:v>
                </c:pt>
                <c:pt idx="39">
                  <c:v>40.0</c:v>
                </c:pt>
                <c:pt idx="40">
                  <c:v>35.0</c:v>
                </c:pt>
                <c:pt idx="41">
                  <c:v>44.0</c:v>
                </c:pt>
                <c:pt idx="42">
                  <c:v>43.0</c:v>
                </c:pt>
                <c:pt idx="43">
                  <c:v>51.0</c:v>
                </c:pt>
                <c:pt idx="44">
                  <c:v>53.0</c:v>
                </c:pt>
                <c:pt idx="45">
                  <c:v>32.0</c:v>
                </c:pt>
                <c:pt idx="46">
                  <c:v>40.0</c:v>
                </c:pt>
                <c:pt idx="47">
                  <c:v>31.0</c:v>
                </c:pt>
                <c:pt idx="48">
                  <c:v>40.0</c:v>
                </c:pt>
              </c:numCache>
            </c:numRef>
          </c:val>
        </c:ser>
        <c:dLbls>
          <c:showLegendKey val="0"/>
          <c:showVal val="0"/>
          <c:showCatName val="0"/>
          <c:showSerName val="0"/>
          <c:showPercent val="0"/>
          <c:showBubbleSize val="0"/>
        </c:dLbls>
        <c:gapWidth val="150"/>
        <c:axId val="2087011608"/>
        <c:axId val="2087014552"/>
      </c:barChart>
      <c:catAx>
        <c:axId val="2087011608"/>
        <c:scaling>
          <c:orientation val="minMax"/>
        </c:scaling>
        <c:delete val="0"/>
        <c:axPos val="b"/>
        <c:majorTickMark val="out"/>
        <c:minorTickMark val="none"/>
        <c:tickLblPos val="nextTo"/>
        <c:crossAx val="2087014552"/>
        <c:crosses val="autoZero"/>
        <c:auto val="1"/>
        <c:lblAlgn val="ctr"/>
        <c:lblOffset val="100"/>
        <c:noMultiLvlLbl val="0"/>
      </c:catAx>
      <c:valAx>
        <c:axId val="2087014552"/>
        <c:scaling>
          <c:orientation val="minMax"/>
        </c:scaling>
        <c:delete val="0"/>
        <c:axPos val="l"/>
        <c:majorGridlines/>
        <c:numFmt formatCode="General" sourceLinked="1"/>
        <c:majorTickMark val="out"/>
        <c:minorTickMark val="none"/>
        <c:tickLblPos val="nextTo"/>
        <c:crossAx val="20870116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Sheet1!$F$1</c:f>
              <c:strCache>
                <c:ptCount val="1"/>
                <c:pt idx="0">
                  <c:v>b</c:v>
                </c:pt>
              </c:strCache>
            </c:strRef>
          </c:tx>
          <c:invertIfNegative val="0"/>
          <c:val>
            <c:numRef>
              <c:f>Sheet1!$F$2:$F$50</c:f>
              <c:numCache>
                <c:formatCode>General</c:formatCode>
                <c:ptCount val="49"/>
                <c:pt idx="0">
                  <c:v>64.0</c:v>
                </c:pt>
                <c:pt idx="1">
                  <c:v>59.0</c:v>
                </c:pt>
                <c:pt idx="2">
                  <c:v>81.0</c:v>
                </c:pt>
                <c:pt idx="3">
                  <c:v>47.0</c:v>
                </c:pt>
                <c:pt idx="4">
                  <c:v>44.0</c:v>
                </c:pt>
                <c:pt idx="5">
                  <c:v>55.0</c:v>
                </c:pt>
                <c:pt idx="6">
                  <c:v>48.0</c:v>
                </c:pt>
                <c:pt idx="7">
                  <c:v>45.0</c:v>
                </c:pt>
                <c:pt idx="8">
                  <c:v>50.0</c:v>
                </c:pt>
                <c:pt idx="9">
                  <c:v>50.0</c:v>
                </c:pt>
                <c:pt idx="10">
                  <c:v>64.0</c:v>
                </c:pt>
                <c:pt idx="11">
                  <c:v>56.0</c:v>
                </c:pt>
                <c:pt idx="12">
                  <c:v>28.0</c:v>
                </c:pt>
                <c:pt idx="13">
                  <c:v>34.0</c:v>
                </c:pt>
                <c:pt idx="14">
                  <c:v>46.0</c:v>
                </c:pt>
                <c:pt idx="15">
                  <c:v>38.0</c:v>
                </c:pt>
                <c:pt idx="16">
                  <c:v>43.0</c:v>
                </c:pt>
                <c:pt idx="17">
                  <c:v>42.0</c:v>
                </c:pt>
                <c:pt idx="18">
                  <c:v>47.0</c:v>
                </c:pt>
                <c:pt idx="19">
                  <c:v>53.0</c:v>
                </c:pt>
                <c:pt idx="20">
                  <c:v>31.0</c:v>
                </c:pt>
                <c:pt idx="21">
                  <c:v>16.0</c:v>
                </c:pt>
                <c:pt idx="22">
                  <c:v>18.0</c:v>
                </c:pt>
                <c:pt idx="23">
                  <c:v>50.0</c:v>
                </c:pt>
                <c:pt idx="24">
                  <c:v>24.0</c:v>
                </c:pt>
                <c:pt idx="25">
                  <c:v>24.0</c:v>
                </c:pt>
                <c:pt idx="26">
                  <c:v>67.0</c:v>
                </c:pt>
                <c:pt idx="27">
                  <c:v>65.0</c:v>
                </c:pt>
                <c:pt idx="28">
                  <c:v>32.0</c:v>
                </c:pt>
                <c:pt idx="29">
                  <c:v>38.0</c:v>
                </c:pt>
                <c:pt idx="30">
                  <c:v>34.0</c:v>
                </c:pt>
                <c:pt idx="31">
                  <c:v>28.0</c:v>
                </c:pt>
                <c:pt idx="32">
                  <c:v>48.0</c:v>
                </c:pt>
                <c:pt idx="33">
                  <c:v>43.0</c:v>
                </c:pt>
                <c:pt idx="34">
                  <c:v>34.0</c:v>
                </c:pt>
                <c:pt idx="35">
                  <c:v>53.0</c:v>
                </c:pt>
                <c:pt idx="36">
                  <c:v>51.0</c:v>
                </c:pt>
                <c:pt idx="37">
                  <c:v>83.0</c:v>
                </c:pt>
                <c:pt idx="38">
                  <c:v>83.0</c:v>
                </c:pt>
                <c:pt idx="39">
                  <c:v>63.0</c:v>
                </c:pt>
                <c:pt idx="40">
                  <c:v>40.0</c:v>
                </c:pt>
                <c:pt idx="41">
                  <c:v>43.0</c:v>
                </c:pt>
                <c:pt idx="42">
                  <c:v>37.0</c:v>
                </c:pt>
                <c:pt idx="43">
                  <c:v>39.0</c:v>
                </c:pt>
                <c:pt idx="44">
                  <c:v>38.0</c:v>
                </c:pt>
                <c:pt idx="45">
                  <c:v>37.0</c:v>
                </c:pt>
                <c:pt idx="46">
                  <c:v>39.0</c:v>
                </c:pt>
                <c:pt idx="47">
                  <c:v>36.0</c:v>
                </c:pt>
                <c:pt idx="48">
                  <c:v>79.0</c:v>
                </c:pt>
              </c:numCache>
            </c:numRef>
          </c:val>
        </c:ser>
        <c:dLbls>
          <c:showLegendKey val="0"/>
          <c:showVal val="0"/>
          <c:showCatName val="0"/>
          <c:showSerName val="0"/>
          <c:showPercent val="0"/>
          <c:showBubbleSize val="0"/>
        </c:dLbls>
        <c:gapWidth val="150"/>
        <c:axId val="2086243704"/>
        <c:axId val="2086246696"/>
      </c:barChart>
      <c:catAx>
        <c:axId val="2086243704"/>
        <c:scaling>
          <c:orientation val="minMax"/>
        </c:scaling>
        <c:delete val="0"/>
        <c:axPos val="b"/>
        <c:majorTickMark val="out"/>
        <c:minorTickMark val="none"/>
        <c:tickLblPos val="nextTo"/>
        <c:crossAx val="2086246696"/>
        <c:crosses val="autoZero"/>
        <c:auto val="1"/>
        <c:lblAlgn val="ctr"/>
        <c:lblOffset val="100"/>
        <c:noMultiLvlLbl val="0"/>
      </c:catAx>
      <c:valAx>
        <c:axId val="2086246696"/>
        <c:scaling>
          <c:orientation val="minMax"/>
        </c:scaling>
        <c:delete val="0"/>
        <c:axPos val="l"/>
        <c:majorGridlines/>
        <c:numFmt formatCode="General" sourceLinked="1"/>
        <c:majorTickMark val="out"/>
        <c:minorTickMark val="none"/>
        <c:tickLblPos val="nextTo"/>
        <c:crossAx val="208624370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Sheet1!$G$1</c:f>
              <c:strCache>
                <c:ptCount val="1"/>
                <c:pt idx="0">
                  <c:v>c</c:v>
                </c:pt>
              </c:strCache>
            </c:strRef>
          </c:tx>
          <c:invertIfNegative val="0"/>
          <c:val>
            <c:numRef>
              <c:f>Sheet1!$G$2:$G$50</c:f>
              <c:numCache>
                <c:formatCode>General</c:formatCode>
                <c:ptCount val="49"/>
                <c:pt idx="0">
                  <c:v>137.0</c:v>
                </c:pt>
                <c:pt idx="1">
                  <c:v>105.0</c:v>
                </c:pt>
                <c:pt idx="2">
                  <c:v>191.0</c:v>
                </c:pt>
                <c:pt idx="3">
                  <c:v>129.0</c:v>
                </c:pt>
                <c:pt idx="4">
                  <c:v>110.0</c:v>
                </c:pt>
                <c:pt idx="5">
                  <c:v>119.0</c:v>
                </c:pt>
                <c:pt idx="6">
                  <c:v>74.0</c:v>
                </c:pt>
                <c:pt idx="7">
                  <c:v>64.0</c:v>
                </c:pt>
                <c:pt idx="8">
                  <c:v>59.0</c:v>
                </c:pt>
                <c:pt idx="9">
                  <c:v>92.0</c:v>
                </c:pt>
                <c:pt idx="10">
                  <c:v>115.0</c:v>
                </c:pt>
                <c:pt idx="11">
                  <c:v>95.0</c:v>
                </c:pt>
                <c:pt idx="12">
                  <c:v>66.0</c:v>
                </c:pt>
                <c:pt idx="13">
                  <c:v>55.0</c:v>
                </c:pt>
                <c:pt idx="14">
                  <c:v>91.0</c:v>
                </c:pt>
                <c:pt idx="15">
                  <c:v>102.0</c:v>
                </c:pt>
                <c:pt idx="16">
                  <c:v>103.0</c:v>
                </c:pt>
                <c:pt idx="17">
                  <c:v>87.0</c:v>
                </c:pt>
                <c:pt idx="18">
                  <c:v>96.0</c:v>
                </c:pt>
                <c:pt idx="19">
                  <c:v>114.0</c:v>
                </c:pt>
                <c:pt idx="20">
                  <c:v>15.0</c:v>
                </c:pt>
                <c:pt idx="21">
                  <c:v>4.0</c:v>
                </c:pt>
                <c:pt idx="22">
                  <c:v>11.0</c:v>
                </c:pt>
                <c:pt idx="23">
                  <c:v>37.0</c:v>
                </c:pt>
                <c:pt idx="24">
                  <c:v>6.0</c:v>
                </c:pt>
                <c:pt idx="25">
                  <c:v>15.0</c:v>
                </c:pt>
                <c:pt idx="26">
                  <c:v>131.0</c:v>
                </c:pt>
                <c:pt idx="27">
                  <c:v>109.0</c:v>
                </c:pt>
                <c:pt idx="28">
                  <c:v>16.0</c:v>
                </c:pt>
                <c:pt idx="29">
                  <c:v>29.0</c:v>
                </c:pt>
                <c:pt idx="30">
                  <c:v>23.0</c:v>
                </c:pt>
                <c:pt idx="31">
                  <c:v>2.0</c:v>
                </c:pt>
                <c:pt idx="32">
                  <c:v>32.0</c:v>
                </c:pt>
                <c:pt idx="33">
                  <c:v>29.0</c:v>
                </c:pt>
                <c:pt idx="34">
                  <c:v>20.0</c:v>
                </c:pt>
                <c:pt idx="35">
                  <c:v>75.0</c:v>
                </c:pt>
                <c:pt idx="36">
                  <c:v>101.0</c:v>
                </c:pt>
                <c:pt idx="37">
                  <c:v>154.0</c:v>
                </c:pt>
                <c:pt idx="38">
                  <c:v>114.0</c:v>
                </c:pt>
                <c:pt idx="39">
                  <c:v>79.0</c:v>
                </c:pt>
                <c:pt idx="40">
                  <c:v>48.0</c:v>
                </c:pt>
                <c:pt idx="41">
                  <c:v>46.0</c:v>
                </c:pt>
                <c:pt idx="42">
                  <c:v>25.0</c:v>
                </c:pt>
                <c:pt idx="43">
                  <c:v>21.0</c:v>
                </c:pt>
                <c:pt idx="44">
                  <c:v>20.0</c:v>
                </c:pt>
                <c:pt idx="45">
                  <c:v>15.0</c:v>
                </c:pt>
                <c:pt idx="46">
                  <c:v>25.0</c:v>
                </c:pt>
                <c:pt idx="47">
                  <c:v>41.0</c:v>
                </c:pt>
                <c:pt idx="48">
                  <c:v>117.0</c:v>
                </c:pt>
              </c:numCache>
            </c:numRef>
          </c:val>
        </c:ser>
        <c:dLbls>
          <c:showLegendKey val="0"/>
          <c:showVal val="0"/>
          <c:showCatName val="0"/>
          <c:showSerName val="0"/>
          <c:showPercent val="0"/>
          <c:showBubbleSize val="0"/>
        </c:dLbls>
        <c:gapWidth val="150"/>
        <c:axId val="2086269208"/>
        <c:axId val="2086272168"/>
      </c:barChart>
      <c:catAx>
        <c:axId val="2086269208"/>
        <c:scaling>
          <c:orientation val="minMax"/>
        </c:scaling>
        <c:delete val="0"/>
        <c:axPos val="b"/>
        <c:majorTickMark val="out"/>
        <c:minorTickMark val="none"/>
        <c:tickLblPos val="nextTo"/>
        <c:crossAx val="2086272168"/>
        <c:crosses val="autoZero"/>
        <c:auto val="1"/>
        <c:lblAlgn val="ctr"/>
        <c:lblOffset val="100"/>
        <c:noMultiLvlLbl val="0"/>
      </c:catAx>
      <c:valAx>
        <c:axId val="2086272168"/>
        <c:scaling>
          <c:orientation val="minMax"/>
          <c:max val="200.0"/>
        </c:scaling>
        <c:delete val="0"/>
        <c:axPos val="l"/>
        <c:majorGridlines/>
        <c:numFmt formatCode="General" sourceLinked="1"/>
        <c:majorTickMark val="out"/>
        <c:minorTickMark val="none"/>
        <c:tickLblPos val="nextTo"/>
        <c:crossAx val="20862692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Sheet1!$H$1</c:f>
              <c:strCache>
                <c:ptCount val="1"/>
                <c:pt idx="0">
                  <c:v>d</c:v>
                </c:pt>
              </c:strCache>
            </c:strRef>
          </c:tx>
          <c:invertIfNegative val="0"/>
          <c:val>
            <c:numRef>
              <c:f>Sheet1!$H$2:$H$50</c:f>
              <c:numCache>
                <c:formatCode>General</c:formatCode>
                <c:ptCount val="49"/>
                <c:pt idx="0">
                  <c:v>29.0</c:v>
                </c:pt>
                <c:pt idx="1">
                  <c:v>38.0</c:v>
                </c:pt>
                <c:pt idx="2">
                  <c:v>33.0</c:v>
                </c:pt>
                <c:pt idx="3">
                  <c:v>32.0</c:v>
                </c:pt>
                <c:pt idx="4">
                  <c:v>29.0</c:v>
                </c:pt>
                <c:pt idx="5">
                  <c:v>29.0</c:v>
                </c:pt>
                <c:pt idx="6">
                  <c:v>29.0</c:v>
                </c:pt>
                <c:pt idx="7">
                  <c:v>30.0</c:v>
                </c:pt>
                <c:pt idx="8">
                  <c:v>47.0</c:v>
                </c:pt>
                <c:pt idx="9">
                  <c:v>36.0</c:v>
                </c:pt>
                <c:pt idx="10">
                  <c:v>40.0</c:v>
                </c:pt>
                <c:pt idx="11">
                  <c:v>28.0</c:v>
                </c:pt>
                <c:pt idx="12">
                  <c:v>22.0</c:v>
                </c:pt>
                <c:pt idx="13">
                  <c:v>37.0</c:v>
                </c:pt>
                <c:pt idx="14">
                  <c:v>24.0</c:v>
                </c:pt>
                <c:pt idx="15">
                  <c:v>21.0</c:v>
                </c:pt>
                <c:pt idx="16">
                  <c:v>42.0</c:v>
                </c:pt>
                <c:pt idx="17">
                  <c:v>21.0</c:v>
                </c:pt>
                <c:pt idx="18">
                  <c:v>40.0</c:v>
                </c:pt>
                <c:pt idx="19">
                  <c:v>32.0</c:v>
                </c:pt>
                <c:pt idx="20">
                  <c:v>45.0</c:v>
                </c:pt>
                <c:pt idx="21">
                  <c:v>11.0</c:v>
                </c:pt>
                <c:pt idx="22">
                  <c:v>37.0</c:v>
                </c:pt>
                <c:pt idx="23">
                  <c:v>48.0</c:v>
                </c:pt>
                <c:pt idx="24">
                  <c:v>32.0</c:v>
                </c:pt>
                <c:pt idx="25">
                  <c:v>29.0</c:v>
                </c:pt>
                <c:pt idx="26">
                  <c:v>61.0</c:v>
                </c:pt>
                <c:pt idx="27">
                  <c:v>38.0</c:v>
                </c:pt>
                <c:pt idx="28">
                  <c:v>52.0</c:v>
                </c:pt>
                <c:pt idx="29">
                  <c:v>70.0</c:v>
                </c:pt>
                <c:pt idx="30">
                  <c:v>48.0</c:v>
                </c:pt>
                <c:pt idx="31">
                  <c:v>53.0</c:v>
                </c:pt>
                <c:pt idx="32">
                  <c:v>52.0</c:v>
                </c:pt>
                <c:pt idx="33">
                  <c:v>67.0</c:v>
                </c:pt>
                <c:pt idx="34">
                  <c:v>66.0</c:v>
                </c:pt>
                <c:pt idx="35">
                  <c:v>33.0</c:v>
                </c:pt>
                <c:pt idx="36">
                  <c:v>51.0</c:v>
                </c:pt>
                <c:pt idx="37">
                  <c:v>39.0</c:v>
                </c:pt>
                <c:pt idx="38">
                  <c:v>55.0</c:v>
                </c:pt>
                <c:pt idx="39">
                  <c:v>53.0</c:v>
                </c:pt>
                <c:pt idx="40">
                  <c:v>42.0</c:v>
                </c:pt>
                <c:pt idx="41">
                  <c:v>41.0</c:v>
                </c:pt>
                <c:pt idx="42">
                  <c:v>61.0</c:v>
                </c:pt>
                <c:pt idx="43">
                  <c:v>66.0</c:v>
                </c:pt>
                <c:pt idx="44">
                  <c:v>53.0</c:v>
                </c:pt>
                <c:pt idx="45">
                  <c:v>52.0</c:v>
                </c:pt>
                <c:pt idx="46">
                  <c:v>70.0</c:v>
                </c:pt>
                <c:pt idx="47">
                  <c:v>50.0</c:v>
                </c:pt>
                <c:pt idx="48">
                  <c:v>47.0</c:v>
                </c:pt>
              </c:numCache>
            </c:numRef>
          </c:val>
        </c:ser>
        <c:dLbls>
          <c:showLegendKey val="0"/>
          <c:showVal val="0"/>
          <c:showCatName val="0"/>
          <c:showSerName val="0"/>
          <c:showPercent val="0"/>
          <c:showBubbleSize val="0"/>
        </c:dLbls>
        <c:gapWidth val="150"/>
        <c:axId val="2087035016"/>
        <c:axId val="2087038008"/>
      </c:barChart>
      <c:catAx>
        <c:axId val="2087035016"/>
        <c:scaling>
          <c:orientation val="minMax"/>
        </c:scaling>
        <c:delete val="0"/>
        <c:axPos val="b"/>
        <c:majorTickMark val="out"/>
        <c:minorTickMark val="none"/>
        <c:tickLblPos val="nextTo"/>
        <c:crossAx val="2087038008"/>
        <c:crosses val="autoZero"/>
        <c:auto val="1"/>
        <c:lblAlgn val="ctr"/>
        <c:lblOffset val="100"/>
        <c:noMultiLvlLbl val="0"/>
      </c:catAx>
      <c:valAx>
        <c:axId val="2087038008"/>
        <c:scaling>
          <c:orientation val="minMax"/>
        </c:scaling>
        <c:delete val="0"/>
        <c:axPos val="l"/>
        <c:majorGridlines/>
        <c:numFmt formatCode="General" sourceLinked="1"/>
        <c:majorTickMark val="out"/>
        <c:minorTickMark val="none"/>
        <c:tickLblPos val="nextTo"/>
        <c:crossAx val="2087035016"/>
        <c:crosses val="autoZero"/>
        <c:crossBetween val="between"/>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D7F810-5D6F-430D-A29C-5C53E50D3E1C}" type="datetimeFigureOut">
              <a:rPr lang="en-US" smtClean="0"/>
              <a:pPr/>
              <a:t>15-01-13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FB8504-D1E0-42A5-AC7D-83A809229EBB}" type="slidenum">
              <a:rPr lang="en-US" smtClean="0"/>
              <a:pPr/>
              <a:t>‹#›</a:t>
            </a:fld>
            <a:endParaRPr lang="en-US"/>
          </a:p>
        </p:txBody>
      </p:sp>
    </p:spTree>
    <p:extLst>
      <p:ext uri="{BB962C8B-B14F-4D97-AF65-F5344CB8AC3E}">
        <p14:creationId xmlns:p14="http://schemas.microsoft.com/office/powerpoint/2010/main" val="2900412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1E1353-CAE8-49E1-B067-C2F8030AE49E}" type="datetimeFigureOut">
              <a:rPr lang="en-US" smtClean="0"/>
              <a:pPr/>
              <a:t>15-01-13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5D862-66D8-4BE1-AE0D-64A56DD59FDC}" type="slidenum">
              <a:rPr lang="en-US" smtClean="0"/>
              <a:pPr/>
              <a:t>‹#›</a:t>
            </a:fld>
            <a:endParaRPr lang="en-US"/>
          </a:p>
        </p:txBody>
      </p:sp>
    </p:spTree>
    <p:extLst>
      <p:ext uri="{BB962C8B-B14F-4D97-AF65-F5344CB8AC3E}">
        <p14:creationId xmlns:p14="http://schemas.microsoft.com/office/powerpoint/2010/main" val="210596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D1D5676-087D-4FA3-BA6E-C58C8E642A4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E5E026B-A68B-4007-AC15-849CAF59021B}"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10B2DD-4AFA-462C-9F5E-DDB89996F8E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DD031C-46DD-4D6F-82A3-48777610B146}" type="datetimeFigureOut">
              <a:rPr lang="en-US" smtClean="0"/>
              <a:pPr/>
              <a:t>15-01-13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DD031C-46DD-4D6F-82A3-48777610B146}" type="datetimeFigureOut">
              <a:rPr lang="en-US" smtClean="0"/>
              <a:pPr/>
              <a:t>15-01-13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DD031C-46DD-4D6F-82A3-48777610B146}" type="datetimeFigureOut">
              <a:rPr lang="en-US" smtClean="0"/>
              <a:pPr/>
              <a:t>15-01-13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D031C-46DD-4D6F-82A3-48777610B146}" type="datetimeFigureOut">
              <a:rPr lang="en-US" smtClean="0"/>
              <a:pPr/>
              <a:t>15-01-13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15-01-13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15-01-13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D031C-46DD-4D6F-82A3-48777610B146}" type="datetimeFigureOut">
              <a:rPr lang="en-US" smtClean="0"/>
              <a:pPr/>
              <a:t>15-01-13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675EC-6E2F-44BB-B794-E14A57F770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6"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5.jpe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oleObject" Target="../embeddings/oleObject1.bin"/><Relationship Id="rId5" Type="http://schemas.openxmlformats.org/officeDocument/2006/relationships/image" Target="../media/image4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chart" Target="../charts/chart2.xml"/><Relationship Id="rId7"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16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6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16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5" Type="http://schemas.openxmlformats.org/officeDocument/2006/relationships/chart" Target="../charts/chart9.xml"/><Relationship Id="rId6" Type="http://schemas.openxmlformats.org/officeDocument/2006/relationships/chart" Target="../charts/chart10.xml"/><Relationship Id="rId7" Type="http://schemas.openxmlformats.org/officeDocument/2006/relationships/chart" Target="../charts/chart11.xml"/><Relationship Id="rId8" Type="http://schemas.openxmlformats.org/officeDocument/2006/relationships/chart" Target="../charts/chart12.xml"/><Relationship Id="rId9" Type="http://schemas.openxmlformats.org/officeDocument/2006/relationships/chart" Target="../charts/chart13.xml"/><Relationship Id="rId10" Type="http://schemas.openxmlformats.org/officeDocument/2006/relationships/chart" Target="../charts/chart14.xml"/><Relationship Id="rId11"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eg"/><Relationship Id="rId3" Type="http://schemas.openxmlformats.org/officeDocument/2006/relationships/image" Target="../media/image10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17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1.png"/></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jpeg"/><Relationship Id="rId5" Type="http://schemas.openxmlformats.org/officeDocument/2006/relationships/image" Target="../media/image108.png"/><Relationship Id="rId6" Type="http://schemas.openxmlformats.org/officeDocument/2006/relationships/image" Target="../media/image109.jpeg"/><Relationship Id="rId1" Type="http://schemas.openxmlformats.org/officeDocument/2006/relationships/slideLayout" Target="../slideLayouts/slideLayout2.xml"/><Relationship Id="rId2" Type="http://schemas.openxmlformats.org/officeDocument/2006/relationships/image" Target="../media/image105.gif"/></Relationships>
</file>

<file path=ppt/slides/_rels/slide18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jpe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jpeg"/></Relationships>
</file>

<file path=ppt/slides/_rels/slide186.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14.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8.png"/><Relationship Id="rId3" Type="http://schemas.openxmlformats.org/officeDocument/2006/relationships/image" Target="../media/image13.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image" Target="../media/image121.jpeg"/><Relationship Id="rId5" Type="http://schemas.openxmlformats.org/officeDocument/2006/relationships/image" Target="../media/image122.jpeg"/><Relationship Id="rId1" Type="http://schemas.openxmlformats.org/officeDocument/2006/relationships/slideLayout" Target="../slideLayouts/slideLayout2.xml"/><Relationship Id="rId2" Type="http://schemas.openxmlformats.org/officeDocument/2006/relationships/image" Target="../media/image119.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19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wmf"/></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gif"/><Relationship Id="rId3" Type="http://schemas.openxmlformats.org/officeDocument/2006/relationships/image" Target="../media/image33.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533400"/>
            <a:ext cx="7772400" cy="1470025"/>
          </a:xfrm>
        </p:spPr>
        <p:txBody>
          <a:bodyPr>
            <a:normAutofit/>
          </a:bodyPr>
          <a:lstStyle/>
          <a:p>
            <a:r>
              <a:rPr lang="en-US" dirty="0" smtClean="0"/>
              <a:t>Decipherment</a:t>
            </a:r>
            <a:endParaRPr lang="en-US" dirty="0"/>
          </a:p>
        </p:txBody>
      </p:sp>
      <p:sp>
        <p:nvSpPr>
          <p:cNvPr id="3" name="Subtitle 2"/>
          <p:cNvSpPr>
            <a:spLocks noGrp="1"/>
          </p:cNvSpPr>
          <p:nvPr>
            <p:ph type="subTitle" idx="1"/>
          </p:nvPr>
        </p:nvSpPr>
        <p:spPr>
          <a:xfrm>
            <a:off x="2057400" y="2079625"/>
            <a:ext cx="6400800" cy="3810000"/>
          </a:xfrm>
        </p:spPr>
        <p:txBody>
          <a:bodyPr>
            <a:normAutofit fontScale="77500" lnSpcReduction="20000"/>
          </a:bodyPr>
          <a:lstStyle/>
          <a:p>
            <a:r>
              <a:rPr lang="en-US" sz="3400" dirty="0" smtClean="0">
                <a:solidFill>
                  <a:schemeClr val="tx1"/>
                </a:solidFill>
              </a:rPr>
              <a:t>Kevin Knight</a:t>
            </a:r>
          </a:p>
          <a:p>
            <a:r>
              <a:rPr lang="en-US" sz="3400" dirty="0" smtClean="0">
                <a:solidFill>
                  <a:schemeClr val="tx1"/>
                </a:solidFill>
              </a:rPr>
              <a:t>Information Sciences Institute</a:t>
            </a:r>
          </a:p>
          <a:p>
            <a:r>
              <a:rPr lang="en-US" sz="3400" dirty="0" smtClean="0">
                <a:solidFill>
                  <a:schemeClr val="tx1"/>
                </a:solidFill>
              </a:rPr>
              <a:t>University of Southern California</a:t>
            </a:r>
          </a:p>
          <a:p>
            <a:endParaRPr lang="en-US" dirty="0" smtClean="0">
              <a:solidFill>
                <a:schemeClr val="tx1"/>
              </a:solidFill>
            </a:endParaRPr>
          </a:p>
          <a:p>
            <a:r>
              <a:rPr lang="en-US" sz="2300" dirty="0" smtClean="0">
                <a:solidFill>
                  <a:schemeClr val="tx1"/>
                </a:solidFill>
              </a:rPr>
              <a:t>includes joint work with:</a:t>
            </a:r>
          </a:p>
          <a:p>
            <a:r>
              <a:rPr lang="en-US" sz="2300" b="1" dirty="0" smtClean="0">
                <a:solidFill>
                  <a:schemeClr val="tx1"/>
                </a:solidFill>
              </a:rPr>
              <a:t>S. Ravi</a:t>
            </a:r>
            <a:r>
              <a:rPr lang="en-US" sz="2300" dirty="0" smtClean="0">
                <a:solidFill>
                  <a:schemeClr val="tx1"/>
                </a:solidFill>
              </a:rPr>
              <a:t> (USC/ISI, now Google)</a:t>
            </a:r>
            <a:r>
              <a:rPr lang="en-US" sz="2300" b="1" dirty="0" smtClean="0">
                <a:solidFill>
                  <a:schemeClr val="tx1"/>
                </a:solidFill>
              </a:rPr>
              <a:t>,</a:t>
            </a:r>
            <a:r>
              <a:rPr lang="en-US" sz="2300" dirty="0" smtClean="0">
                <a:solidFill>
                  <a:schemeClr val="tx1"/>
                </a:solidFill>
              </a:rPr>
              <a:t> </a:t>
            </a:r>
            <a:r>
              <a:rPr lang="en-US" sz="2300" b="1" dirty="0" smtClean="0">
                <a:solidFill>
                  <a:schemeClr val="tx1"/>
                </a:solidFill>
              </a:rPr>
              <a:t>Q. Dou, K. Yamada</a:t>
            </a:r>
            <a:r>
              <a:rPr lang="en-US" sz="2300" dirty="0" smtClean="0">
                <a:solidFill>
                  <a:schemeClr val="tx1"/>
                </a:solidFill>
              </a:rPr>
              <a:t> (USC/ISI)</a:t>
            </a:r>
          </a:p>
          <a:p>
            <a:r>
              <a:rPr lang="en-US" sz="2300" b="1" dirty="0" smtClean="0">
                <a:solidFill>
                  <a:schemeClr val="tx1"/>
                </a:solidFill>
              </a:rPr>
              <a:t>B. </a:t>
            </a:r>
            <a:r>
              <a:rPr lang="en-US" sz="2300" b="1" dirty="0" err="1" smtClean="0">
                <a:solidFill>
                  <a:schemeClr val="tx1"/>
                </a:solidFill>
              </a:rPr>
              <a:t>Megyesi</a:t>
            </a:r>
            <a:r>
              <a:rPr lang="en-US" sz="2300" b="1" dirty="0">
                <a:solidFill>
                  <a:schemeClr val="tx1"/>
                </a:solidFill>
              </a:rPr>
              <a:t>,</a:t>
            </a:r>
            <a:r>
              <a:rPr lang="en-US" sz="2300" dirty="0" smtClean="0">
                <a:solidFill>
                  <a:schemeClr val="tx1"/>
                </a:solidFill>
              </a:rPr>
              <a:t> </a:t>
            </a:r>
            <a:r>
              <a:rPr lang="en-US" sz="2300" b="1" dirty="0" smtClean="0">
                <a:solidFill>
                  <a:schemeClr val="tx1"/>
                </a:solidFill>
              </a:rPr>
              <a:t>C. Schaefer</a:t>
            </a:r>
            <a:r>
              <a:rPr lang="en-US" sz="2300" dirty="0" smtClean="0">
                <a:solidFill>
                  <a:schemeClr val="tx1"/>
                </a:solidFill>
              </a:rPr>
              <a:t> (Uppsala Univ.)</a:t>
            </a:r>
          </a:p>
          <a:p>
            <a:r>
              <a:rPr lang="en-US" sz="2300" b="1" dirty="0" smtClean="0">
                <a:solidFill>
                  <a:schemeClr val="tx1"/>
                </a:solidFill>
              </a:rPr>
              <a:t>R. </a:t>
            </a:r>
            <a:r>
              <a:rPr lang="en-US" sz="2300" b="1" dirty="0" err="1" smtClean="0">
                <a:solidFill>
                  <a:schemeClr val="tx1"/>
                </a:solidFill>
              </a:rPr>
              <a:t>Barzilay</a:t>
            </a:r>
            <a:r>
              <a:rPr lang="en-US" sz="2300" b="1" dirty="0" smtClean="0">
                <a:solidFill>
                  <a:schemeClr val="tx1"/>
                </a:solidFill>
              </a:rPr>
              <a:t>,</a:t>
            </a:r>
            <a:r>
              <a:rPr lang="en-US" sz="2300" dirty="0" smtClean="0">
                <a:solidFill>
                  <a:schemeClr val="tx1"/>
                </a:solidFill>
              </a:rPr>
              <a:t> </a:t>
            </a:r>
            <a:r>
              <a:rPr lang="en-US" sz="2300" b="1" dirty="0" smtClean="0">
                <a:solidFill>
                  <a:schemeClr val="tx1"/>
                </a:solidFill>
              </a:rPr>
              <a:t>B. Snyder</a:t>
            </a:r>
            <a:r>
              <a:rPr lang="en-US" sz="2300" dirty="0" smtClean="0">
                <a:solidFill>
                  <a:schemeClr val="tx1"/>
                </a:solidFill>
              </a:rPr>
              <a:t> (MIT)</a:t>
            </a:r>
          </a:p>
          <a:p>
            <a:r>
              <a:rPr lang="en-US" sz="2300" b="1" dirty="0" smtClean="0">
                <a:solidFill>
                  <a:schemeClr val="tx1"/>
                </a:solidFill>
              </a:rPr>
              <a:t>S. Reddy</a:t>
            </a:r>
            <a:r>
              <a:rPr lang="en-US" sz="2300" dirty="0" smtClean="0">
                <a:solidFill>
                  <a:schemeClr val="tx1"/>
                </a:solidFill>
              </a:rPr>
              <a:t> (Univ. Chicago, now Dartmouth)</a:t>
            </a:r>
          </a:p>
          <a:p>
            <a:endParaRPr lang="en-US" dirty="0" smtClean="0">
              <a:solidFill>
                <a:schemeClr val="tx1"/>
              </a:solidFill>
            </a:endParaRPr>
          </a:p>
          <a:p>
            <a:r>
              <a:rPr lang="en-US" dirty="0" smtClean="0">
                <a:solidFill>
                  <a:schemeClr val="tx1"/>
                </a:solidFill>
              </a:rPr>
              <a:t>ACL Tutorial		August 2013</a:t>
            </a:r>
          </a:p>
          <a:p>
            <a:endParaRPr lang="en-US" dirty="0">
              <a:solidFill>
                <a:schemeClr val="tx1"/>
              </a:solidFill>
            </a:endParaRPr>
          </a:p>
          <a:p>
            <a:endParaRPr lang="en-US"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rot="16200000">
            <a:off x="-123869" y="560334"/>
            <a:ext cx="2438400" cy="1774928"/>
          </a:xfrm>
          <a:prstGeom prst="rect">
            <a:avLst/>
          </a:prstGeom>
          <a:noFill/>
          <a:ln w="9525">
            <a:solidFill>
              <a:schemeClr val="tx1"/>
            </a:solid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23149" y="2698244"/>
            <a:ext cx="1744365" cy="2438400"/>
          </a:xfrm>
          <a:prstGeom prst="rect">
            <a:avLst/>
          </a:prstGeom>
          <a:noFill/>
          <a:ln w="9525">
            <a:solidFill>
              <a:schemeClr val="tx1"/>
            </a:solid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219031" y="5167890"/>
            <a:ext cx="1752600" cy="691600"/>
          </a:xfrm>
          <a:prstGeom prst="rect">
            <a:avLst/>
          </a:prstGeom>
          <a:noFill/>
          <a:ln w="9525">
            <a:solidFill>
              <a:schemeClr val="tx1"/>
            </a:solidFill>
            <a:miter lim="800000"/>
            <a:headEnd/>
            <a:tailEnd/>
          </a:ln>
        </p:spPr>
      </p:pic>
      <p:sp>
        <p:nvSpPr>
          <p:cNvPr id="10" name="TextBox 9"/>
          <p:cNvSpPr txBox="1"/>
          <p:nvPr/>
        </p:nvSpPr>
        <p:spPr>
          <a:xfrm>
            <a:off x="236763" y="5890736"/>
            <a:ext cx="1717137" cy="830997"/>
          </a:xfrm>
          <a:prstGeom prst="rect">
            <a:avLst/>
          </a:prstGeom>
          <a:noFill/>
          <a:ln>
            <a:solidFill>
              <a:schemeClr val="tx1"/>
            </a:solidFill>
          </a:ln>
        </p:spPr>
        <p:txBody>
          <a:bodyPr wrap="none" rtlCol="0">
            <a:spAutoFit/>
          </a:bodyPr>
          <a:lstStyle/>
          <a:p>
            <a:r>
              <a:rPr lang="en-US" sz="1600" dirty="0" err="1" smtClean="0">
                <a:solidFill>
                  <a:srgbClr val="FF0000"/>
                </a:solidFill>
                <a:latin typeface="Copiale" pitchFamily="2" charset="0"/>
              </a:rPr>
              <a:t>kfnKlknacbfJmk</a:t>
            </a:r>
            <a:endParaRPr lang="en-US" sz="1600" dirty="0" smtClean="0">
              <a:solidFill>
                <a:srgbClr val="FF0000"/>
              </a:solidFill>
              <a:latin typeface="Copiale" pitchFamily="2" charset="0"/>
            </a:endParaRPr>
          </a:p>
          <a:p>
            <a:r>
              <a:rPr lang="en-US" sz="1600" dirty="0" err="1" smtClean="0">
                <a:solidFill>
                  <a:srgbClr val="FF0000"/>
                </a:solidFill>
                <a:latin typeface="Copiale" pitchFamily="2" charset="0"/>
              </a:rPr>
              <a:t>lbuvcKhtrhbkKDkn</a:t>
            </a:r>
            <a:endParaRPr lang="en-US" sz="1600" dirty="0" smtClean="0">
              <a:solidFill>
                <a:srgbClr val="FF0000"/>
              </a:solidFill>
              <a:latin typeface="Copiale" pitchFamily="2" charset="0"/>
            </a:endParaRPr>
          </a:p>
          <a:p>
            <a:r>
              <a:rPr lang="en-US" sz="1600" dirty="0" err="1" smtClean="0">
                <a:solidFill>
                  <a:srgbClr val="FF0000"/>
                </a:solidFill>
                <a:latin typeface="Copiale" pitchFamily="2" charset="0"/>
              </a:rPr>
              <a:t>fKKnkbKbecb</a:t>
            </a:r>
            <a:r>
              <a:rPr lang="en-US" sz="1600" dirty="0" smtClean="0">
                <a:solidFill>
                  <a:srgbClr val="FF0000"/>
                </a:solidFill>
                <a:latin typeface="Copiale" pitchFamily="2" charset="0"/>
              </a:rPr>
              <a:t> ...</a:t>
            </a:r>
            <a:endParaRPr lang="en-US" sz="1600" dirty="0">
              <a:latin typeface="Copiale" pitchFamily="2" charset="0"/>
            </a:endParaRPr>
          </a:p>
        </p:txBody>
      </p:sp>
      <p:sp>
        <p:nvSpPr>
          <p:cNvPr id="11" name="Rectangle 10"/>
          <p:cNvSpPr/>
          <p:nvPr/>
        </p:nvSpPr>
        <p:spPr>
          <a:xfrm>
            <a:off x="228600" y="228600"/>
            <a:ext cx="1752600" cy="6477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945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a:t>
            </a:r>
            <a:endParaRPr lang="en-US" dirty="0"/>
          </a:p>
        </p:txBody>
      </p:sp>
      <p:sp>
        <p:nvSpPr>
          <p:cNvPr id="3" name="Content Placeholder 2"/>
          <p:cNvSpPr>
            <a:spLocks noGrp="1"/>
          </p:cNvSpPr>
          <p:nvPr>
            <p:ph idx="1"/>
          </p:nvPr>
        </p:nvSpPr>
        <p:spPr/>
        <p:txBody>
          <a:bodyPr/>
          <a:lstStyle/>
          <a:p>
            <a:r>
              <a:rPr lang="en-US" dirty="0" smtClean="0"/>
              <a:t>Interesting for NLP</a:t>
            </a:r>
          </a:p>
          <a:p>
            <a:endParaRPr lang="en-US" sz="1800" dirty="0" smtClean="0"/>
          </a:p>
          <a:p>
            <a:r>
              <a:rPr lang="en-US" dirty="0" smtClean="0"/>
              <a:t>Language translation can be viewed as word substitution (and transposition)</a:t>
            </a:r>
          </a:p>
          <a:p>
            <a:endParaRPr lang="en-US" sz="1600" dirty="0" smtClean="0"/>
          </a:p>
          <a:p>
            <a:r>
              <a:rPr lang="en-US" dirty="0" smtClean="0"/>
              <a:t>Certainly, that is how IBM models 1-5 view it</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(Small-scale)</a:t>
            </a:r>
            <a:endParaRPr lang="en-US" dirty="0" smtClean="0"/>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0"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83981"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3"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3"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(Small-scale)</a:t>
            </a:r>
            <a:endParaRPr lang="en-US" dirty="0" smtClean="0"/>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9" name="Text Box 9"/>
          <p:cNvSpPr txBox="1">
            <a:spLocks noChangeArrowheads="1"/>
          </p:cNvSpPr>
          <p:nvPr/>
        </p:nvSpPr>
        <p:spPr bwMode="auto">
          <a:xfrm>
            <a:off x="970137" y="5105400"/>
            <a:ext cx="7335663" cy="1600438"/>
          </a:xfrm>
          <a:prstGeom prst="rect">
            <a:avLst/>
          </a:prstGeom>
          <a:noFill/>
          <a:ln w="9525">
            <a:noFill/>
            <a:miter lim="800000"/>
            <a:headEnd/>
            <a:tailEnd/>
          </a:ln>
        </p:spPr>
        <p:txBody>
          <a:bodyPr wrap="none">
            <a:spAutoFit/>
          </a:bodyPr>
          <a:lstStyle/>
          <a:p>
            <a:r>
              <a:rPr lang="en-US" sz="1400" b="1" dirty="0">
                <a:latin typeface="Courier New" pitchFamily="49" charset="0"/>
                <a:cs typeface="Courier New" pitchFamily="49" charset="0"/>
              </a:rPr>
              <a:t>Australia  </a:t>
            </a:r>
            <a:r>
              <a:rPr lang="en-US" sz="1400" b="1" dirty="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str!ly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(0.93)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(0.03)	</a:t>
            </a:r>
            <a:r>
              <a:rPr lang="en-US" sz="1400" dirty="0" err="1">
                <a:latin typeface="Courier New" pitchFamily="49" charset="0"/>
                <a:cs typeface="Courier New" pitchFamily="49" charset="0"/>
              </a:rPr>
              <a:t>m!lyzy</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0.02)</a:t>
            </a:r>
          </a:p>
          <a:p>
            <a:r>
              <a:rPr lang="en-US" sz="1400" b="1" dirty="0">
                <a:latin typeface="Courier New" pitchFamily="49" charset="0"/>
                <a:cs typeface="Courier New" pitchFamily="49" charset="0"/>
              </a:rPr>
              <a:t>Britain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rPr>
              <a:t>bryT!ny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(0.98)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(0.01)	!</a:t>
            </a:r>
            <a:r>
              <a:rPr lang="en-US" sz="1400" dirty="0" err="1">
                <a:latin typeface="Courier New" pitchFamily="49" charset="0"/>
                <a:cs typeface="Courier New" pitchFamily="49" charset="0"/>
              </a:rPr>
              <a:t>str!ly</a:t>
            </a:r>
            <a:r>
              <a:rPr lang="en-US" sz="1400" dirty="0">
                <a:latin typeface="Courier New" pitchFamily="49" charset="0"/>
                <a:cs typeface="Courier New" pitchFamily="49" charset="0"/>
              </a:rPr>
              <a:t>! (0.01)</a:t>
            </a:r>
          </a:p>
          <a:p>
            <a:r>
              <a:rPr lang="en-US" sz="1400" b="1" dirty="0">
                <a:latin typeface="Courier New" pitchFamily="49" charset="0"/>
                <a:cs typeface="Courier New" pitchFamily="49" charset="0"/>
              </a:rPr>
              <a:t>Canada    </a:t>
            </a:r>
            <a:r>
              <a:rPr lang="en-US" sz="1400" b="1" dirty="0" smtClean="0">
                <a:latin typeface="Courier New" pitchFamily="49" charset="0"/>
                <a:cs typeface="Courier New" pitchFamily="49" charset="0"/>
              </a:rPr>
              <a:t> </a:t>
            </a:r>
            <a:r>
              <a:rPr lang="en-US" sz="1400" b="1" dirty="0" smtClean="0">
                <a:latin typeface="Courier New" pitchFamily="49" charset="0"/>
                <a:cs typeface="Courier New" pitchFamily="49" charset="0"/>
                <a:sym typeface="Wingdings" pitchFamily="2" charset="2"/>
              </a:rPr>
              <a:t></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knd</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0.57)	</a:t>
            </a:r>
            <a:r>
              <a:rPr lang="en-US" sz="1400" dirty="0" err="1">
                <a:latin typeface="Courier New" pitchFamily="49" charset="0"/>
                <a:cs typeface="Courier New" pitchFamily="49" charset="0"/>
                <a:sym typeface="Wingdings" pitchFamily="2" charset="2"/>
              </a:rPr>
              <a:t>frns</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0.33)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0.06)</a:t>
            </a:r>
          </a:p>
          <a:p>
            <a:r>
              <a:rPr lang="en-US" sz="1400" b="1" dirty="0">
                <a:latin typeface="Courier New" pitchFamily="49" charset="0"/>
                <a:cs typeface="Courier New" pitchFamily="49" charset="0"/>
                <a:sym typeface="Wingdings" pitchFamily="2" charset="2"/>
              </a:rPr>
              <a:t>France      	</a:t>
            </a:r>
            <a:r>
              <a:rPr lang="en-US" sz="1400" b="1" dirty="0" err="1">
                <a:latin typeface="Courier New" pitchFamily="49" charset="0"/>
                <a:cs typeface="Courier New" pitchFamily="49" charset="0"/>
                <a:sym typeface="Wingdings" pitchFamily="2" charset="2"/>
              </a:rPr>
              <a:t>frns</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1.00)</a:t>
            </a:r>
          </a:p>
          <a:p>
            <a:r>
              <a:rPr lang="en-US" sz="1400" b="1" dirty="0">
                <a:latin typeface="Courier New" pitchFamily="49" charset="0"/>
                <a:cs typeface="Courier New" pitchFamily="49" charset="0"/>
                <a:sym typeface="Wingdings" pitchFamily="2" charset="2"/>
              </a:rPr>
              <a:t>Indonesia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ndwnysy</a:t>
            </a:r>
            <a:r>
              <a:rPr lang="en-US" sz="1400" b="1" dirty="0">
                <a:latin typeface="Courier New" pitchFamily="49" charset="0"/>
                <a:cs typeface="Courier New" pitchFamily="49" charset="0"/>
                <a:sym typeface="Wingdings" pitchFamily="2" charset="2"/>
              </a:rPr>
              <a:t>! (1.00)</a:t>
            </a:r>
          </a:p>
          <a:p>
            <a:r>
              <a:rPr lang="en-US" sz="1400" b="1" dirty="0">
                <a:latin typeface="Courier New" pitchFamily="49" charset="0"/>
                <a:cs typeface="Courier New" pitchFamily="49" charset="0"/>
                <a:sym typeface="Wingdings" pitchFamily="2" charset="2"/>
              </a:rPr>
              <a:t>Malaysia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m!lyzy</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0.93)	</a:t>
            </a:r>
            <a:r>
              <a:rPr lang="en-US" sz="1400" dirty="0" err="1">
                <a:latin typeface="Courier New" pitchFamily="49" charset="0"/>
                <a:cs typeface="Courier New" pitchFamily="49" charset="0"/>
                <a:sym typeface="Wingdings" pitchFamily="2" charset="2"/>
              </a:rPr>
              <a:t>lmksyk</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p>
          <a:p>
            <a:r>
              <a:rPr lang="en-US" sz="1400" b="1" dirty="0">
                <a:latin typeface="Courier New" pitchFamily="49" charset="0"/>
                <a:cs typeface="Courier New" pitchFamily="49" charset="0"/>
                <a:sym typeface="Wingdings" pitchFamily="2" charset="2"/>
              </a:rPr>
              <a:t>Mexico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lmksyk</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0.91)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endParaRPr lang="en-US" sz="1400" dirty="0">
              <a:latin typeface="Courier New" pitchFamily="49" charset="0"/>
              <a:cs typeface="Courier New" pitchFamily="49" charset="0"/>
            </a:endParaRPr>
          </a:p>
        </p:txBody>
      </p:sp>
      <p:sp>
        <p:nvSpPr>
          <p:cNvPr id="64"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65"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66"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67"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 (Giga-scale)</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Suppose I replace each English word on your hard drive with some integer.</a:t>
            </a:r>
          </a:p>
          <a:p>
            <a:r>
              <a:rPr lang="en-US" dirty="0" smtClean="0"/>
              <a:t>Can you recover your texts?</a:t>
            </a:r>
          </a:p>
          <a:p>
            <a:r>
              <a:rPr lang="en-US" dirty="0" smtClean="0"/>
              <a:t>In principle, apply the same techniques we used for letter substitution.</a:t>
            </a:r>
          </a:p>
          <a:p>
            <a:pPr lvl="1"/>
            <a:r>
              <a:rPr lang="en-US" dirty="0" smtClean="0"/>
              <a:t>English word-bigram LM drives decipherment</a:t>
            </a:r>
          </a:p>
          <a:p>
            <a:pPr lvl="1"/>
            <a:r>
              <a:rPr lang="en-US" dirty="0" smtClean="0"/>
              <a:t>But for EM, initially-uniform substitution table is too big!</a:t>
            </a:r>
          </a:p>
          <a:p>
            <a:pPr lvl="1"/>
            <a:r>
              <a:rPr lang="en-US" dirty="0" smtClean="0"/>
              <a:t>100,000 x 100,000</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 (Giga-scale)</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Gibbs sampling fixes memory problem</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Slice sampling (Dou &amp; Knight 12) fixes speed problem</a:t>
            </a:r>
            <a:endParaRPr lang="en-US" dirty="0"/>
          </a:p>
        </p:txBody>
      </p:sp>
      <p:sp>
        <p:nvSpPr>
          <p:cNvPr id="4" name="TextBox 3"/>
          <p:cNvSpPr txBox="1"/>
          <p:nvPr/>
        </p:nvSpPr>
        <p:spPr>
          <a:xfrm>
            <a:off x="1371600" y="2209800"/>
            <a:ext cx="7077579" cy="2862322"/>
          </a:xfrm>
          <a:prstGeom prst="rect">
            <a:avLst/>
          </a:prstGeom>
          <a:noFill/>
        </p:spPr>
        <p:txBody>
          <a:bodyPr wrap="none" rtlCol="0">
            <a:spAutoFit/>
          </a:bodyPr>
          <a:lstStyle/>
          <a:p>
            <a:r>
              <a:rPr lang="en-US" dirty="0" smtClean="0">
                <a:latin typeface="Courier New" pitchFamily="49" charset="0"/>
                <a:cs typeface="Courier New" pitchFamily="49" charset="0"/>
              </a:rPr>
              <a:t>Cipher:    24234   1899   39902   5716   29948 ...</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Plain:       the    man      is    car     are ...</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Resample:             a</a:t>
            </a:r>
          </a:p>
          <a:p>
            <a:r>
              <a:rPr lang="en-US" dirty="0" smtClean="0">
                <a:latin typeface="Courier New" pitchFamily="49" charset="0"/>
                <a:cs typeface="Courier New" pitchFamily="49" charset="0"/>
              </a:rPr>
              <a:t>                     an</a:t>
            </a:r>
          </a:p>
          <a:p>
            <a:r>
              <a:rPr lang="en-US" dirty="0" smtClean="0">
                <a:latin typeface="Courier New" pitchFamily="49" charset="0"/>
                <a:cs typeface="Courier New" pitchFamily="49" charset="0"/>
              </a:rPr>
              <a:t>                  apple</a:t>
            </a:r>
          </a:p>
          <a:p>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                    man</a:t>
            </a:r>
          </a:p>
          <a:p>
            <a:r>
              <a:rPr lang="en-US" dirty="0" smtClean="0">
                <a:latin typeface="Courier New" pitchFamily="49" charset="0"/>
                <a:cs typeface="Courier New" pitchFamily="49" charset="0"/>
              </a:rPr>
              <a:t>                    zoo</a:t>
            </a:r>
            <a:endParaRPr lang="en-US" dirty="0">
              <a:latin typeface="Courier New" pitchFamily="49" charset="0"/>
              <a:cs typeface="Courier New" pitchFamily="49" charset="0"/>
            </a:endParaRPr>
          </a:p>
        </p:txBody>
      </p:sp>
      <p:sp>
        <p:nvSpPr>
          <p:cNvPr id="5" name="Rectangle 4"/>
          <p:cNvSpPr/>
          <p:nvPr/>
        </p:nvSpPr>
        <p:spPr>
          <a:xfrm>
            <a:off x="3886200" y="3276600"/>
            <a:ext cx="8382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57800" y="3810000"/>
            <a:ext cx="3656835" cy="1015663"/>
          </a:xfrm>
          <a:prstGeom prst="rect">
            <a:avLst/>
          </a:prstGeom>
          <a:solidFill>
            <a:srgbClr val="FFFF00"/>
          </a:solidFill>
        </p:spPr>
        <p:txBody>
          <a:bodyPr wrap="none" rtlCol="0">
            <a:spAutoFit/>
          </a:bodyPr>
          <a:lstStyle/>
          <a:p>
            <a:r>
              <a:rPr lang="en-US" sz="2000" dirty="0" smtClean="0"/>
              <a:t>Still need to sample 100,000</a:t>
            </a:r>
          </a:p>
          <a:p>
            <a:r>
              <a:rPr lang="en-US" sz="2000" dirty="0" smtClean="0"/>
              <a:t>alternatives at each cipher token,</a:t>
            </a:r>
          </a:p>
          <a:p>
            <a:r>
              <a:rPr lang="en-US" sz="2000" dirty="0" smtClean="0"/>
              <a:t>for each epoch.</a:t>
            </a:r>
            <a:endParaRPr lang="en-US" sz="20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t>Word Substitution (Giga-scale)</a:t>
            </a:r>
            <a:endParaRPr lang="en-US" sz="4000" dirty="0"/>
          </a:p>
        </p:txBody>
      </p:sp>
      <p:pic>
        <p:nvPicPr>
          <p:cNvPr id="380930" name="Picture 2"/>
          <p:cNvPicPr>
            <a:picLocks noChangeAspect="1" noChangeArrowheads="1"/>
          </p:cNvPicPr>
          <p:nvPr/>
        </p:nvPicPr>
        <p:blipFill>
          <a:blip r:embed="rId2" cstate="print"/>
          <a:srcRect/>
          <a:stretch>
            <a:fillRect/>
          </a:stretch>
        </p:blipFill>
        <p:spPr bwMode="auto">
          <a:xfrm>
            <a:off x="1219200" y="990600"/>
            <a:ext cx="6677025" cy="5162550"/>
          </a:xfrm>
          <a:prstGeom prst="rect">
            <a:avLst/>
          </a:prstGeom>
          <a:noFill/>
          <a:ln w="9525">
            <a:noFill/>
            <a:miter lim="800000"/>
            <a:headEnd/>
            <a:tailEnd/>
          </a:ln>
        </p:spPr>
      </p:pic>
      <p:sp>
        <p:nvSpPr>
          <p:cNvPr id="4" name="TextBox 3"/>
          <p:cNvSpPr txBox="1"/>
          <p:nvPr/>
        </p:nvSpPr>
        <p:spPr>
          <a:xfrm>
            <a:off x="6934200" y="6400800"/>
            <a:ext cx="2092945" cy="369332"/>
          </a:xfrm>
          <a:prstGeom prst="rect">
            <a:avLst/>
          </a:prstGeom>
          <a:noFill/>
        </p:spPr>
        <p:txBody>
          <a:bodyPr wrap="none" rtlCol="0">
            <a:spAutoFit/>
          </a:bodyPr>
          <a:lstStyle/>
          <a:p>
            <a:r>
              <a:rPr lang="en-US" dirty="0" smtClean="0"/>
              <a:t>(Dou &amp; Knight 2011)</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1924"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grpSp>
        <p:nvGrpSpPr>
          <p:cNvPr id="2" name="Group 7"/>
          <p:cNvGrpSpPr>
            <a:grpSpLocks/>
          </p:cNvGrpSpPr>
          <p:nvPr/>
        </p:nvGrpSpPr>
        <p:grpSpPr bwMode="auto">
          <a:xfrm rot="5400000">
            <a:off x="1196975" y="3581400"/>
            <a:ext cx="762000" cy="762000"/>
            <a:chOff x="2544" y="1584"/>
            <a:chExt cx="480" cy="480"/>
          </a:xfrm>
        </p:grpSpPr>
        <p:sp>
          <p:nvSpPr>
            <p:cNvPr id="81955"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1956"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1957"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1958"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1959"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1960"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1961"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1962"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1963"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1964"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1976"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1977"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1978"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1979"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1980"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1981"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1982"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1983"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1984"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1966"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7"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8"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9"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0"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1"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2"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3"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4"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5"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1926"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7"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8"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1930" name="Text Box 49"/>
          <p:cNvSpPr txBox="1">
            <a:spLocks noChangeArrowheads="1"/>
          </p:cNvSpPr>
          <p:nvPr/>
        </p:nvSpPr>
        <p:spPr bwMode="auto">
          <a:xfrm>
            <a:off x="6553200" y="2743200"/>
            <a:ext cx="2209800" cy="3000821"/>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x-none"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x-none"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a:t>
            </a:r>
            <a:r>
              <a:rPr lang="x-none" sz="900" dirty="0" smtClean="0">
                <a:latin typeface="Arabic Transparent"/>
                <a:cs typeface="Times New Roman (Arabic)" charset="-78"/>
              </a:rPr>
              <a:t>"إذا </a:t>
            </a:r>
            <a:r>
              <a:rPr lang="x-none" sz="900" dirty="0">
                <a:latin typeface="Arabic Transparent"/>
                <a:cs typeface="Times New Roman (Arabic)" charset="-78"/>
              </a:rPr>
              <a:t>نجحت حماس أو فتح سيكون هذا خيار الشعب الفلسطيني، وعلى الجميع قبول هذا الخيار بكل </a:t>
            </a:r>
            <a:r>
              <a:rPr lang="x-none" sz="900" dirty="0" smtClean="0">
                <a:latin typeface="Arabic Transparent"/>
                <a:cs typeface="Times New Roman (Arabic)" charset="-78"/>
              </a:rPr>
              <a:t>ترحاب</a:t>
            </a:r>
            <a:r>
              <a:rPr lang="en-US" sz="900" dirty="0" smtClean="0">
                <a:latin typeface="Arabic Transparent"/>
              </a:rPr>
              <a:t>".</a:t>
            </a:r>
            <a:endParaRPr lang="en-US" sz="900" dirty="0">
              <a:latin typeface="Arabic Transparent"/>
            </a:endParaRPr>
          </a:p>
          <a:p>
            <a:r>
              <a:rPr lang="x-none"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x-none" sz="900" dirty="0">
                <a:latin typeface="Arabic Transparent"/>
                <a:cs typeface="Times New Roman (Arabic)" charset="-78"/>
              </a:rPr>
              <a:t>وقال قريع في كلمة له خلال مؤتمر نظمته وزارة الأوقاف في رام الله </a:t>
            </a:r>
            <a:r>
              <a:rPr lang="x-none" sz="900" dirty="0" smtClean="0">
                <a:latin typeface="Arabic Transparent"/>
                <a:cs typeface="Times New Roman (Arabic)" charset="-78"/>
              </a:rPr>
              <a:t>"سينسحبون </a:t>
            </a:r>
            <a:r>
              <a:rPr lang="x-none" sz="900" dirty="0">
                <a:latin typeface="Arabic Transparent"/>
                <a:cs typeface="Times New Roman (Arabic)" charset="-78"/>
              </a:rPr>
              <a:t>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grpSp>
        <p:nvGrpSpPr>
          <p:cNvPr id="4" name="Group 52"/>
          <p:cNvGrpSpPr>
            <a:grpSpLocks/>
          </p:cNvGrpSpPr>
          <p:nvPr/>
        </p:nvGrpSpPr>
        <p:grpSpPr bwMode="auto">
          <a:xfrm>
            <a:off x="4953000" y="3733800"/>
            <a:ext cx="533400" cy="534988"/>
            <a:chOff x="2880" y="3695"/>
            <a:chExt cx="336" cy="337"/>
          </a:xfrm>
        </p:grpSpPr>
        <p:sp>
          <p:nvSpPr>
            <p:cNvPr id="81934"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1935"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1936"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1937"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1938"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1939"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1940"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1941"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1942"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1943"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1944"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1945"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1946"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1947"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1948"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49"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0"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1"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2"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3"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4"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81932" name="Picture 75" descr="Warren Weaver"/>
          <p:cNvPicPr>
            <a:picLocks noChangeAspect="1" noChangeArrowheads="1"/>
          </p:cNvPicPr>
          <p:nvPr/>
        </p:nvPicPr>
        <p:blipFill>
          <a:blip r:embed="rId2" cstate="print"/>
          <a:srcRect/>
          <a:stretch>
            <a:fillRect/>
          </a:stretch>
        </p:blipFill>
        <p:spPr bwMode="auto">
          <a:xfrm>
            <a:off x="4953000" y="1143000"/>
            <a:ext cx="1524000" cy="1911638"/>
          </a:xfrm>
          <a:prstGeom prst="rect">
            <a:avLst/>
          </a:prstGeom>
          <a:noFill/>
          <a:ln w="9525">
            <a:noFill/>
            <a:miter lim="800000"/>
            <a:headEnd/>
            <a:tailEnd/>
          </a:ln>
        </p:spPr>
      </p:pic>
      <p:sp>
        <p:nvSpPr>
          <p:cNvPr id="81933" name="AutoShape 76"/>
          <p:cNvSpPr>
            <a:spLocks noChangeArrowheads="1"/>
          </p:cNvSpPr>
          <p:nvPr/>
        </p:nvSpPr>
        <p:spPr bwMode="auto">
          <a:xfrm flipH="1">
            <a:off x="152400" y="990600"/>
            <a:ext cx="4495800" cy="1981200"/>
          </a:xfrm>
          <a:prstGeom prst="wedgeRectCallout">
            <a:avLst>
              <a:gd name="adj1" fmla="val -63332"/>
              <a:gd name="adj2" fmla="val 24404"/>
            </a:avLst>
          </a:prstGeom>
          <a:solidFill>
            <a:srgbClr val="FFFF00"/>
          </a:solidFill>
          <a:ln w="9525">
            <a:solidFill>
              <a:schemeClr val="tx1"/>
            </a:solidFill>
            <a:miter lim="800000"/>
            <a:headEnd/>
            <a:tailEnd/>
          </a:ln>
        </p:spPr>
        <p:txBody>
          <a:bodyPr/>
          <a:lstStyle/>
          <a:p>
            <a:r>
              <a:rPr lang="en-US" sz="2400" dirty="0" smtClean="0"/>
              <a:t>"When </a:t>
            </a:r>
            <a:r>
              <a:rPr lang="en-US" sz="2400" dirty="0"/>
              <a:t>I look at </a:t>
            </a:r>
            <a:r>
              <a:rPr lang="en-US" sz="2400" b="1" dirty="0" smtClean="0"/>
              <a:t>this</a:t>
            </a:r>
            <a:r>
              <a:rPr lang="en-US" sz="2400" dirty="0" smtClean="0"/>
              <a:t> </a:t>
            </a:r>
            <a:r>
              <a:rPr lang="en-US" sz="2400" b="1" dirty="0" smtClean="0"/>
              <a:t>giant corpus of Arabic</a:t>
            </a:r>
            <a:r>
              <a:rPr lang="en-US" sz="2400" dirty="0"/>
              <a:t>, I say to myself, this is really English, but it has been encoded in some strange symbols!!!  Let’s decode</a:t>
            </a:r>
            <a:r>
              <a:rPr lang="en-US" sz="2400" dirty="0" smtClean="0"/>
              <a:t>!!!"</a:t>
            </a:r>
            <a:endParaRPr lang="en-US" sz="2400" dirty="0"/>
          </a:p>
          <a:p>
            <a:pPr algn="ctr"/>
            <a:endParaRPr lang="en-US" sz="2000" b="1" dirty="0"/>
          </a:p>
        </p:txBody>
      </p:sp>
      <p:sp>
        <p:nvSpPr>
          <p:cNvPr id="65"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66"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sp>
        <p:nvSpPr>
          <p:cNvPr id="67"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68" name="TextBox 67"/>
          <p:cNvSpPr txBox="1"/>
          <p:nvPr/>
        </p:nvSpPr>
        <p:spPr>
          <a:xfrm>
            <a:off x="6446578" y="1066800"/>
            <a:ext cx="725840" cy="646331"/>
          </a:xfrm>
          <a:prstGeom prst="rect">
            <a:avLst/>
          </a:prstGeom>
          <a:noFill/>
        </p:spPr>
        <p:txBody>
          <a:bodyPr wrap="none" rtlCol="0">
            <a:spAutoFit/>
          </a:bodyPr>
          <a:lstStyle/>
          <a:p>
            <a:r>
              <a:rPr lang="en-US" b="1" dirty="0" smtClean="0"/>
              <a:t>OUR</a:t>
            </a:r>
          </a:p>
          <a:p>
            <a:r>
              <a:rPr lang="en-US" b="1" dirty="0" smtClean="0"/>
              <a:t>HERO</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2949"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0"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grpSp>
        <p:nvGrpSpPr>
          <p:cNvPr id="2" name="Group 7"/>
          <p:cNvGrpSpPr>
            <a:grpSpLocks/>
          </p:cNvGrpSpPr>
          <p:nvPr/>
        </p:nvGrpSpPr>
        <p:grpSpPr bwMode="auto">
          <a:xfrm rot="5400000">
            <a:off x="1196975" y="3581400"/>
            <a:ext cx="762000" cy="762000"/>
            <a:chOff x="2544" y="1584"/>
            <a:chExt cx="480" cy="480"/>
          </a:xfrm>
        </p:grpSpPr>
        <p:sp>
          <p:nvSpPr>
            <p:cNvPr id="82988"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2989"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2990"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2991"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2992"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2993"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2994"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2995"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2996"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2997"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3009"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3010"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3011"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3012"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3013"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3014"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3015"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3016"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3017"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2999"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0"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1"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2"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3"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4"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5"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6"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7"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8"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2952"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82953"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4"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5"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2956" name="Line 42"/>
          <p:cNvSpPr>
            <a:spLocks noChangeShapeType="1"/>
          </p:cNvSpPr>
          <p:nvPr/>
        </p:nvSpPr>
        <p:spPr bwMode="auto">
          <a:xfrm flipV="1">
            <a:off x="1524000" y="3124200"/>
            <a:ext cx="0" cy="457200"/>
          </a:xfrm>
          <a:prstGeom prst="line">
            <a:avLst/>
          </a:prstGeom>
          <a:noFill/>
          <a:ln w="9525">
            <a:solidFill>
              <a:schemeClr val="tx1"/>
            </a:solidFill>
            <a:round/>
            <a:headEnd type="triangle" w="med" len="med"/>
            <a:tailEnd/>
          </a:ln>
        </p:spPr>
        <p:txBody>
          <a:bodyPr/>
          <a:lstStyle/>
          <a:p>
            <a:endParaRPr lang="en-US"/>
          </a:p>
        </p:txBody>
      </p:sp>
      <p:sp>
        <p:nvSpPr>
          <p:cNvPr id="82957" name="Text Box 43"/>
          <p:cNvSpPr txBox="1">
            <a:spLocks noChangeArrowheads="1"/>
          </p:cNvSpPr>
          <p:nvPr/>
        </p:nvSpPr>
        <p:spPr bwMode="auto">
          <a:xfrm>
            <a:off x="1143000" y="28194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2958"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82959" name="Line 45"/>
          <p:cNvSpPr>
            <a:spLocks noChangeShapeType="1"/>
          </p:cNvSpPr>
          <p:nvPr/>
        </p:nvSpPr>
        <p:spPr bwMode="auto">
          <a:xfrm flipV="1">
            <a:off x="1524000" y="2590800"/>
            <a:ext cx="0" cy="228600"/>
          </a:xfrm>
          <a:prstGeom prst="line">
            <a:avLst/>
          </a:prstGeom>
          <a:noFill/>
          <a:ln w="9525">
            <a:solidFill>
              <a:schemeClr val="tx1"/>
            </a:solidFill>
            <a:round/>
            <a:headEnd type="triangle" w="med" len="med"/>
            <a:tailEnd/>
          </a:ln>
        </p:spPr>
        <p:txBody>
          <a:bodyPr/>
          <a:lstStyle/>
          <a:p>
            <a:endParaRPr lang="en-US"/>
          </a:p>
        </p:txBody>
      </p:sp>
      <p:sp>
        <p:nvSpPr>
          <p:cNvPr id="82964" name="Text Box 50"/>
          <p:cNvSpPr txBox="1">
            <a:spLocks noChangeArrowheads="1"/>
          </p:cNvSpPr>
          <p:nvPr/>
        </p:nvSpPr>
        <p:spPr bwMode="auto">
          <a:xfrm>
            <a:off x="0" y="1330325"/>
            <a:ext cx="4038600" cy="1184275"/>
          </a:xfrm>
          <a:prstGeom prst="rect">
            <a:avLst/>
          </a:prstGeom>
          <a:noFill/>
          <a:ln w="9525">
            <a:noFill/>
            <a:miter lim="800000"/>
            <a:headEnd/>
            <a:tailEnd/>
          </a:ln>
        </p:spPr>
        <p:txBody>
          <a:bodyPr>
            <a:spAutoFit/>
          </a:bodyPr>
          <a:lstStyle/>
          <a:p>
            <a:pPr fontAlgn="ctr"/>
            <a:r>
              <a:rPr lang="en-US" sz="900" b="1" dirty="0">
                <a:solidFill>
                  <a:srgbClr val="000000"/>
                </a:solidFill>
                <a:latin typeface="Arial" pitchFamily="34" charset="0"/>
                <a:cs typeface="Arial" pitchFamily="34" charset="0"/>
              </a:rPr>
              <a:t>BAGHDAD, Iraq (CNN) -- Six bombings killed at least 54 Iraqis and wounded 96 others Wednesday, including 20 civilians who died as they lined up to join the Iraqi army in </a:t>
            </a:r>
            <a:r>
              <a:rPr lang="en-US" sz="900" b="1" dirty="0" err="1">
                <a:solidFill>
                  <a:srgbClr val="000000"/>
                </a:solidFill>
                <a:latin typeface="Arial" pitchFamily="34" charset="0"/>
                <a:cs typeface="Arial" pitchFamily="34" charset="0"/>
              </a:rPr>
              <a:t>Hawija</a:t>
            </a:r>
            <a:r>
              <a:rPr lang="en-US" sz="900" b="1" dirty="0">
                <a:solidFill>
                  <a:srgbClr val="000000"/>
                </a:solidFill>
                <a:latin typeface="Arial" pitchFamily="34" charset="0"/>
                <a:cs typeface="Arial" pitchFamily="34" charset="0"/>
              </a:rPr>
              <a:t> when a suicide bomber detonated explosives hidden under his clothing, Iraqi officials said.</a:t>
            </a:r>
            <a:endParaRPr lang="en-US" sz="900" dirty="0">
              <a:solidFill>
                <a:srgbClr val="000000"/>
              </a:solidFill>
              <a:latin typeface="Arial" pitchFamily="34" charset="0"/>
              <a:cs typeface="Arial" pitchFamily="34" charset="0"/>
            </a:endParaRPr>
          </a:p>
          <a:p>
            <a:pPr fontAlgn="ctr"/>
            <a:r>
              <a:rPr lang="en-US" sz="900" dirty="0">
                <a:solidFill>
                  <a:srgbClr val="000000"/>
                </a:solidFill>
                <a:latin typeface="Arial" pitchFamily="34" charset="0"/>
                <a:cs typeface="Arial" pitchFamily="34" charset="0"/>
              </a:rPr>
              <a:t>That attack in the town about 130 miles (209 kilometers) north of Baghdad also wounded 30 Iraqis, said Iraqi army Lt. Col. </a:t>
            </a:r>
            <a:r>
              <a:rPr lang="en-US" sz="900" dirty="0" err="1">
                <a:solidFill>
                  <a:srgbClr val="000000"/>
                </a:solidFill>
                <a:latin typeface="Arial" pitchFamily="34" charset="0"/>
                <a:cs typeface="Arial" pitchFamily="34" charset="0"/>
              </a:rPr>
              <a:t>Khalil</a:t>
            </a:r>
            <a:r>
              <a:rPr lang="en-US" sz="900" dirty="0">
                <a:solidFill>
                  <a:srgbClr val="000000"/>
                </a:solidFill>
                <a:latin typeface="Arial" pitchFamily="34" charset="0"/>
                <a:cs typeface="Arial" pitchFamily="34" charset="0"/>
              </a:rPr>
              <a:t> al-</a:t>
            </a:r>
            <a:r>
              <a:rPr lang="en-US" sz="900" dirty="0" err="1">
                <a:solidFill>
                  <a:srgbClr val="000000"/>
                </a:solidFill>
                <a:latin typeface="Arial" pitchFamily="34" charset="0"/>
                <a:cs typeface="Arial" pitchFamily="34" charset="0"/>
              </a:rPr>
              <a:t>Zawbai</a:t>
            </a:r>
            <a:r>
              <a:rPr lang="en-US" sz="900" dirty="0">
                <a:solidFill>
                  <a:srgbClr val="000000"/>
                </a:solidFill>
                <a:latin typeface="Arial" pitchFamily="34" charset="0"/>
                <a:cs typeface="Arial" pitchFamily="34" charset="0"/>
              </a:rPr>
              <a:t>.</a:t>
            </a:r>
          </a:p>
          <a:p>
            <a:pPr fontAlgn="ctr"/>
            <a:r>
              <a:rPr lang="en-US" sz="900" dirty="0">
                <a:solidFill>
                  <a:srgbClr val="000000"/>
                </a:solidFill>
                <a:latin typeface="Arial" pitchFamily="34" charset="0"/>
                <a:cs typeface="Arial" pitchFamily="34" charset="0"/>
              </a:rPr>
              <a:t>A car bombing in Saddam Hussein's ancestral homeland of </a:t>
            </a:r>
            <a:r>
              <a:rPr lang="en-US" sz="900" dirty="0" err="1">
                <a:solidFill>
                  <a:srgbClr val="000000"/>
                </a:solidFill>
                <a:latin typeface="Arial" pitchFamily="34" charset="0"/>
                <a:cs typeface="Arial" pitchFamily="34" charset="0"/>
              </a:rPr>
              <a:t>Tikrit</a:t>
            </a:r>
            <a:r>
              <a:rPr lang="en-US" sz="900" dirty="0">
                <a:solidFill>
                  <a:srgbClr val="000000"/>
                </a:solidFill>
                <a:latin typeface="Arial" pitchFamily="34" charset="0"/>
                <a:cs typeface="Arial" pitchFamily="34" charset="0"/>
              </a:rPr>
              <a:t> also killed 30 Iraqis and wounded another 40, Iraqi officials said. The </a:t>
            </a:r>
            <a:r>
              <a:rPr lang="en-US" sz="900" dirty="0" err="1">
                <a:solidFill>
                  <a:srgbClr val="000000"/>
                </a:solidFill>
                <a:latin typeface="Arial" pitchFamily="34" charset="0"/>
                <a:cs typeface="Arial" pitchFamily="34" charset="0"/>
              </a:rPr>
              <a:t>Tikrit</a:t>
            </a:r>
            <a:r>
              <a:rPr lang="en-US" sz="900" dirty="0">
                <a:solidFill>
                  <a:srgbClr val="000000"/>
                </a:solidFill>
                <a:latin typeface="Arial" pitchFamily="34" charset="0"/>
                <a:cs typeface="Arial" pitchFamily="34" charset="0"/>
              </a:rPr>
              <a:t> explosion…</a:t>
            </a:r>
            <a:endParaRPr lang="en-US" sz="900" dirty="0">
              <a:latin typeface="Courier New" pitchFamily="49" charset="0"/>
            </a:endParaRPr>
          </a:p>
        </p:txBody>
      </p:sp>
      <p:grpSp>
        <p:nvGrpSpPr>
          <p:cNvPr id="4" name="Group 52"/>
          <p:cNvGrpSpPr>
            <a:grpSpLocks/>
          </p:cNvGrpSpPr>
          <p:nvPr/>
        </p:nvGrpSpPr>
        <p:grpSpPr bwMode="auto">
          <a:xfrm>
            <a:off x="4953000" y="3733800"/>
            <a:ext cx="533400" cy="534988"/>
            <a:chOff x="2880" y="3695"/>
            <a:chExt cx="336" cy="337"/>
          </a:xfrm>
        </p:grpSpPr>
        <p:sp>
          <p:nvSpPr>
            <p:cNvPr id="82967"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2968"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2969"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2970"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2971"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2972"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2973"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2974"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2975"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2976"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2977"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2978"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2979"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2980"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2981"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2"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3"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4"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5"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6"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7"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74" name="Text Box 64"/>
          <p:cNvSpPr txBox="1">
            <a:spLocks noChangeArrowheads="1"/>
          </p:cNvSpPr>
          <p:nvPr/>
        </p:nvSpPr>
        <p:spPr bwMode="auto">
          <a:xfrm>
            <a:off x="5334000" y="35052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75" name="Text Box 49"/>
          <p:cNvSpPr txBox="1">
            <a:spLocks noChangeArrowheads="1"/>
          </p:cNvSpPr>
          <p:nvPr/>
        </p:nvSpPr>
        <p:spPr bwMode="auto">
          <a:xfrm>
            <a:off x="6553200" y="2743200"/>
            <a:ext cx="2209800" cy="3000821"/>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x-none"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x-none"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a:t>
            </a:r>
            <a:r>
              <a:rPr lang="x-none" sz="900" dirty="0" smtClean="0">
                <a:latin typeface="Arabic Transparent"/>
                <a:cs typeface="Times New Roman (Arabic)" charset="-78"/>
              </a:rPr>
              <a:t>"إذا </a:t>
            </a:r>
            <a:r>
              <a:rPr lang="x-none" sz="900" dirty="0">
                <a:latin typeface="Arabic Transparent"/>
                <a:cs typeface="Times New Roman (Arabic)" charset="-78"/>
              </a:rPr>
              <a:t>نجحت حماس أو فتح سيكون هذا خيار الشعب الفلسطيني، وعلى الجميع قبول هذا الخيار بكل </a:t>
            </a:r>
            <a:r>
              <a:rPr lang="x-none" sz="900" dirty="0" smtClean="0">
                <a:latin typeface="Arabic Transparent"/>
                <a:cs typeface="Times New Roman (Arabic)" charset="-78"/>
              </a:rPr>
              <a:t>ترحاب</a:t>
            </a:r>
            <a:r>
              <a:rPr lang="en-US" sz="900" dirty="0" smtClean="0">
                <a:latin typeface="Arabic Transparent"/>
              </a:rPr>
              <a:t>".</a:t>
            </a:r>
            <a:endParaRPr lang="en-US" sz="900" dirty="0">
              <a:latin typeface="Arabic Transparent"/>
            </a:endParaRPr>
          </a:p>
          <a:p>
            <a:r>
              <a:rPr lang="x-none"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x-none" sz="900" dirty="0">
                <a:latin typeface="Arabic Transparent"/>
                <a:cs typeface="Times New Roman (Arabic)" charset="-78"/>
              </a:rPr>
              <a:t>وقال قريع في كلمة له خلال مؤتمر نظمته وزارة الأوقاف في رام الله </a:t>
            </a:r>
            <a:r>
              <a:rPr lang="x-none" sz="900" dirty="0" smtClean="0">
                <a:latin typeface="Arabic Transparent"/>
                <a:cs typeface="Times New Roman (Arabic)" charset="-78"/>
              </a:rPr>
              <a:t>"سينسحبون </a:t>
            </a:r>
            <a:r>
              <a:rPr lang="x-none" sz="900" dirty="0">
                <a:latin typeface="Arabic Transparent"/>
                <a:cs typeface="Times New Roman (Arabic)" charset="-78"/>
              </a:rPr>
              <a:t>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sp>
        <p:nvSpPr>
          <p:cNvPr id="76" name="Line 38"/>
          <p:cNvSpPr>
            <a:spLocks noChangeShapeType="1"/>
          </p:cNvSpPr>
          <p:nvPr/>
        </p:nvSpPr>
        <p:spPr bwMode="auto">
          <a:xfrm flipH="1" flipV="1">
            <a:off x="3962400" y="2057400"/>
            <a:ext cx="457200" cy="152400"/>
          </a:xfrm>
          <a:prstGeom prst="line">
            <a:avLst/>
          </a:prstGeom>
          <a:noFill/>
          <a:ln w="76200">
            <a:solidFill>
              <a:srgbClr val="FFFF00"/>
            </a:solidFill>
            <a:round/>
            <a:headEnd/>
            <a:tailEnd type="triangle" w="med" len="med"/>
          </a:ln>
        </p:spPr>
        <p:txBody>
          <a:bodyPr/>
          <a:lstStyle/>
          <a:p>
            <a:endParaRPr lang="en-US"/>
          </a:p>
        </p:txBody>
      </p:sp>
      <p:sp>
        <p:nvSpPr>
          <p:cNvPr id="77" name="Line 39"/>
          <p:cNvSpPr>
            <a:spLocks noChangeShapeType="1"/>
          </p:cNvSpPr>
          <p:nvPr/>
        </p:nvSpPr>
        <p:spPr bwMode="auto">
          <a:xfrm>
            <a:off x="6705600" y="2514600"/>
            <a:ext cx="381000" cy="381000"/>
          </a:xfrm>
          <a:prstGeom prst="line">
            <a:avLst/>
          </a:prstGeom>
          <a:noFill/>
          <a:ln w="76200">
            <a:solidFill>
              <a:srgbClr val="FFFF00"/>
            </a:solidFill>
            <a:round/>
            <a:headEnd/>
            <a:tailEnd type="triangle" w="med" len="med"/>
          </a:ln>
        </p:spPr>
        <p:txBody>
          <a:bodyPr/>
          <a:lstStyle/>
          <a:p>
            <a:endParaRPr lang="en-US"/>
          </a:p>
        </p:txBody>
      </p:sp>
      <p:sp>
        <p:nvSpPr>
          <p:cNvPr id="7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a:t>Key Point: These texts are</a:t>
            </a:r>
          </a:p>
          <a:p>
            <a:r>
              <a:rPr lang="en-US"/>
              <a:t>not related to each other.</a:t>
            </a: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
        <p:nvSpPr>
          <p:cNvPr id="6" name="Oval 5"/>
          <p:cNvSpPr/>
          <p:nvPr/>
        </p:nvSpPr>
        <p:spPr>
          <a:xfrm>
            <a:off x="33528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6294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  .a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   a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a .a.      .a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048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440606" y="1343085"/>
            <a:ext cx="3586238" cy="523220"/>
          </a:xfrm>
          <a:prstGeom prst="rect">
            <a:avLst/>
          </a:prstGeom>
          <a:noFill/>
        </p:spPr>
        <p:txBody>
          <a:bodyPr wrap="none" rtlCol="0">
            <a:spAutoFit/>
          </a:bodyPr>
          <a:lstStyle/>
          <a:p>
            <a:r>
              <a:rPr lang="en-US" sz="2800" dirty="0" smtClean="0"/>
              <a:t>&lt;n&gt;&lt;n&gt;* </a:t>
            </a:r>
            <a:r>
              <a:rPr lang="en-US" sz="2800" b="1" dirty="0" smtClean="0"/>
              <a:t>???</a:t>
            </a:r>
            <a:r>
              <a:rPr lang="en-US" sz="2800" dirty="0" smtClean="0"/>
              <a:t> 19&lt;n&gt;&lt;n&gt;</a:t>
            </a:r>
            <a:endParaRPr lang="en-US" sz="2800" dirty="0"/>
          </a:p>
        </p:txBody>
      </p:sp>
      <p:sp>
        <p:nvSpPr>
          <p:cNvPr id="4" name="TextBox 3"/>
          <p:cNvSpPr txBox="1"/>
          <p:nvPr/>
        </p:nvSpPr>
        <p:spPr>
          <a:xfrm>
            <a:off x="304800" y="2057400"/>
            <a:ext cx="2736134" cy="4154984"/>
          </a:xfrm>
          <a:prstGeom prst="rect">
            <a:avLst/>
          </a:prstGeom>
          <a:noFill/>
        </p:spPr>
        <p:txBody>
          <a:bodyPr wrap="none" rtlCol="0">
            <a:spAutoFit/>
          </a:bodyPr>
          <a:lstStyle/>
          <a:p>
            <a:r>
              <a:rPr lang="en-US" sz="2400" dirty="0" smtClean="0"/>
              <a:t>9 </a:t>
            </a:r>
            <a:r>
              <a:rPr lang="en-US" sz="2400" dirty="0" err="1" smtClean="0"/>
              <a:t>Hzyr!n</a:t>
            </a:r>
            <a:r>
              <a:rPr lang="en-US" sz="2400" dirty="0" smtClean="0"/>
              <a:t> 1942</a:t>
            </a:r>
          </a:p>
          <a:p>
            <a:r>
              <a:rPr lang="en-US" sz="2400" dirty="0" smtClean="0"/>
              <a:t>8 </a:t>
            </a:r>
            <a:r>
              <a:rPr lang="en-US" sz="2400" dirty="0" err="1" smtClean="0"/>
              <a:t>tshryn</a:t>
            </a:r>
            <a:r>
              <a:rPr lang="en-US" sz="2400" dirty="0" smtClean="0"/>
              <a:t> !</a:t>
            </a:r>
            <a:r>
              <a:rPr lang="en-US" sz="2400" dirty="0" err="1" smtClean="0"/>
              <a:t>l!wl</a:t>
            </a:r>
            <a:r>
              <a:rPr lang="en-US" sz="2400" dirty="0" smtClean="0"/>
              <a:t> 1990</a:t>
            </a:r>
          </a:p>
          <a:p>
            <a:r>
              <a:rPr lang="en-US" sz="2400" dirty="0" smtClean="0"/>
              <a:t>7 </a:t>
            </a:r>
            <a:r>
              <a:rPr lang="en-US" sz="2400" dirty="0" err="1" smtClean="0"/>
              <a:t>k!nwn</a:t>
            </a:r>
            <a:r>
              <a:rPr lang="en-US" sz="2400" dirty="0" smtClean="0"/>
              <a:t> !</a:t>
            </a:r>
            <a:r>
              <a:rPr lang="en-US" sz="2400" dirty="0" err="1" smtClean="0"/>
              <a:t>l!wl</a:t>
            </a:r>
            <a:r>
              <a:rPr lang="en-US" sz="2400" dirty="0" smtClean="0"/>
              <a:t> 1993</a:t>
            </a:r>
          </a:p>
          <a:p>
            <a:r>
              <a:rPr lang="en-US" sz="2400" dirty="0" smtClean="0"/>
              <a:t>6 !'</a:t>
            </a:r>
            <a:r>
              <a:rPr lang="en-US" sz="2400" dirty="0" err="1" smtClean="0"/>
              <a:t>y!r</a:t>
            </a:r>
            <a:r>
              <a:rPr lang="en-US" sz="2400" dirty="0" smtClean="0"/>
              <a:t> 1993</a:t>
            </a:r>
          </a:p>
          <a:p>
            <a:r>
              <a:rPr lang="en-US" sz="2400" dirty="0" smtClean="0"/>
              <a:t>6 !~</a:t>
            </a:r>
            <a:r>
              <a:rPr lang="en-US" sz="2400" dirty="0" err="1" smtClean="0"/>
              <a:t>Adh!r</a:t>
            </a:r>
            <a:r>
              <a:rPr lang="en-US" sz="2400" dirty="0" smtClean="0"/>
              <a:t> 1991</a:t>
            </a:r>
          </a:p>
          <a:p>
            <a:r>
              <a:rPr lang="en-US" sz="2400" dirty="0" smtClean="0"/>
              <a:t>5 </a:t>
            </a:r>
            <a:r>
              <a:rPr lang="en-US" sz="2400" dirty="0" err="1" smtClean="0"/>
              <a:t>shb!T</a:t>
            </a:r>
            <a:r>
              <a:rPr lang="en-US" sz="2400" dirty="0" smtClean="0"/>
              <a:t> 1950</a:t>
            </a:r>
          </a:p>
          <a:p>
            <a:r>
              <a:rPr lang="en-US" sz="2400" dirty="0" smtClean="0"/>
              <a:t>4 </a:t>
            </a:r>
            <a:r>
              <a:rPr lang="en-US" sz="2400" dirty="0" err="1" smtClean="0"/>
              <a:t>Hzyr!n</a:t>
            </a:r>
            <a:r>
              <a:rPr lang="en-US" sz="2400" dirty="0" smtClean="0"/>
              <a:t> 1989</a:t>
            </a:r>
          </a:p>
          <a:p>
            <a:r>
              <a:rPr lang="en-US" sz="2400" dirty="0" smtClean="0"/>
              <a:t>30 !~</a:t>
            </a:r>
            <a:r>
              <a:rPr lang="en-US" sz="2400" dirty="0" err="1" smtClean="0"/>
              <a:t>Adh!r</a:t>
            </a:r>
            <a:r>
              <a:rPr lang="en-US" sz="2400" dirty="0" smtClean="0"/>
              <a:t> 1944</a:t>
            </a:r>
          </a:p>
          <a:p>
            <a:r>
              <a:rPr lang="en-US" sz="2400" dirty="0" smtClean="0"/>
              <a:t>29 !</a:t>
            </a:r>
            <a:r>
              <a:rPr lang="en-US" sz="2400" dirty="0" err="1" smtClean="0"/>
              <a:t>y!r</a:t>
            </a:r>
            <a:r>
              <a:rPr lang="en-US" sz="2400" dirty="0" smtClean="0"/>
              <a:t> 1945</a:t>
            </a:r>
          </a:p>
          <a:p>
            <a:r>
              <a:rPr lang="en-US" sz="2400" dirty="0" smtClean="0"/>
              <a:t>29 !~</a:t>
            </a:r>
            <a:r>
              <a:rPr lang="en-US" sz="2400" dirty="0" err="1" smtClean="0"/>
              <a:t>Adh!r</a:t>
            </a:r>
            <a:r>
              <a:rPr lang="en-US" sz="2400" dirty="0" smtClean="0"/>
              <a:t> 1993</a:t>
            </a:r>
          </a:p>
          <a:p>
            <a:r>
              <a:rPr lang="en-US" sz="2400" dirty="0" smtClean="0"/>
              <a:t>28 </a:t>
            </a:r>
            <a:r>
              <a:rPr lang="en-US" sz="2400" dirty="0" err="1" smtClean="0"/>
              <a:t>k!nwn</a:t>
            </a:r>
            <a:r>
              <a:rPr lang="en-US" sz="2400" dirty="0" smtClean="0"/>
              <a:t> !</a:t>
            </a:r>
            <a:r>
              <a:rPr lang="en-US" sz="2400" dirty="0" err="1" smtClean="0"/>
              <a:t>l!'wl</a:t>
            </a:r>
            <a:r>
              <a:rPr lang="en-US" sz="2400" dirty="0" smtClean="0"/>
              <a:t> 1994</a:t>
            </a:r>
          </a:p>
        </p:txBody>
      </p:sp>
      <p:sp>
        <p:nvSpPr>
          <p:cNvPr id="5" name="TextBox 4"/>
          <p:cNvSpPr txBox="1"/>
          <p:nvPr/>
        </p:nvSpPr>
        <p:spPr>
          <a:xfrm>
            <a:off x="3352800" y="2057400"/>
            <a:ext cx="2682016" cy="4154984"/>
          </a:xfrm>
          <a:prstGeom prst="rect">
            <a:avLst/>
          </a:prstGeom>
          <a:noFill/>
        </p:spPr>
        <p:txBody>
          <a:bodyPr wrap="none" rtlCol="0">
            <a:spAutoFit/>
          </a:bodyPr>
          <a:lstStyle/>
          <a:p>
            <a:r>
              <a:rPr lang="en-US" sz="2400" dirty="0" smtClean="0"/>
              <a:t>27 </a:t>
            </a:r>
            <a:r>
              <a:rPr lang="en-US" sz="2400" dirty="0" err="1" smtClean="0"/>
              <a:t>tmwz</a:t>
            </a:r>
            <a:r>
              <a:rPr lang="en-US" sz="2400" dirty="0" smtClean="0"/>
              <a:t> 1993</a:t>
            </a:r>
          </a:p>
          <a:p>
            <a:r>
              <a:rPr lang="en-US" sz="2400" dirty="0" smtClean="0"/>
              <a:t>26 </a:t>
            </a:r>
            <a:r>
              <a:rPr lang="en-US" sz="2400" dirty="0" err="1" smtClean="0"/>
              <a:t>tmwz</a:t>
            </a:r>
            <a:r>
              <a:rPr lang="en-US" sz="2400" dirty="0" smtClean="0"/>
              <a:t> 1953</a:t>
            </a:r>
          </a:p>
          <a:p>
            <a:r>
              <a:rPr lang="en-US" sz="2400" dirty="0" smtClean="0"/>
              <a:t>26 </a:t>
            </a:r>
            <a:r>
              <a:rPr lang="en-US" sz="2400" dirty="0" err="1" smtClean="0"/>
              <a:t>shb!T</a:t>
            </a:r>
            <a:r>
              <a:rPr lang="en-US" sz="2400" dirty="0" smtClean="0"/>
              <a:t> 1993</a:t>
            </a:r>
          </a:p>
          <a:p>
            <a:r>
              <a:rPr lang="en-US" sz="2400" dirty="0" smtClean="0"/>
              <a:t>26 </a:t>
            </a:r>
            <a:r>
              <a:rPr lang="en-US" sz="2400" dirty="0" err="1" smtClean="0"/>
              <a:t>k!nwn</a:t>
            </a:r>
            <a:r>
              <a:rPr lang="en-US" sz="2400" dirty="0" smtClean="0"/>
              <a:t> !</a:t>
            </a:r>
            <a:r>
              <a:rPr lang="en-US" sz="2400" dirty="0" err="1" smtClean="0"/>
              <a:t>l!wl</a:t>
            </a:r>
            <a:r>
              <a:rPr lang="en-US" sz="2400" dirty="0" smtClean="0"/>
              <a:t> 1994</a:t>
            </a:r>
          </a:p>
          <a:p>
            <a:r>
              <a:rPr lang="en-US" sz="2400" dirty="0" smtClean="0"/>
              <a:t>25 !</a:t>
            </a:r>
            <a:r>
              <a:rPr lang="en-US" sz="2400" dirty="0" err="1" smtClean="0"/>
              <a:t>ylwl</a:t>
            </a:r>
            <a:r>
              <a:rPr lang="en-US" sz="2400" dirty="0" smtClean="0"/>
              <a:t> 1926</a:t>
            </a:r>
          </a:p>
          <a:p>
            <a:r>
              <a:rPr lang="en-US" sz="2400" dirty="0" smtClean="0"/>
              <a:t>24 !~</a:t>
            </a:r>
            <a:r>
              <a:rPr lang="en-US" sz="2400" dirty="0" err="1" smtClean="0"/>
              <a:t>Adh!r</a:t>
            </a:r>
            <a:r>
              <a:rPr lang="en-US" sz="2400" dirty="0" smtClean="0"/>
              <a:t> 1993</a:t>
            </a:r>
          </a:p>
          <a:p>
            <a:r>
              <a:rPr lang="en-US" sz="2400" dirty="0" smtClean="0"/>
              <a:t>22 !</a:t>
            </a:r>
            <a:r>
              <a:rPr lang="en-US" sz="2400" dirty="0" err="1" smtClean="0"/>
              <a:t>ylwl</a:t>
            </a:r>
            <a:r>
              <a:rPr lang="en-US" sz="2400" dirty="0" smtClean="0"/>
              <a:t> 1957</a:t>
            </a:r>
          </a:p>
          <a:p>
            <a:r>
              <a:rPr lang="en-US" sz="2400" dirty="0" smtClean="0"/>
              <a:t>22 </a:t>
            </a:r>
            <a:r>
              <a:rPr lang="en-US" sz="2400" dirty="0" err="1" smtClean="0"/>
              <a:t>tshryn</a:t>
            </a:r>
            <a:r>
              <a:rPr lang="en-US" sz="2400" dirty="0" smtClean="0"/>
              <a:t> !</a:t>
            </a:r>
            <a:r>
              <a:rPr lang="en-US" sz="2400" dirty="0" err="1" smtClean="0"/>
              <a:t>l!wl</a:t>
            </a:r>
            <a:r>
              <a:rPr lang="en-US" sz="2400" dirty="0" smtClean="0"/>
              <a:t> 1948</a:t>
            </a:r>
          </a:p>
          <a:p>
            <a:r>
              <a:rPr lang="en-US" sz="2400" dirty="0" smtClean="0"/>
              <a:t>22 </a:t>
            </a:r>
            <a:r>
              <a:rPr lang="en-US" sz="2400" dirty="0" err="1" smtClean="0"/>
              <a:t>tmwz</a:t>
            </a:r>
            <a:r>
              <a:rPr lang="en-US" sz="2400" dirty="0" smtClean="0"/>
              <a:t> 1952</a:t>
            </a:r>
          </a:p>
          <a:p>
            <a:r>
              <a:rPr lang="en-US" sz="2400" dirty="0" smtClean="0"/>
              <a:t>21 !</a:t>
            </a:r>
            <a:r>
              <a:rPr lang="en-US" sz="2400" dirty="0" err="1" smtClean="0"/>
              <a:t>y!r</a:t>
            </a:r>
            <a:r>
              <a:rPr lang="en-US" sz="2400" dirty="0" smtClean="0"/>
              <a:t> 1994</a:t>
            </a:r>
          </a:p>
          <a:p>
            <a:r>
              <a:rPr lang="en-US" sz="2400" dirty="0" smtClean="0"/>
              <a:t>21 </a:t>
            </a:r>
            <a:r>
              <a:rPr lang="en-US" sz="2400" dirty="0" err="1" smtClean="0"/>
              <a:t>k!nwn</a:t>
            </a:r>
            <a:r>
              <a:rPr lang="en-US" sz="2400" dirty="0" smtClean="0"/>
              <a:t> !</a:t>
            </a:r>
            <a:r>
              <a:rPr lang="en-US" sz="2400" dirty="0" err="1" smtClean="0"/>
              <a:t>l!wl</a:t>
            </a:r>
            <a:r>
              <a:rPr lang="en-US" sz="2400" dirty="0" smtClean="0"/>
              <a:t> 1988</a:t>
            </a:r>
          </a:p>
        </p:txBody>
      </p:sp>
      <p:sp>
        <p:nvSpPr>
          <p:cNvPr id="6" name="TextBox 5"/>
          <p:cNvSpPr txBox="1"/>
          <p:nvPr/>
        </p:nvSpPr>
        <p:spPr>
          <a:xfrm>
            <a:off x="6324600" y="2057400"/>
            <a:ext cx="2749342" cy="4154984"/>
          </a:xfrm>
          <a:prstGeom prst="rect">
            <a:avLst/>
          </a:prstGeom>
          <a:noFill/>
        </p:spPr>
        <p:txBody>
          <a:bodyPr wrap="none" rtlCol="0">
            <a:spAutoFit/>
          </a:bodyPr>
          <a:lstStyle/>
          <a:p>
            <a:r>
              <a:rPr lang="en-US" sz="2400" dirty="0" smtClean="0"/>
              <a:t>21 </a:t>
            </a:r>
            <a:r>
              <a:rPr lang="en-US" sz="2400" dirty="0" err="1" smtClean="0"/>
              <a:t>Hzyr!n</a:t>
            </a:r>
            <a:r>
              <a:rPr lang="en-US" sz="2400" dirty="0" smtClean="0"/>
              <a:t> 1967</a:t>
            </a:r>
          </a:p>
          <a:p>
            <a:r>
              <a:rPr lang="en-US" sz="2400" dirty="0" smtClean="0"/>
              <a:t>20 !'</a:t>
            </a:r>
            <a:r>
              <a:rPr lang="en-US" sz="2400" dirty="0" err="1" smtClean="0"/>
              <a:t>y!r</a:t>
            </a:r>
            <a:r>
              <a:rPr lang="en-US" sz="2400" dirty="0" smtClean="0"/>
              <a:t> 1990</a:t>
            </a:r>
          </a:p>
          <a:p>
            <a:r>
              <a:rPr lang="en-US" sz="2400" dirty="0" smtClean="0"/>
              <a:t>20 </a:t>
            </a:r>
            <a:r>
              <a:rPr lang="en-US" sz="2400" dirty="0" err="1" smtClean="0"/>
              <a:t>tshryn</a:t>
            </a:r>
            <a:r>
              <a:rPr lang="en-US" sz="2400" dirty="0" smtClean="0"/>
              <a:t> !'</a:t>
            </a:r>
            <a:r>
              <a:rPr lang="en-US" sz="2400" dirty="0" err="1" smtClean="0"/>
              <a:t>wl</a:t>
            </a:r>
            <a:r>
              <a:rPr lang="en-US" sz="2400" dirty="0" smtClean="0"/>
              <a:t> 1983</a:t>
            </a:r>
          </a:p>
          <a:p>
            <a:r>
              <a:rPr lang="en-US" sz="2400" dirty="0" smtClean="0"/>
              <a:t>20 </a:t>
            </a:r>
            <a:r>
              <a:rPr lang="en-US" sz="2400" dirty="0" err="1" smtClean="0"/>
              <a:t>tshryn</a:t>
            </a:r>
            <a:r>
              <a:rPr lang="en-US" sz="2400" dirty="0" smtClean="0"/>
              <a:t> !</a:t>
            </a:r>
            <a:r>
              <a:rPr lang="en-US" sz="2400" dirty="0" err="1" smtClean="0"/>
              <a:t>l!'wl</a:t>
            </a:r>
            <a:r>
              <a:rPr lang="en-US" sz="2400" dirty="0" smtClean="0"/>
              <a:t> 1921</a:t>
            </a:r>
          </a:p>
          <a:p>
            <a:r>
              <a:rPr lang="en-US" sz="2400" dirty="0" smtClean="0"/>
              <a:t>1 !</a:t>
            </a:r>
            <a:r>
              <a:rPr lang="en-US" sz="2400" dirty="0" err="1" smtClean="0"/>
              <a:t>y!r</a:t>
            </a:r>
            <a:r>
              <a:rPr lang="en-US" sz="2400" dirty="0" smtClean="0"/>
              <a:t> 1994</a:t>
            </a:r>
          </a:p>
          <a:p>
            <a:r>
              <a:rPr lang="en-US" sz="2400" dirty="0" smtClean="0"/>
              <a:t>17 </a:t>
            </a:r>
            <a:r>
              <a:rPr lang="en-US" sz="2400" dirty="0" err="1" smtClean="0"/>
              <a:t>Hzyr!n</a:t>
            </a:r>
            <a:r>
              <a:rPr lang="en-US" sz="2400" dirty="0" smtClean="0"/>
              <a:t> 1972</a:t>
            </a:r>
          </a:p>
          <a:p>
            <a:r>
              <a:rPr lang="en-US" sz="2400" dirty="0" smtClean="0"/>
              <a:t>16 !</a:t>
            </a:r>
            <a:r>
              <a:rPr lang="en-US" sz="2400" dirty="0" err="1" smtClean="0"/>
              <a:t>ylwl</a:t>
            </a:r>
            <a:r>
              <a:rPr lang="en-US" sz="2400" dirty="0" smtClean="0"/>
              <a:t> 1919</a:t>
            </a:r>
          </a:p>
          <a:p>
            <a:r>
              <a:rPr lang="en-US" sz="2400" dirty="0" smtClean="0"/>
              <a:t>16 </a:t>
            </a:r>
            <a:r>
              <a:rPr lang="en-US" sz="2400" dirty="0" err="1" smtClean="0"/>
              <a:t>Hzyr!n</a:t>
            </a:r>
            <a:r>
              <a:rPr lang="en-US" sz="2400" dirty="0" smtClean="0"/>
              <a:t> 1984</a:t>
            </a:r>
          </a:p>
          <a:p>
            <a:r>
              <a:rPr lang="en-US" sz="2400" dirty="0" smtClean="0"/>
              <a:t>16 !~</a:t>
            </a:r>
            <a:r>
              <a:rPr lang="en-US" sz="2400" dirty="0" err="1" smtClean="0"/>
              <a:t>Ab</a:t>
            </a:r>
            <a:r>
              <a:rPr lang="en-US" sz="2400" dirty="0" smtClean="0"/>
              <a:t> 1929</a:t>
            </a:r>
          </a:p>
          <a:p>
            <a:endParaRPr lang="en-US" sz="2400" dirty="0" smtClean="0"/>
          </a:p>
          <a:p>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nvGraphicFramePr>
        <p:xfrm>
          <a:off x="4800600" y="457200"/>
          <a:ext cx="4038600" cy="5151120"/>
        </p:xfrm>
        <a:graphic>
          <a:graphicData uri="http://schemas.openxmlformats.org/drawingml/2006/table">
            <a:tbl>
              <a:tblPr firstRow="1" bandRow="1">
                <a:tableStyleId>{5C22544A-7EE6-4342-B048-85BDC9FD1C3A}</a:tableStyleId>
              </a:tblPr>
              <a:tblGrid>
                <a:gridCol w="2286000"/>
                <a:gridCol w="1752600"/>
              </a:tblGrid>
              <a:tr h="370840">
                <a:tc>
                  <a:txBody>
                    <a:bodyPr/>
                    <a:lstStyle/>
                    <a:p>
                      <a:r>
                        <a:rPr lang="en-US" sz="2000" dirty="0" smtClean="0"/>
                        <a:t>Search query</a:t>
                      </a:r>
                    </a:p>
                  </a:txBody>
                  <a:tcPr/>
                </a:tc>
                <a:tc>
                  <a:txBody>
                    <a:bodyPr/>
                    <a:lstStyle/>
                    <a:p>
                      <a:r>
                        <a:rPr lang="en-US" sz="2000" dirty="0" smtClean="0"/>
                        <a:t>Documents</a:t>
                      </a:r>
                      <a:endParaRPr lang="en-US" sz="2000" dirty="0"/>
                    </a:p>
                  </a:txBody>
                  <a:tcPr/>
                </a:tc>
              </a:tr>
              <a:tr h="370840">
                <a:tc>
                  <a:txBody>
                    <a:bodyPr/>
                    <a:lstStyle/>
                    <a:p>
                      <a:r>
                        <a:rPr lang="en-US" sz="2000" dirty="0" smtClean="0"/>
                        <a:t>January 4, 1967</a:t>
                      </a:r>
                      <a:endParaRPr lang="en-US" sz="2000" dirty="0"/>
                    </a:p>
                  </a:txBody>
                  <a:tcPr/>
                </a:tc>
                <a:tc>
                  <a:txBody>
                    <a:bodyPr/>
                    <a:lstStyle/>
                    <a:p>
                      <a:pPr algn="r"/>
                      <a:r>
                        <a:rPr lang="en-US" sz="2000" dirty="0" smtClean="0"/>
                        <a:t>8040</a:t>
                      </a:r>
                      <a:endParaRPr lang="en-US" sz="2000" dirty="0"/>
                    </a:p>
                  </a:txBody>
                  <a:tcPr/>
                </a:tc>
              </a:tr>
              <a:tr h="370840">
                <a:tc>
                  <a:txBody>
                    <a:bodyPr/>
                    <a:lstStyle/>
                    <a:p>
                      <a:r>
                        <a:rPr lang="en-US" sz="2000" dirty="0" smtClean="0"/>
                        <a:t>February 4, 1967</a:t>
                      </a:r>
                      <a:endParaRPr lang="en-US" sz="2000" dirty="0"/>
                    </a:p>
                  </a:txBody>
                  <a:tcPr/>
                </a:tc>
                <a:tc>
                  <a:txBody>
                    <a:bodyPr/>
                    <a:lstStyle/>
                    <a:p>
                      <a:pPr algn="r"/>
                      <a:r>
                        <a:rPr lang="en-US" sz="2000" dirty="0" smtClean="0"/>
                        <a:t>9270</a:t>
                      </a:r>
                      <a:endParaRPr lang="en-US" sz="2000" dirty="0"/>
                    </a:p>
                  </a:txBody>
                  <a:tcPr/>
                </a:tc>
              </a:tr>
              <a:tr h="370840">
                <a:tc>
                  <a:txBody>
                    <a:bodyPr/>
                    <a:lstStyle/>
                    <a:p>
                      <a:r>
                        <a:rPr lang="en-US" sz="2000" dirty="0" smtClean="0"/>
                        <a:t>March 4, 1967</a:t>
                      </a:r>
                      <a:endParaRPr lang="en-US" sz="2000" dirty="0"/>
                    </a:p>
                  </a:txBody>
                  <a:tcPr/>
                </a:tc>
                <a:tc>
                  <a:txBody>
                    <a:bodyPr/>
                    <a:lstStyle/>
                    <a:p>
                      <a:pPr algn="r"/>
                      <a:r>
                        <a:rPr lang="en-US" sz="2000" dirty="0" smtClean="0"/>
                        <a:t>10700</a:t>
                      </a:r>
                      <a:endParaRPr lang="en-US" sz="2000" dirty="0"/>
                    </a:p>
                  </a:txBody>
                  <a:tcPr/>
                </a:tc>
              </a:tr>
              <a:tr h="370840">
                <a:tc>
                  <a:txBody>
                    <a:bodyPr/>
                    <a:lstStyle/>
                    <a:p>
                      <a:r>
                        <a:rPr lang="en-US" sz="2000" dirty="0" smtClean="0"/>
                        <a:t>April 4, 1967</a:t>
                      </a:r>
                      <a:endParaRPr lang="en-US" sz="2000" dirty="0"/>
                    </a:p>
                  </a:txBody>
                  <a:tcPr/>
                </a:tc>
                <a:tc>
                  <a:txBody>
                    <a:bodyPr/>
                    <a:lstStyle/>
                    <a:p>
                      <a:pPr algn="r"/>
                      <a:r>
                        <a:rPr lang="en-US" sz="2000" dirty="0" smtClean="0"/>
                        <a:t>21800</a:t>
                      </a:r>
                      <a:endParaRPr lang="en-US" sz="2000" dirty="0"/>
                    </a:p>
                  </a:txBody>
                  <a:tcPr/>
                </a:tc>
              </a:tr>
              <a:tr h="370840">
                <a:tc>
                  <a:txBody>
                    <a:bodyPr/>
                    <a:lstStyle/>
                    <a:p>
                      <a:r>
                        <a:rPr lang="en-US" sz="2000" dirty="0" smtClean="0"/>
                        <a:t>May 4, 1967</a:t>
                      </a:r>
                      <a:endParaRPr lang="en-US" sz="2000" dirty="0"/>
                    </a:p>
                  </a:txBody>
                  <a:tcPr/>
                </a:tc>
                <a:tc>
                  <a:txBody>
                    <a:bodyPr/>
                    <a:lstStyle/>
                    <a:p>
                      <a:pPr algn="r"/>
                      <a:r>
                        <a:rPr lang="en-US" sz="2000" dirty="0" smtClean="0"/>
                        <a:t>14000</a:t>
                      </a:r>
                      <a:endParaRPr lang="en-US" sz="2000" dirty="0"/>
                    </a:p>
                  </a:txBody>
                  <a:tcPr/>
                </a:tc>
              </a:tr>
              <a:tr h="370840">
                <a:tc>
                  <a:txBody>
                    <a:bodyPr/>
                    <a:lstStyle/>
                    <a:p>
                      <a:r>
                        <a:rPr lang="en-US" sz="2000" dirty="0" smtClean="0"/>
                        <a:t>June 4, 1967</a:t>
                      </a:r>
                      <a:endParaRPr lang="en-US" sz="2000" dirty="0"/>
                    </a:p>
                  </a:txBody>
                  <a:tcPr/>
                </a:tc>
                <a:tc>
                  <a:txBody>
                    <a:bodyPr/>
                    <a:lstStyle/>
                    <a:p>
                      <a:pPr algn="r"/>
                      <a:r>
                        <a:rPr lang="en-US" sz="2000" dirty="0" smtClean="0"/>
                        <a:t>39300</a:t>
                      </a:r>
                      <a:endParaRPr lang="en-US" sz="2000" dirty="0"/>
                    </a:p>
                  </a:txBody>
                  <a:tcPr/>
                </a:tc>
              </a:tr>
              <a:tr h="370840">
                <a:tc>
                  <a:txBody>
                    <a:bodyPr/>
                    <a:lstStyle/>
                    <a:p>
                      <a:r>
                        <a:rPr lang="en-US" sz="2000" dirty="0" smtClean="0"/>
                        <a:t>July 4, 1967</a:t>
                      </a:r>
                      <a:endParaRPr lang="en-US" sz="2000" dirty="0"/>
                    </a:p>
                  </a:txBody>
                  <a:tcPr/>
                </a:tc>
                <a:tc>
                  <a:txBody>
                    <a:bodyPr/>
                    <a:lstStyle/>
                    <a:p>
                      <a:pPr algn="r"/>
                      <a:r>
                        <a:rPr lang="en-US" sz="2000" dirty="0" smtClean="0"/>
                        <a:t>12600</a:t>
                      </a:r>
                      <a:endParaRPr lang="en-US" sz="2000" dirty="0"/>
                    </a:p>
                  </a:txBody>
                  <a:tcPr/>
                </a:tc>
              </a:tr>
              <a:tr h="370840">
                <a:tc>
                  <a:txBody>
                    <a:bodyPr/>
                    <a:lstStyle/>
                    <a:p>
                      <a:r>
                        <a:rPr lang="en-US" sz="2000" dirty="0" smtClean="0"/>
                        <a:t>August 4, 1967</a:t>
                      </a:r>
                      <a:endParaRPr lang="en-US" sz="2000" dirty="0"/>
                    </a:p>
                  </a:txBody>
                  <a:tcPr/>
                </a:tc>
                <a:tc>
                  <a:txBody>
                    <a:bodyPr/>
                    <a:lstStyle/>
                    <a:p>
                      <a:pPr algn="r"/>
                      <a:r>
                        <a:rPr lang="en-US" sz="2000" dirty="0" smtClean="0"/>
                        <a:t>7970</a:t>
                      </a:r>
                      <a:endParaRPr lang="en-US" sz="2000" dirty="0"/>
                    </a:p>
                  </a:txBody>
                  <a:tcPr/>
                </a:tc>
              </a:tr>
              <a:tr h="370840">
                <a:tc>
                  <a:txBody>
                    <a:bodyPr/>
                    <a:lstStyle/>
                    <a:p>
                      <a:r>
                        <a:rPr lang="en-US" sz="2000" dirty="0" smtClean="0"/>
                        <a:t>September 4, 1967</a:t>
                      </a:r>
                      <a:endParaRPr lang="en-US" sz="2000" dirty="0"/>
                    </a:p>
                  </a:txBody>
                  <a:tcPr/>
                </a:tc>
                <a:tc>
                  <a:txBody>
                    <a:bodyPr/>
                    <a:lstStyle/>
                    <a:p>
                      <a:pPr algn="r"/>
                      <a:r>
                        <a:rPr lang="en-US" sz="2000" dirty="0" smtClean="0"/>
                        <a:t>7390</a:t>
                      </a:r>
                      <a:endParaRPr lang="en-US" sz="2000" dirty="0"/>
                    </a:p>
                  </a:txBody>
                  <a:tcPr/>
                </a:tc>
              </a:tr>
              <a:tr h="370840">
                <a:tc>
                  <a:txBody>
                    <a:bodyPr/>
                    <a:lstStyle/>
                    <a:p>
                      <a:r>
                        <a:rPr lang="en-US" sz="2000" dirty="0" smtClean="0"/>
                        <a:t>October</a:t>
                      </a:r>
                      <a:r>
                        <a:rPr lang="en-US" sz="2000" baseline="0" dirty="0" smtClean="0"/>
                        <a:t> 4, 1967</a:t>
                      </a:r>
                      <a:endParaRPr lang="en-US" sz="2000" dirty="0"/>
                    </a:p>
                  </a:txBody>
                  <a:tcPr/>
                </a:tc>
                <a:tc>
                  <a:txBody>
                    <a:bodyPr/>
                    <a:lstStyle/>
                    <a:p>
                      <a:pPr algn="r"/>
                      <a:r>
                        <a:rPr lang="en-US" sz="2000" dirty="0" smtClean="0"/>
                        <a:t>8800</a:t>
                      </a:r>
                      <a:endParaRPr lang="en-US" sz="2000" dirty="0"/>
                    </a:p>
                  </a:txBody>
                  <a:tcPr/>
                </a:tc>
              </a:tr>
              <a:tr h="370840">
                <a:tc>
                  <a:txBody>
                    <a:bodyPr/>
                    <a:lstStyle/>
                    <a:p>
                      <a:r>
                        <a:rPr lang="en-US" sz="2000" dirty="0" smtClean="0"/>
                        <a:t>November</a:t>
                      </a:r>
                      <a:r>
                        <a:rPr lang="en-US" sz="2000" baseline="0" dirty="0" smtClean="0"/>
                        <a:t> 4, 1967</a:t>
                      </a:r>
                      <a:endParaRPr lang="en-US" sz="2000" dirty="0"/>
                    </a:p>
                  </a:txBody>
                  <a:tcPr/>
                </a:tc>
                <a:tc>
                  <a:txBody>
                    <a:bodyPr/>
                    <a:lstStyle/>
                    <a:p>
                      <a:pPr algn="r"/>
                      <a:r>
                        <a:rPr lang="en-US" sz="2000" dirty="0" smtClean="0"/>
                        <a:t>6560</a:t>
                      </a:r>
                      <a:endParaRPr lang="en-US" sz="2000" dirty="0"/>
                    </a:p>
                  </a:txBody>
                  <a:tcPr/>
                </a:tc>
              </a:tr>
              <a:tr h="370840">
                <a:tc>
                  <a:txBody>
                    <a:bodyPr/>
                    <a:lstStyle/>
                    <a:p>
                      <a:r>
                        <a:rPr lang="en-US" sz="2000" dirty="0" smtClean="0"/>
                        <a:t>December 4, 1967</a:t>
                      </a:r>
                      <a:endParaRPr lang="en-US" sz="2000" dirty="0"/>
                    </a:p>
                  </a:txBody>
                  <a:tcPr/>
                </a:tc>
                <a:tc>
                  <a:txBody>
                    <a:bodyPr/>
                    <a:lstStyle/>
                    <a:p>
                      <a:pPr algn="r"/>
                      <a:r>
                        <a:rPr lang="en-US" sz="2000" dirty="0" smtClean="0"/>
                        <a:t>9770</a:t>
                      </a:r>
                      <a:endParaRPr lang="en-US" sz="20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
        <p:nvSpPr>
          <p:cNvPr id="7" name="Oval 6"/>
          <p:cNvSpPr/>
          <p:nvPr/>
        </p:nvSpPr>
        <p:spPr>
          <a:xfrm>
            <a:off x="1524000" y="1981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524000" y="25908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Deciphering Spanish Time Expressions</a:t>
            </a:r>
            <a:endParaRPr lang="en-US" dirty="0"/>
          </a:p>
        </p:txBody>
      </p:sp>
      <p:pic>
        <p:nvPicPr>
          <p:cNvPr id="106499" name="Picture 3"/>
          <p:cNvPicPr>
            <a:picLocks noChangeAspect="1" noChangeArrowheads="1"/>
          </p:cNvPicPr>
          <p:nvPr/>
        </p:nvPicPr>
        <p:blipFill>
          <a:blip r:embed="rId2" cstate="print"/>
          <a:srcRect/>
          <a:stretch>
            <a:fillRect/>
          </a:stretch>
        </p:blipFill>
        <p:spPr bwMode="auto">
          <a:xfrm>
            <a:off x="1752600" y="1219200"/>
            <a:ext cx="5714707" cy="5462588"/>
          </a:xfrm>
          <a:prstGeom prst="rect">
            <a:avLst/>
          </a:prstGeom>
          <a:noFill/>
          <a:ln w="9525">
            <a:noFill/>
            <a:miter lim="800000"/>
            <a:headEnd/>
            <a:tailEnd/>
          </a:ln>
        </p:spPr>
      </p:pic>
      <p:sp>
        <p:nvSpPr>
          <p:cNvPr id="6" name="TextBox 5"/>
          <p:cNvSpPr txBox="1"/>
          <p:nvPr/>
        </p:nvSpPr>
        <p:spPr>
          <a:xfrm>
            <a:off x="304800" y="2514600"/>
            <a:ext cx="1812547" cy="2554545"/>
          </a:xfrm>
          <a:prstGeom prst="rect">
            <a:avLst/>
          </a:prstGeom>
          <a:solidFill>
            <a:schemeClr val="bg1"/>
          </a:solidFill>
        </p:spPr>
        <p:txBody>
          <a:bodyPr wrap="none" rtlCol="0">
            <a:spAutoFit/>
          </a:bodyPr>
          <a:lstStyle/>
          <a:p>
            <a:r>
              <a:rPr lang="en-US" sz="2000" b="1" dirty="0" smtClean="0"/>
              <a:t>MT quality</a:t>
            </a:r>
          </a:p>
          <a:p>
            <a:r>
              <a:rPr lang="en-US" sz="2000" b="1" dirty="0" smtClean="0"/>
              <a:t>on test set</a:t>
            </a:r>
          </a:p>
          <a:p>
            <a:endParaRPr lang="en-US" sz="2000" b="1" dirty="0" smtClean="0"/>
          </a:p>
          <a:p>
            <a:r>
              <a:rPr lang="en-US" sz="2000" b="1" dirty="0" smtClean="0"/>
              <a:t>(Edit distance,</a:t>
            </a:r>
          </a:p>
          <a:p>
            <a:r>
              <a:rPr lang="en-US" sz="2000" b="1" dirty="0" smtClean="0"/>
              <a:t>lower is better)</a:t>
            </a:r>
          </a:p>
          <a:p>
            <a:endParaRPr lang="en-US" sz="2000" b="1" dirty="0" smtClean="0"/>
          </a:p>
          <a:p>
            <a:endParaRPr lang="en-US" sz="2000" b="1" dirty="0" smtClean="0"/>
          </a:p>
          <a:p>
            <a:endParaRPr lang="en-US" sz="2000" b="1" dirty="0" smtClean="0"/>
          </a:p>
        </p:txBody>
      </p:sp>
      <p:sp>
        <p:nvSpPr>
          <p:cNvPr id="7" name="TextBox 6"/>
          <p:cNvSpPr txBox="1"/>
          <p:nvPr/>
        </p:nvSpPr>
        <p:spPr>
          <a:xfrm>
            <a:off x="7072780" y="5830669"/>
            <a:ext cx="1811778" cy="646331"/>
          </a:xfrm>
          <a:prstGeom prst="rect">
            <a:avLst/>
          </a:prstGeom>
          <a:solidFill>
            <a:schemeClr val="bg1"/>
          </a:solidFill>
          <a:ln w="38100">
            <a:solidFill>
              <a:srgbClr val="FF0000"/>
            </a:solidFill>
          </a:ln>
        </p:spPr>
        <p:txBody>
          <a:bodyPr wrap="none" rtlCol="0">
            <a:spAutoFit/>
          </a:bodyPr>
          <a:lstStyle/>
          <a:p>
            <a:r>
              <a:rPr lang="en-US" dirty="0" smtClean="0"/>
              <a:t>parallel data,</a:t>
            </a:r>
          </a:p>
          <a:p>
            <a:r>
              <a:rPr lang="en-US" dirty="0" smtClean="0"/>
              <a:t>phrase-based MT</a:t>
            </a:r>
            <a:endParaRPr lang="en-US" dirty="0"/>
          </a:p>
        </p:txBody>
      </p:sp>
      <p:sp>
        <p:nvSpPr>
          <p:cNvPr id="8" name="TextBox 7"/>
          <p:cNvSpPr txBox="1"/>
          <p:nvPr/>
        </p:nvSpPr>
        <p:spPr>
          <a:xfrm>
            <a:off x="7072780" y="5068669"/>
            <a:ext cx="1660583" cy="646331"/>
          </a:xfrm>
          <a:prstGeom prst="rect">
            <a:avLst/>
          </a:prstGeom>
          <a:solidFill>
            <a:schemeClr val="bg1"/>
          </a:solidFill>
          <a:ln w="38100">
            <a:solidFill>
              <a:srgbClr val="92D050"/>
            </a:solidFill>
          </a:ln>
        </p:spPr>
        <p:txBody>
          <a:bodyPr wrap="none" rtlCol="0">
            <a:spAutoFit/>
          </a:bodyPr>
          <a:lstStyle/>
          <a:p>
            <a:r>
              <a:rPr lang="en-US" dirty="0" smtClean="0"/>
              <a:t>parallel data,</a:t>
            </a:r>
          </a:p>
          <a:p>
            <a:r>
              <a:rPr lang="en-US" dirty="0" smtClean="0"/>
              <a:t>word-based MT</a:t>
            </a:r>
            <a:endParaRPr lang="en-US" dirty="0"/>
          </a:p>
        </p:txBody>
      </p:sp>
      <p:sp>
        <p:nvSpPr>
          <p:cNvPr id="9" name="TextBox 8"/>
          <p:cNvSpPr txBox="1"/>
          <p:nvPr/>
        </p:nvSpPr>
        <p:spPr>
          <a:xfrm>
            <a:off x="7072780" y="4267200"/>
            <a:ext cx="1702646" cy="646331"/>
          </a:xfrm>
          <a:prstGeom prst="rect">
            <a:avLst/>
          </a:prstGeom>
          <a:solidFill>
            <a:schemeClr val="bg1"/>
          </a:solidFill>
          <a:ln w="38100">
            <a:solidFill>
              <a:schemeClr val="tx2">
                <a:lumMod val="40000"/>
                <a:lumOff val="60000"/>
              </a:schemeClr>
            </a:solidFill>
          </a:ln>
        </p:spPr>
        <p:txBody>
          <a:bodyPr wrap="none" rtlCol="0">
            <a:spAutoFit/>
          </a:bodyPr>
          <a:lstStyle/>
          <a:p>
            <a:r>
              <a:rPr lang="en-US" b="1" dirty="0" smtClean="0"/>
              <a:t>no</a:t>
            </a:r>
            <a:r>
              <a:rPr lang="en-US" dirty="0" smtClean="0"/>
              <a:t> parallel data,</a:t>
            </a:r>
          </a:p>
          <a:p>
            <a:r>
              <a:rPr lang="en-US" dirty="0" smtClean="0"/>
              <a:t>word-based MT</a:t>
            </a:r>
          </a:p>
        </p:txBody>
      </p:sp>
      <p:sp>
        <p:nvSpPr>
          <p:cNvPr id="10" name="TextBox 9"/>
          <p:cNvSpPr txBox="1"/>
          <p:nvPr/>
        </p:nvSpPr>
        <p:spPr>
          <a:xfrm>
            <a:off x="7601348" y="6455778"/>
            <a:ext cx="1390252" cy="307777"/>
          </a:xfrm>
          <a:prstGeom prst="rect">
            <a:avLst/>
          </a:prstGeom>
          <a:noFill/>
        </p:spPr>
        <p:txBody>
          <a:bodyPr wrap="none" rtlCol="0">
            <a:spAutoFit/>
          </a:bodyPr>
          <a:lstStyle/>
          <a:p>
            <a:r>
              <a:rPr lang="en-US" sz="1400" dirty="0" smtClean="0"/>
              <a:t>local re-ordering</a:t>
            </a:r>
            <a:endParaRPr lang="en-US" sz="1400" dirty="0"/>
          </a:p>
        </p:txBody>
      </p:sp>
      <p:sp>
        <p:nvSpPr>
          <p:cNvPr id="5" name="TextBox 4"/>
          <p:cNvSpPr txBox="1"/>
          <p:nvPr/>
        </p:nvSpPr>
        <p:spPr>
          <a:xfrm>
            <a:off x="152400" y="6324600"/>
            <a:ext cx="1919180" cy="369332"/>
          </a:xfrm>
          <a:prstGeom prst="rect">
            <a:avLst/>
          </a:prstGeom>
          <a:noFill/>
        </p:spPr>
        <p:txBody>
          <a:bodyPr wrap="none" rtlCol="0">
            <a:spAutoFit/>
          </a:bodyPr>
          <a:lstStyle/>
          <a:p>
            <a:r>
              <a:rPr lang="en-US" dirty="0" smtClean="0"/>
              <a:t>[Ravi &amp; Knight 11]</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671316" y="1570834"/>
            <a:ext cx="6147753" cy="4752975"/>
          </a:xfrm>
          <a:prstGeom prst="rect">
            <a:avLst/>
          </a:prstGeom>
          <a:noFill/>
          <a:ln w="9525">
            <a:noFill/>
            <a:miter lim="800000"/>
            <a:headEnd/>
            <a:tailEnd/>
          </a:ln>
        </p:spPr>
      </p:pic>
      <p:sp>
        <p:nvSpPr>
          <p:cNvPr id="6" name="TextBox 5"/>
          <p:cNvSpPr txBox="1"/>
          <p:nvPr/>
        </p:nvSpPr>
        <p:spPr>
          <a:xfrm>
            <a:off x="4275644" y="6336268"/>
            <a:ext cx="3876318" cy="369332"/>
          </a:xfrm>
          <a:prstGeom prst="rect">
            <a:avLst/>
          </a:prstGeom>
          <a:solidFill>
            <a:srgbClr val="FFFF00"/>
          </a:solidFill>
        </p:spPr>
        <p:txBody>
          <a:bodyPr wrap="none" rtlCol="0">
            <a:spAutoFit/>
          </a:bodyPr>
          <a:lstStyle/>
          <a:p>
            <a:r>
              <a:rPr lang="en-US" dirty="0" smtClean="0"/>
              <a:t>How much foreign text (running words)</a:t>
            </a:r>
            <a:endParaRPr lang="en-US" dirty="0"/>
          </a:p>
        </p:txBody>
      </p:sp>
      <p:sp>
        <p:nvSpPr>
          <p:cNvPr id="7" name="TextBox 6"/>
          <p:cNvSpPr txBox="1"/>
          <p:nvPr/>
        </p:nvSpPr>
        <p:spPr>
          <a:xfrm>
            <a:off x="1981347" y="914400"/>
            <a:ext cx="2092304" cy="646331"/>
          </a:xfrm>
          <a:prstGeom prst="rect">
            <a:avLst/>
          </a:prstGeom>
          <a:solidFill>
            <a:srgbClr val="FFFF00"/>
          </a:solidFill>
        </p:spPr>
        <p:txBody>
          <a:bodyPr wrap="none" rtlCol="0">
            <a:spAutoFit/>
          </a:bodyPr>
          <a:lstStyle/>
          <a:p>
            <a:r>
              <a:rPr lang="en-US" dirty="0" smtClean="0"/>
              <a:t>Accuracy of learned </a:t>
            </a:r>
          </a:p>
          <a:p>
            <a:r>
              <a:rPr lang="en-US" dirty="0" smtClean="0"/>
              <a:t>bilingual dictionary</a:t>
            </a:r>
            <a:endParaRPr lang="en-US" dirty="0"/>
          </a:p>
        </p:txBody>
      </p:sp>
      <p:sp>
        <p:nvSpPr>
          <p:cNvPr id="18" name="TextBox 17"/>
          <p:cNvSpPr txBox="1"/>
          <p:nvPr/>
        </p:nvSpPr>
        <p:spPr>
          <a:xfrm>
            <a:off x="228600" y="2450068"/>
            <a:ext cx="845103" cy="646331"/>
          </a:xfrm>
          <a:prstGeom prst="rect">
            <a:avLst/>
          </a:prstGeom>
          <a:noFill/>
        </p:spPr>
        <p:txBody>
          <a:bodyPr wrap="none" rtlCol="0">
            <a:spAutoFit/>
          </a:bodyPr>
          <a:lstStyle/>
          <a:p>
            <a:r>
              <a:rPr lang="en-US" dirty="0" smtClean="0"/>
              <a:t>English</a:t>
            </a:r>
          </a:p>
          <a:p>
            <a:r>
              <a:rPr lang="en-US" dirty="0" smtClean="0"/>
              <a:t>text</a:t>
            </a:r>
            <a:endParaRPr lang="en-US" dirty="0"/>
          </a:p>
        </p:txBody>
      </p:sp>
      <p:sp>
        <p:nvSpPr>
          <p:cNvPr id="19" name="TextBox 18"/>
          <p:cNvSpPr txBox="1"/>
          <p:nvPr/>
        </p:nvSpPr>
        <p:spPr>
          <a:xfrm>
            <a:off x="1371600" y="2602468"/>
            <a:ext cx="885435" cy="646331"/>
          </a:xfrm>
          <a:prstGeom prst="rect">
            <a:avLst/>
          </a:prstGeom>
          <a:noFill/>
        </p:spPr>
        <p:txBody>
          <a:bodyPr wrap="none" rtlCol="0">
            <a:spAutoFit/>
          </a:bodyPr>
          <a:lstStyle/>
          <a:p>
            <a:r>
              <a:rPr lang="en-US" dirty="0" smtClean="0"/>
              <a:t>Foreign</a:t>
            </a:r>
          </a:p>
          <a:p>
            <a:r>
              <a:rPr lang="en-US" dirty="0" smtClean="0"/>
              <a:t>text</a:t>
            </a:r>
            <a:endParaRPr lang="en-US" dirty="0"/>
          </a:p>
        </p:txBody>
      </p:sp>
      <p:sp>
        <p:nvSpPr>
          <p:cNvPr id="20" name="TextBox 19"/>
          <p:cNvSpPr txBox="1"/>
          <p:nvPr/>
        </p:nvSpPr>
        <p:spPr>
          <a:xfrm>
            <a:off x="381000" y="1651337"/>
            <a:ext cx="1657377" cy="646331"/>
          </a:xfrm>
          <a:prstGeom prst="rect">
            <a:avLst/>
          </a:prstGeom>
          <a:noFill/>
        </p:spPr>
        <p:txBody>
          <a:bodyPr wrap="none" rtlCol="0">
            <a:spAutoFit/>
          </a:bodyPr>
          <a:lstStyle/>
          <a:p>
            <a:r>
              <a:rPr lang="en-US" dirty="0" smtClean="0"/>
              <a:t>not translations</a:t>
            </a:r>
          </a:p>
          <a:p>
            <a:r>
              <a:rPr lang="en-US" dirty="0" smtClean="0"/>
              <a:t>of each other</a:t>
            </a:r>
            <a:endParaRPr lang="en-US" dirty="0"/>
          </a:p>
        </p:txBody>
      </p:sp>
      <p:sp>
        <p:nvSpPr>
          <p:cNvPr id="21" name="TextBox 20"/>
          <p:cNvSpPr txBox="1"/>
          <p:nvPr/>
        </p:nvSpPr>
        <p:spPr>
          <a:xfrm>
            <a:off x="685800" y="3745468"/>
            <a:ext cx="1295547" cy="646331"/>
          </a:xfrm>
          <a:prstGeom prst="rect">
            <a:avLst/>
          </a:prstGeom>
          <a:noFill/>
          <a:ln>
            <a:solidFill>
              <a:schemeClr val="tx1"/>
            </a:solidFill>
          </a:ln>
        </p:spPr>
        <p:txBody>
          <a:bodyPr wrap="none" rtlCol="0">
            <a:spAutoFit/>
          </a:bodyPr>
          <a:lstStyle/>
          <a:p>
            <a:pPr algn="ctr"/>
            <a:r>
              <a:rPr lang="en-US" dirty="0" smtClean="0"/>
              <a:t>deciphering</a:t>
            </a:r>
          </a:p>
          <a:p>
            <a:pPr algn="ctr"/>
            <a:r>
              <a:rPr lang="en-US" dirty="0" smtClean="0"/>
              <a:t>engine</a:t>
            </a:r>
            <a:endParaRPr lang="en-US" dirty="0"/>
          </a:p>
        </p:txBody>
      </p:sp>
      <p:sp>
        <p:nvSpPr>
          <p:cNvPr id="22" name="TextBox 21"/>
          <p:cNvSpPr txBox="1"/>
          <p:nvPr/>
        </p:nvSpPr>
        <p:spPr>
          <a:xfrm>
            <a:off x="533400" y="4962525"/>
            <a:ext cx="1560684" cy="923330"/>
          </a:xfrm>
          <a:prstGeom prst="rect">
            <a:avLst/>
          </a:prstGeom>
          <a:noFill/>
        </p:spPr>
        <p:txBody>
          <a:bodyPr wrap="none" rtlCol="0">
            <a:spAutoFit/>
          </a:bodyPr>
          <a:lstStyle/>
          <a:p>
            <a:r>
              <a:rPr lang="en-US" dirty="0" smtClean="0"/>
              <a:t>bilingual</a:t>
            </a:r>
          </a:p>
          <a:p>
            <a:r>
              <a:rPr lang="en-US" dirty="0" smtClean="0"/>
              <a:t>word-for-word</a:t>
            </a:r>
          </a:p>
          <a:p>
            <a:r>
              <a:rPr lang="en-US" dirty="0" smtClean="0"/>
              <a:t>dictionary</a:t>
            </a:r>
            <a:endParaRPr lang="en-US" dirty="0"/>
          </a:p>
        </p:txBody>
      </p:sp>
      <p:cxnSp>
        <p:nvCxnSpPr>
          <p:cNvPr id="24" name="Straight Arrow Connector 23"/>
          <p:cNvCxnSpPr/>
          <p:nvPr/>
        </p:nvCxnSpPr>
        <p:spPr>
          <a:xfrm>
            <a:off x="609600" y="3135868"/>
            <a:ext cx="457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381125" y="3212068"/>
            <a:ext cx="219075" cy="447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114425" y="4419600"/>
            <a:ext cx="123825" cy="51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rot="5400000">
            <a:off x="1104900" y="1345168"/>
            <a:ext cx="228600" cy="213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381000" y="164068"/>
            <a:ext cx="8335039" cy="646331"/>
          </a:xfrm>
          <a:prstGeom prst="rect">
            <a:avLst/>
          </a:prstGeom>
          <a:noFill/>
        </p:spPr>
        <p:txBody>
          <a:bodyPr wrap="none" rtlCol="0">
            <a:spAutoFit/>
          </a:bodyPr>
          <a:lstStyle/>
          <a:p>
            <a:r>
              <a:rPr lang="en-US" sz="3600" dirty="0" smtClean="0"/>
              <a:t>Deciphering Foreign Language at Giga-Scale</a:t>
            </a:r>
            <a:endParaRPr lang="en-US" sz="3600" dirty="0"/>
          </a:p>
        </p:txBody>
      </p:sp>
      <p:sp>
        <p:nvSpPr>
          <p:cNvPr id="4" name="TextBox 3"/>
          <p:cNvSpPr txBox="1"/>
          <p:nvPr/>
        </p:nvSpPr>
        <p:spPr>
          <a:xfrm>
            <a:off x="5965476" y="5040868"/>
            <a:ext cx="2124492" cy="369332"/>
          </a:xfrm>
          <a:prstGeom prst="rect">
            <a:avLst/>
          </a:prstGeom>
          <a:solidFill>
            <a:schemeClr val="bg1">
              <a:lumMod val="85000"/>
            </a:schemeClr>
          </a:solidFill>
        </p:spPr>
        <p:txBody>
          <a:bodyPr wrap="none" rtlCol="0">
            <a:spAutoFit/>
          </a:bodyPr>
          <a:lstStyle/>
          <a:p>
            <a:r>
              <a:rPr lang="en-US" b="1" dirty="0" smtClean="0"/>
              <a:t>(Dou &amp; Knight 2012)</a:t>
            </a:r>
            <a:endParaRPr lang="en-US" b="1" dirty="0"/>
          </a:p>
        </p:txBody>
      </p:sp>
      <p:sp>
        <p:nvSpPr>
          <p:cNvPr id="27" name="TextBox 26"/>
          <p:cNvSpPr txBox="1"/>
          <p:nvPr/>
        </p:nvSpPr>
        <p:spPr>
          <a:xfrm>
            <a:off x="3581400" y="3336577"/>
            <a:ext cx="2015232" cy="646331"/>
          </a:xfrm>
          <a:prstGeom prst="rect">
            <a:avLst/>
          </a:prstGeom>
          <a:solidFill>
            <a:schemeClr val="bg1">
              <a:lumMod val="85000"/>
            </a:schemeClr>
          </a:solidFill>
        </p:spPr>
        <p:txBody>
          <a:bodyPr wrap="none" rtlCol="0">
            <a:spAutoFit/>
          </a:bodyPr>
          <a:lstStyle/>
          <a:p>
            <a:r>
              <a:rPr lang="en-US" b="1" dirty="0" smtClean="0"/>
              <a:t>New decipherment</a:t>
            </a:r>
          </a:p>
          <a:p>
            <a:r>
              <a:rPr lang="en-US" b="1" dirty="0" smtClean="0"/>
              <a:t>algorithm</a:t>
            </a:r>
          </a:p>
        </p:txBody>
      </p:sp>
      <p:sp>
        <p:nvSpPr>
          <p:cNvPr id="28" name="Rectangle 27"/>
          <p:cNvSpPr/>
          <p:nvPr/>
        </p:nvSpPr>
        <p:spPr>
          <a:xfrm>
            <a:off x="6781800" y="1752600"/>
            <a:ext cx="1905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67454" y="838200"/>
            <a:ext cx="2200346" cy="369332"/>
          </a:xfrm>
          <a:prstGeom prst="rect">
            <a:avLst/>
          </a:prstGeom>
          <a:noFill/>
        </p:spPr>
        <p:txBody>
          <a:bodyPr wrap="none" rtlCol="0">
            <a:spAutoFit/>
          </a:bodyPr>
          <a:lstStyle/>
          <a:p>
            <a:r>
              <a:rPr lang="en-US" dirty="0" smtClean="0"/>
              <a:t>(Dou &amp; Knight </a:t>
            </a:r>
            <a:r>
              <a:rPr lang="en-US" dirty="0" err="1" smtClean="0"/>
              <a:t>subm</a:t>
            </a:r>
            <a:r>
              <a:rPr lang="en-US" dirty="0" smtClean="0"/>
              <a:t>.)</a:t>
            </a:r>
            <a:endParaRPr lang="en-US" dirty="0"/>
          </a:p>
        </p:txBody>
      </p:sp>
      <p:sp>
        <p:nvSpPr>
          <p:cNvPr id="3" name="TextBox 2"/>
          <p:cNvSpPr txBox="1"/>
          <p:nvPr/>
        </p:nvSpPr>
        <p:spPr>
          <a:xfrm>
            <a:off x="7027371" y="1749380"/>
            <a:ext cx="1659429" cy="369332"/>
          </a:xfrm>
          <a:prstGeom prst="rect">
            <a:avLst/>
          </a:prstGeom>
          <a:noFill/>
        </p:spPr>
        <p:txBody>
          <a:bodyPr wrap="none" rtlCol="0">
            <a:spAutoFit/>
          </a:bodyPr>
          <a:lstStyle/>
          <a:p>
            <a:r>
              <a:rPr lang="en-US" dirty="0" smtClean="0"/>
              <a:t>Spanish/English</a:t>
            </a:r>
            <a:endParaRPr lang="en-US" dirty="0"/>
          </a:p>
        </p:txBody>
      </p:sp>
    </p:spTree>
    <p:extLst>
      <p:ext uri="{BB962C8B-B14F-4D97-AF65-F5344CB8AC3E}">
        <p14:creationId xmlns:p14="http://schemas.microsoft.com/office/powerpoint/2010/main" val="21115813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Value</a:t>
            </a:r>
            <a:endParaRPr lang="en-US" dirty="0"/>
          </a:p>
        </p:txBody>
      </p:sp>
      <p:sp>
        <p:nvSpPr>
          <p:cNvPr id="3" name="Content Placeholder 2"/>
          <p:cNvSpPr>
            <a:spLocks noGrp="1"/>
          </p:cNvSpPr>
          <p:nvPr>
            <p:ph idx="1"/>
          </p:nvPr>
        </p:nvSpPr>
        <p:spPr>
          <a:xfrm>
            <a:off x="457200" y="1981200"/>
            <a:ext cx="8229600" cy="4144963"/>
          </a:xfrm>
        </p:spPr>
        <p:txBody>
          <a:bodyPr/>
          <a:lstStyle/>
          <a:p>
            <a:r>
              <a:rPr lang="en-US" dirty="0" smtClean="0"/>
              <a:t>Scenarios where in-domain parallel data is scarce.</a:t>
            </a:r>
          </a:p>
          <a:p>
            <a:endParaRPr lang="en-US" dirty="0" smtClean="0"/>
          </a:p>
          <a:p>
            <a:r>
              <a:rPr lang="en-US" dirty="0" smtClean="0"/>
              <a:t>Decipher large monolingual in-domain corpora to improve systems trained on small amounts of parallel text</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.e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.e  a .a.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150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1508" name="TextBox 4"/>
          <p:cNvSpPr txBox="1">
            <a:spLocks noChangeArrowheads="1"/>
          </p:cNvSpPr>
          <p:nvPr/>
        </p:nvSpPr>
        <p:spPr bwMode="auto">
          <a:xfrm>
            <a:off x="1447800" y="5410200"/>
            <a:ext cx="3127375" cy="579438"/>
          </a:xfrm>
          <a:prstGeom prst="rect">
            <a:avLst/>
          </a:prstGeom>
          <a:noFill/>
          <a:ln w="9525">
            <a:noFill/>
            <a:miter lim="800000"/>
            <a:headEnd/>
            <a:tailEnd/>
          </a:ln>
        </p:spPr>
        <p:txBody>
          <a:bodyPr wrap="none">
            <a:spAutoFit/>
          </a:bodyPr>
          <a:lstStyle/>
          <a:p>
            <a:r>
              <a:rPr lang="en-US" sz="3200" dirty="0">
                <a:latin typeface="Calibri" pitchFamily="34" charset="0"/>
              </a:rPr>
              <a:t>didn’t create </a:t>
            </a:r>
            <a:r>
              <a:rPr lang="en-US" sz="3200" dirty="0" smtClean="0">
                <a:latin typeface="Calibri" pitchFamily="34" charset="0"/>
              </a:rPr>
              <a:t>"</a:t>
            </a:r>
            <a:r>
              <a:rPr lang="en-US" sz="3200" dirty="0" err="1" smtClean="0">
                <a:latin typeface="Calibri" pitchFamily="34" charset="0"/>
              </a:rPr>
              <a:t>ae</a:t>
            </a:r>
            <a:r>
              <a:rPr lang="en-US" sz="3200" dirty="0" smtClean="0">
                <a:latin typeface="Calibri" pitchFamily="34" charset="0"/>
              </a:rPr>
              <a:t>"</a:t>
            </a:r>
            <a:endParaRPr lang="en-US" sz="32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
        <p:nvSpPr>
          <p:cNvPr id="27" name="TextBox 26"/>
          <p:cNvSpPr txBox="1"/>
          <p:nvPr/>
        </p:nvSpPr>
        <p:spPr>
          <a:xfrm>
            <a:off x="6025169"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e.ao .a          .e    o.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o. .    e .e .a o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.o   .e  a .a.     e.ao  o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253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2532" name="TextBox 4"/>
          <p:cNvSpPr txBox="1">
            <a:spLocks noChangeArrowheads="1"/>
          </p:cNvSpPr>
          <p:nvPr/>
        </p:nvSpPr>
        <p:spPr bwMode="auto">
          <a:xfrm>
            <a:off x="1447800" y="5410200"/>
            <a:ext cx="4376738" cy="579438"/>
          </a:xfrm>
          <a:prstGeom prst="rect">
            <a:avLst/>
          </a:prstGeom>
          <a:noFill/>
          <a:ln w="9525">
            <a:noFill/>
            <a:miter lim="800000"/>
            <a:headEnd/>
            <a:tailEnd/>
          </a:ln>
        </p:spPr>
        <p:txBody>
          <a:bodyPr wrap="none">
            <a:spAutoFit/>
          </a:bodyPr>
          <a:lstStyle/>
          <a:p>
            <a:r>
              <a:rPr lang="en-US" sz="3200" dirty="0">
                <a:latin typeface="Calibri" pitchFamily="34" charset="0"/>
              </a:rPr>
              <a:t>don’t like </a:t>
            </a:r>
            <a:r>
              <a:rPr lang="en-US" sz="3200" dirty="0" smtClean="0">
                <a:latin typeface="Calibri" pitchFamily="34" charset="0"/>
              </a:rPr>
              <a:t>"</a:t>
            </a:r>
            <a:r>
              <a:rPr lang="en-US" sz="3200" dirty="0" err="1" smtClean="0">
                <a:latin typeface="Calibri" pitchFamily="34" charset="0"/>
              </a:rPr>
              <a:t>ao</a:t>
            </a:r>
            <a:r>
              <a:rPr lang="en-US" sz="3200" dirty="0" smtClean="0">
                <a:latin typeface="Calibri" pitchFamily="34" charset="0"/>
              </a:rPr>
              <a:t>" </a:t>
            </a:r>
            <a:r>
              <a:rPr lang="en-US" sz="3200" dirty="0">
                <a:latin typeface="Calibri" pitchFamily="34" charset="0"/>
              </a:rPr>
              <a:t>– back up!</a:t>
            </a:r>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6"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5"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endParaRPr lang="en-US" sz="2000" b="1" dirty="0"/>
          </a:p>
        </p:txBody>
      </p:sp>
      <p:cxnSp>
        <p:nvCxnSpPr>
          <p:cNvPr id="31" name="Straight Arrow Connector 30"/>
          <p:cNvCxnSpPr/>
          <p:nvPr/>
        </p:nvCxnSpPr>
        <p:spPr>
          <a:xfrm rot="10800000">
            <a:off x="6477000" y="4267200"/>
            <a:ext cx="5334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61695" y="4572000"/>
            <a:ext cx="2012538" cy="1323439"/>
          </a:xfrm>
          <a:prstGeom prst="rect">
            <a:avLst/>
          </a:prstGeom>
          <a:noFill/>
        </p:spPr>
        <p:txBody>
          <a:bodyPr wrap="none" rtlCol="0">
            <a:spAutoFit/>
          </a:bodyPr>
          <a:lstStyle/>
          <a:p>
            <a:pPr algn="r"/>
            <a:r>
              <a:rPr lang="en-US" sz="2000" b="1" dirty="0" smtClean="0"/>
              <a:t>1000+ languages </a:t>
            </a:r>
          </a:p>
          <a:p>
            <a:pPr algn="r"/>
            <a:r>
              <a:rPr lang="en-US" sz="2000" b="1" dirty="0" smtClean="0"/>
              <a:t>spoken,</a:t>
            </a:r>
          </a:p>
          <a:p>
            <a:pPr algn="r"/>
            <a:r>
              <a:rPr lang="en-US" sz="2000" b="1" dirty="0" smtClean="0"/>
              <a:t>40+ by 1m+ </a:t>
            </a:r>
          </a:p>
          <a:p>
            <a:pPr algn="r"/>
            <a:r>
              <a:rPr lang="en-US" sz="2000" b="1" dirty="0" smtClean="0"/>
              <a:t>speakers</a:t>
            </a:r>
            <a:endParaRPr lang="en-US" sz="2000" b="1" dirty="0"/>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a:bodyPr>
          <a:lstStyle/>
          <a:p>
            <a:r>
              <a:rPr lang="en-US" dirty="0" smtClean="0"/>
              <a:t>Unsolved ciphers</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 (VMS)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69700" y="1600200"/>
            <a:ext cx="6595074" cy="4800600"/>
          </a:xfrm>
          <a:prstGeom prst="rect">
            <a:avLst/>
          </a:prstGeom>
          <a:noFill/>
          <a:ln w="9525">
            <a:noFill/>
            <a:miter lim="800000"/>
            <a:headEnd/>
            <a:tailEnd/>
          </a:ln>
        </p:spPr>
      </p:pic>
      <p:sp>
        <p:nvSpPr>
          <p:cNvPr id="5" name="Rectangle 3"/>
          <p:cNvSpPr txBox="1">
            <a:spLocks noChangeArrowheads="1"/>
          </p:cNvSpPr>
          <p:nvPr/>
        </p:nvSpPr>
        <p:spPr>
          <a:xfrm>
            <a:off x="457200" y="3886200"/>
            <a:ext cx="8229600" cy="1295400"/>
          </a:xfrm>
          <a:prstGeom prst="rect">
            <a:avLst/>
          </a:prstGeom>
          <a:solidFill>
            <a:schemeClr val="bg1"/>
          </a:solidFill>
          <a:ln w="28575">
            <a:solidFill>
              <a:schemeClr val="tx1"/>
            </a:solidFill>
          </a:ln>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Medieval illustrated manuscript (early 1400s)</a:t>
            </a:r>
          </a:p>
          <a:p>
            <a:pPr marL="342900" indent="-342900">
              <a:lnSpc>
                <a:spcPct val="90000"/>
              </a:lnSpc>
              <a:spcBef>
                <a:spcPct val="20000"/>
              </a:spcBef>
              <a:buFont typeface="Arial" pitchFamily="34" charset="0"/>
              <a:buChar char="•"/>
            </a:pPr>
            <a:r>
              <a:rPr lang="en-US" sz="3200" dirty="0" smtClean="0"/>
              <a:t>235 pages, 6 sections, 38k word tokens, 35 letter types</a:t>
            </a:r>
          </a:p>
          <a:p>
            <a:pPr marL="342900" indent="-342900">
              <a:lnSpc>
                <a:spcPct val="90000"/>
              </a:lnSpc>
              <a:spcBef>
                <a:spcPct val="20000"/>
              </a:spcBef>
              <a:buFont typeface="Arial" pitchFamily="34" charset="0"/>
              <a:buChar char="•"/>
            </a:pPr>
            <a:r>
              <a:rPr lang="en-US" sz="3200" dirty="0" err="1" smtClean="0"/>
              <a:t>Undeciphered</a:t>
            </a:r>
            <a:endParaRPr lang="en-US" sz="3200" dirty="0" smtClean="0"/>
          </a:p>
        </p:txBody>
      </p:sp>
      <p:pic>
        <p:nvPicPr>
          <p:cNvPr id="6" name="Picture 2" descr="http://www.voynich.nu/extra/img/Logo2_hdr.jpg"/>
          <p:cNvPicPr>
            <a:picLocks noChangeAspect="1" noChangeArrowheads="1"/>
          </p:cNvPicPr>
          <p:nvPr/>
        </p:nvPicPr>
        <p:blipFill>
          <a:blip r:embed="rId3" cstate="print"/>
          <a:srcRect/>
          <a:stretch>
            <a:fillRect/>
          </a:stretch>
        </p:blipFill>
        <p:spPr bwMode="auto">
          <a:xfrm>
            <a:off x="6324600" y="5486400"/>
            <a:ext cx="2362200" cy="1086461"/>
          </a:xfrm>
          <a:prstGeom prst="rect">
            <a:avLst/>
          </a:prstGeom>
          <a:noFill/>
          <a:ln w="19050">
            <a:solidFill>
              <a:schemeClr val="tx1"/>
            </a:solid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 (VMS)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269700" y="1600200"/>
            <a:ext cx="6595074" cy="4800600"/>
          </a:xfrm>
          <a:prstGeom prst="rect">
            <a:avLst/>
          </a:prstGeom>
          <a:noFill/>
          <a:ln w="9525">
            <a:noFill/>
            <a:miter lim="800000"/>
            <a:headEnd/>
            <a:tailEnd/>
          </a:ln>
        </p:spPr>
      </p:pic>
      <p:sp>
        <p:nvSpPr>
          <p:cNvPr id="12" name="Text Box 10"/>
          <p:cNvSpPr txBox="1">
            <a:spLocks noChangeArrowheads="1"/>
          </p:cNvSpPr>
          <p:nvPr/>
        </p:nvSpPr>
        <p:spPr bwMode="auto">
          <a:xfrm>
            <a:off x="496887" y="3429000"/>
            <a:ext cx="8140700" cy="1096963"/>
          </a:xfrm>
          <a:prstGeom prst="rect">
            <a:avLst/>
          </a:prstGeom>
          <a:solidFill>
            <a:schemeClr val="bg1"/>
          </a:solidFill>
          <a:ln w="28575">
            <a:solidFill>
              <a:schemeClr val="tx1"/>
            </a:solidFill>
            <a:miter lim="800000"/>
            <a:headEnd/>
            <a:tailEnd/>
          </a:ln>
          <a:effectLst/>
        </p:spPr>
        <p:txBody>
          <a:bodyPr wrap="none">
            <a:spAutoFit/>
          </a:bodyPr>
          <a:lstStyle/>
          <a:p>
            <a:r>
              <a:rPr lang="en-US" sz="2200" b="0" dirty="0">
                <a:latin typeface="voynichkk" pitchFamily="2" charset="0"/>
              </a:rPr>
              <a:t>BSC8AE OPCC9 4OE FCC89 4OFCC9 4OP9 SCBS9 4OBSC9 EFAM OPAE29</a:t>
            </a:r>
          </a:p>
          <a:p>
            <a:r>
              <a:rPr lang="en-US" sz="2200" b="0" dirty="0">
                <a:latin typeface="voynichkk" pitchFamily="2" charset="0"/>
              </a:rPr>
              <a:t>2ZC9 4OFC89 4OFAM Z89 4OFCC9 SC89 4OFCC9 </a:t>
            </a:r>
            <a:r>
              <a:rPr lang="en-US" sz="2200" b="0" dirty="0" err="1">
                <a:latin typeface="voynichkk" pitchFamily="2" charset="0"/>
              </a:rPr>
              <a:t>4OFCC9</a:t>
            </a:r>
            <a:r>
              <a:rPr lang="en-US" sz="2200" b="0" dirty="0">
                <a:latin typeface="voynichkk" pitchFamily="2" charset="0"/>
              </a:rPr>
              <a:t> ESC89 EOP9</a:t>
            </a:r>
          </a:p>
          <a:p>
            <a:r>
              <a:rPr lang="en-US" sz="2200" b="0" dirty="0">
                <a:latin typeface="voynichkk" pitchFamily="2" charset="0"/>
              </a:rPr>
              <a:t>8ZC9 4OPCCC9 8ARSC89 4OFC9 4OP9</a:t>
            </a:r>
          </a:p>
        </p:txBody>
      </p:sp>
      <p:sp>
        <p:nvSpPr>
          <p:cNvPr id="13" name="Text Box 11"/>
          <p:cNvSpPr txBox="1">
            <a:spLocks noChangeArrowheads="1"/>
          </p:cNvSpPr>
          <p:nvPr/>
        </p:nvSpPr>
        <p:spPr bwMode="auto">
          <a:xfrm>
            <a:off x="447675" y="4799013"/>
            <a:ext cx="8239125" cy="915987"/>
          </a:xfrm>
          <a:prstGeom prst="rect">
            <a:avLst/>
          </a:prstGeom>
          <a:solidFill>
            <a:schemeClr val="bg1"/>
          </a:solidFill>
          <a:ln w="28575">
            <a:solidFill>
              <a:schemeClr val="tx1"/>
            </a:solidFill>
            <a:miter lim="800000"/>
            <a:headEnd/>
            <a:tailEnd/>
          </a:ln>
          <a:effectLst/>
        </p:spPr>
        <p:txBody>
          <a:bodyPr wrap="none">
            <a:spAutoFit/>
          </a:bodyPr>
          <a:lstStyle/>
          <a:p>
            <a:r>
              <a:rPr lang="en-US" b="1" dirty="0">
                <a:latin typeface="Courier New" pitchFamily="49" charset="0"/>
              </a:rPr>
              <a:t>BSC8AE OPCC9 4OE FCC89 4OFCC9 4OP9 SCBS9 4OBSC9 EFAM OPAE29</a:t>
            </a:r>
          </a:p>
          <a:p>
            <a:r>
              <a:rPr lang="en-US" b="1" dirty="0">
                <a:latin typeface="Courier New" pitchFamily="49" charset="0"/>
              </a:rPr>
              <a:t>2ZC9 4OFC89 4OFAM Z89 4OFCC9 SC89 4OFCC9 </a:t>
            </a:r>
            <a:r>
              <a:rPr lang="en-US" b="1" dirty="0" err="1">
                <a:latin typeface="Courier New" pitchFamily="49" charset="0"/>
              </a:rPr>
              <a:t>4OFCC9</a:t>
            </a:r>
            <a:r>
              <a:rPr lang="en-US" b="1" dirty="0">
                <a:latin typeface="Courier New" pitchFamily="49" charset="0"/>
              </a:rPr>
              <a:t> ESC89 EOP9</a:t>
            </a:r>
          </a:p>
          <a:p>
            <a:r>
              <a:rPr lang="en-US" b="1" dirty="0">
                <a:latin typeface="Courier New" pitchFamily="49" charset="0"/>
              </a:rPr>
              <a:t>8ZC9 4OPCCC9 8ARSC89 4OFC9 4OP9</a:t>
            </a:r>
          </a:p>
        </p:txBody>
      </p:sp>
      <p:grpSp>
        <p:nvGrpSpPr>
          <p:cNvPr id="3" name="Group 14"/>
          <p:cNvGrpSpPr/>
          <p:nvPr/>
        </p:nvGrpSpPr>
        <p:grpSpPr>
          <a:xfrm>
            <a:off x="504031" y="2038350"/>
            <a:ext cx="8126412" cy="1162050"/>
            <a:chOff x="103188" y="2038350"/>
            <a:chExt cx="8126412" cy="1162050"/>
          </a:xfrm>
        </p:grpSpPr>
        <p:graphicFrame>
          <p:nvGraphicFramePr>
            <p:cNvPr id="6" name="Object 4"/>
            <p:cNvGraphicFramePr>
              <a:graphicFrameLocks noChangeAspect="1"/>
            </p:cNvGraphicFramePr>
            <p:nvPr/>
          </p:nvGraphicFramePr>
          <p:xfrm>
            <a:off x="103188" y="2038350"/>
            <a:ext cx="8126412" cy="1162050"/>
          </p:xfrm>
          <a:graphic>
            <a:graphicData uri="http://schemas.openxmlformats.org/presentationml/2006/ole">
              <mc:AlternateContent xmlns:mc="http://schemas.openxmlformats.org/markup-compatibility/2006">
                <mc:Choice xmlns:v="urn:schemas-microsoft-com:vml" Requires="v">
                  <p:oleObj spid="_x0000_s123921" name="Image" r:id="rId4" imgW="4821537" imgH="688674" progId="">
                    <p:embed/>
                  </p:oleObj>
                </mc:Choice>
                <mc:Fallback>
                  <p:oleObj name="Image" r:id="rId4" imgW="4821537" imgH="68867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2038350"/>
                          <a:ext cx="8126412" cy="11620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ChangeArrowheads="1"/>
            </p:cNvSpPr>
            <p:nvPr/>
          </p:nvSpPr>
          <p:spPr bwMode="auto">
            <a:xfrm>
              <a:off x="609600" y="2057400"/>
              <a:ext cx="1143000" cy="133350"/>
            </a:xfrm>
            <a:prstGeom prst="rect">
              <a:avLst/>
            </a:prstGeom>
            <a:solidFill>
              <a:schemeClr val="bg1"/>
            </a:solidFill>
            <a:ln w="9525">
              <a:noFill/>
              <a:miter lim="800000"/>
              <a:headEnd/>
              <a:tailEnd/>
            </a:ln>
            <a:effectLst/>
          </p:spPr>
          <p:txBody>
            <a:bodyPr wrap="none" anchor="ctr"/>
            <a:lstStyle/>
            <a:p>
              <a:endParaRPr lang="en-US"/>
            </a:p>
          </p:txBody>
        </p:sp>
        <p:sp>
          <p:nvSpPr>
            <p:cNvPr id="8" name="Rectangle 6"/>
            <p:cNvSpPr>
              <a:spLocks noChangeArrowheads="1"/>
            </p:cNvSpPr>
            <p:nvPr/>
          </p:nvSpPr>
          <p:spPr bwMode="auto">
            <a:xfrm>
              <a:off x="1625600" y="2057399"/>
              <a:ext cx="2184400" cy="168275"/>
            </a:xfrm>
            <a:prstGeom prst="rect">
              <a:avLst/>
            </a:prstGeom>
            <a:solidFill>
              <a:schemeClr val="bg1"/>
            </a:solidFill>
            <a:ln w="9525">
              <a:noFill/>
              <a:miter lim="800000"/>
              <a:headEnd/>
              <a:tailEnd/>
            </a:ln>
            <a:effectLst/>
          </p:spPr>
          <p:txBody>
            <a:bodyPr wrap="none" anchor="ctr"/>
            <a:lstStyle/>
            <a:p>
              <a:endParaRPr lang="en-US"/>
            </a:p>
          </p:txBody>
        </p:sp>
        <p:sp>
          <p:nvSpPr>
            <p:cNvPr id="9" name="Rectangle 7"/>
            <p:cNvSpPr>
              <a:spLocks noChangeArrowheads="1"/>
            </p:cNvSpPr>
            <p:nvPr/>
          </p:nvSpPr>
          <p:spPr bwMode="auto">
            <a:xfrm>
              <a:off x="4140200" y="2057400"/>
              <a:ext cx="4013200" cy="120650"/>
            </a:xfrm>
            <a:prstGeom prst="rect">
              <a:avLst/>
            </a:prstGeom>
            <a:solidFill>
              <a:schemeClr val="bg1"/>
            </a:solidFill>
            <a:ln w="9525">
              <a:noFill/>
              <a:miter lim="800000"/>
              <a:headEnd/>
              <a:tailEnd/>
            </a:ln>
            <a:effectLst/>
          </p:spPr>
          <p:txBody>
            <a:bodyPr wrap="none" anchor="ctr"/>
            <a:lstStyle/>
            <a:p>
              <a:endParaRPr lang="en-US"/>
            </a:p>
          </p:txBody>
        </p:sp>
        <p:sp>
          <p:nvSpPr>
            <p:cNvPr id="10" name="Rectangle 8"/>
            <p:cNvSpPr>
              <a:spLocks noChangeArrowheads="1"/>
            </p:cNvSpPr>
            <p:nvPr/>
          </p:nvSpPr>
          <p:spPr bwMode="auto">
            <a:xfrm>
              <a:off x="5105400" y="2057400"/>
              <a:ext cx="457200" cy="285750"/>
            </a:xfrm>
            <a:prstGeom prst="rect">
              <a:avLst/>
            </a:prstGeom>
            <a:solidFill>
              <a:schemeClr val="bg1"/>
            </a:solidFill>
            <a:ln w="9525">
              <a:noFill/>
              <a:miter lim="800000"/>
              <a:headEnd/>
              <a:tailEnd/>
            </a:ln>
            <a:effectLst/>
          </p:spPr>
          <p:txBody>
            <a:bodyPr wrap="none" anchor="ctr"/>
            <a:lstStyle/>
            <a:p>
              <a:endParaRPr lang="en-US"/>
            </a:p>
          </p:txBody>
        </p:sp>
        <p:sp>
          <p:nvSpPr>
            <p:cNvPr id="11" name="Rectangle 9"/>
            <p:cNvSpPr>
              <a:spLocks noChangeArrowheads="1"/>
            </p:cNvSpPr>
            <p:nvPr/>
          </p:nvSpPr>
          <p:spPr bwMode="auto">
            <a:xfrm>
              <a:off x="7232650" y="2057400"/>
              <a:ext cx="457200" cy="209550"/>
            </a:xfrm>
            <a:prstGeom prst="rect">
              <a:avLst/>
            </a:prstGeom>
            <a:solidFill>
              <a:schemeClr val="bg1"/>
            </a:solidFill>
            <a:ln w="9525">
              <a:noFill/>
              <a:miter lim="800000"/>
              <a:headEnd/>
              <a:tailEnd/>
            </a:ln>
            <a:effectLst/>
          </p:spPr>
          <p:txBody>
            <a:bodyPr wrap="none" anchor="ctr"/>
            <a:lstStyle/>
            <a:p>
              <a:endParaRPr lang="en-US"/>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latin typeface="+mn-lt"/>
              </a:rPr>
              <a:t>“Herbal” section</a:t>
            </a:r>
            <a:endParaRPr lang="en-US" dirty="0">
              <a:latin typeface="+mn-lt"/>
            </a:endParaRPr>
          </a:p>
        </p:txBody>
      </p:sp>
      <p:pic>
        <p:nvPicPr>
          <p:cNvPr id="130052" name="Picture 4"/>
          <p:cNvPicPr>
            <a:picLocks noChangeAspect="1" noChangeArrowheads="1"/>
          </p:cNvPicPr>
          <p:nvPr/>
        </p:nvPicPr>
        <p:blipFill>
          <a:blip r:embed="rId2" cstate="print"/>
          <a:srcRect/>
          <a:stretch>
            <a:fillRect/>
          </a:stretch>
        </p:blipFill>
        <p:spPr bwMode="auto">
          <a:xfrm>
            <a:off x="511175" y="1219200"/>
            <a:ext cx="3603625" cy="5334000"/>
          </a:xfrm>
          <a:prstGeom prst="rect">
            <a:avLst/>
          </a:prstGeom>
          <a:noFill/>
          <a:ln w="9525">
            <a:noFill/>
            <a:miter lim="800000"/>
            <a:headEnd/>
            <a:tailEnd/>
          </a:ln>
          <a:effectLst/>
        </p:spPr>
      </p:pic>
      <p:pic>
        <p:nvPicPr>
          <p:cNvPr id="130053" name="Picture 5"/>
          <p:cNvPicPr>
            <a:picLocks noChangeAspect="1" noChangeArrowheads="1"/>
          </p:cNvPicPr>
          <p:nvPr/>
        </p:nvPicPr>
        <p:blipFill>
          <a:blip r:embed="rId3" cstate="print"/>
          <a:srcRect/>
          <a:stretch>
            <a:fillRect/>
          </a:stretch>
        </p:blipFill>
        <p:spPr bwMode="auto">
          <a:xfrm>
            <a:off x="4668838" y="1219200"/>
            <a:ext cx="3713162" cy="5334000"/>
          </a:xfrm>
          <a:prstGeom prst="rect">
            <a:avLst/>
          </a:prstGeom>
          <a:noFill/>
          <a:ln w="9525">
            <a:noFill/>
            <a:miter lim="800000"/>
            <a:headEnd/>
            <a:tailEnd/>
          </a:ln>
          <a:effectLst/>
        </p:spPr>
      </p:pic>
      <p:sp>
        <p:nvSpPr>
          <p:cNvPr id="130054" name="Text Box 6"/>
          <p:cNvSpPr txBox="1">
            <a:spLocks noChangeArrowheads="1"/>
          </p:cNvSpPr>
          <p:nvPr/>
        </p:nvSpPr>
        <p:spPr bwMode="auto">
          <a:xfrm>
            <a:off x="228600" y="4800600"/>
            <a:ext cx="2095445" cy="646331"/>
          </a:xfrm>
          <a:prstGeom prst="rect">
            <a:avLst/>
          </a:prstGeom>
          <a:solidFill>
            <a:srgbClr val="FFFF00"/>
          </a:solidFill>
          <a:ln w="9525">
            <a:noFill/>
            <a:miter lim="800000"/>
            <a:headEnd/>
            <a:tailEnd/>
          </a:ln>
          <a:effectLst/>
        </p:spPr>
        <p:txBody>
          <a:bodyPr wrap="none">
            <a:spAutoFit/>
          </a:bodyPr>
          <a:lstStyle/>
          <a:p>
            <a:r>
              <a:rPr lang="en-US" dirty="0" smtClean="0"/>
              <a:t>Many pictures</a:t>
            </a:r>
          </a:p>
          <a:p>
            <a:r>
              <a:rPr lang="en-US" dirty="0" smtClean="0"/>
              <a:t>look like grafting.</a:t>
            </a:r>
            <a:endParaRPr lang="en-US" dirty="0"/>
          </a:p>
        </p:txBody>
      </p:sp>
      <p:sp>
        <p:nvSpPr>
          <p:cNvPr id="130055" name="Text Box 7"/>
          <p:cNvSpPr txBox="1">
            <a:spLocks noChangeArrowheads="1"/>
          </p:cNvSpPr>
          <p:nvPr/>
        </p:nvSpPr>
        <p:spPr bwMode="auto">
          <a:xfrm>
            <a:off x="6019800" y="5715000"/>
            <a:ext cx="2809423" cy="646331"/>
          </a:xfrm>
          <a:prstGeom prst="rect">
            <a:avLst/>
          </a:prstGeom>
          <a:solidFill>
            <a:srgbClr val="FFFF00"/>
          </a:solidFill>
          <a:ln w="9525">
            <a:noFill/>
            <a:miter lim="800000"/>
            <a:headEnd/>
            <a:tailEnd/>
          </a:ln>
          <a:effectLst/>
        </p:spPr>
        <p:txBody>
          <a:bodyPr wrap="none">
            <a:spAutoFit/>
          </a:bodyPr>
          <a:lstStyle/>
          <a:p>
            <a:r>
              <a:rPr lang="en-US" dirty="0"/>
              <a:t>Sunflower</a:t>
            </a:r>
            <a:r>
              <a:rPr lang="en-US" dirty="0" smtClean="0"/>
              <a:t>?  Would date</a:t>
            </a:r>
          </a:p>
          <a:p>
            <a:r>
              <a:rPr lang="en-US" dirty="0" smtClean="0"/>
              <a:t>VMS as post-1492.</a:t>
            </a:r>
            <a:endParaRPr lang="en-US" dirty="0"/>
          </a:p>
        </p:txBody>
      </p:sp>
      <p:pic>
        <p:nvPicPr>
          <p:cNvPr id="7" name="Picture 1"/>
          <p:cNvPicPr>
            <a:picLocks noChangeAspect="1" noChangeArrowheads="1"/>
          </p:cNvPicPr>
          <p:nvPr/>
        </p:nvPicPr>
        <p:blipFill>
          <a:blip r:embed="rId4" cstate="print"/>
          <a:srcRect/>
          <a:stretch>
            <a:fillRect/>
          </a:stretch>
        </p:blipFill>
        <p:spPr bwMode="auto">
          <a:xfrm>
            <a:off x="6781800" y="1219200"/>
            <a:ext cx="1447800" cy="1447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28600"/>
            <a:ext cx="8229600" cy="1143000"/>
          </a:xfrm>
        </p:spPr>
        <p:txBody>
          <a:bodyPr/>
          <a:lstStyle/>
          <a:p>
            <a:r>
              <a:rPr lang="en-US" dirty="0" smtClean="0">
                <a:latin typeface="+mn-lt"/>
              </a:rPr>
              <a:t>“Astrological” section</a:t>
            </a:r>
            <a:endParaRPr lang="en-US" dirty="0">
              <a:latin typeface="+mn-lt"/>
            </a:endParaRPr>
          </a:p>
        </p:txBody>
      </p:sp>
      <p:pic>
        <p:nvPicPr>
          <p:cNvPr id="4" name="Picture 4"/>
          <p:cNvPicPr>
            <a:picLocks noChangeAspect="1" noChangeArrowheads="1"/>
          </p:cNvPicPr>
          <p:nvPr/>
        </p:nvPicPr>
        <p:blipFill>
          <a:blip r:embed="rId2" cstate="print"/>
          <a:srcRect/>
          <a:stretch>
            <a:fillRect/>
          </a:stretch>
        </p:blipFill>
        <p:spPr bwMode="auto">
          <a:xfrm>
            <a:off x="228600" y="1447800"/>
            <a:ext cx="2434590" cy="274320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705600" y="3009900"/>
            <a:ext cx="2194517" cy="3124200"/>
          </a:xfrm>
          <a:prstGeom prst="rect">
            <a:avLst/>
          </a:prstGeom>
          <a:noFill/>
          <a:ln w="9525">
            <a:noFill/>
            <a:miter lim="800000"/>
            <a:headEnd/>
            <a:tailEnd/>
          </a:ln>
          <a:effectLst/>
        </p:spPr>
      </p:pic>
      <p:pic>
        <p:nvPicPr>
          <p:cNvPr id="74757" name="Picture 5"/>
          <p:cNvPicPr>
            <a:picLocks noChangeAspect="1" noChangeArrowheads="1"/>
          </p:cNvPicPr>
          <p:nvPr/>
        </p:nvPicPr>
        <p:blipFill>
          <a:blip r:embed="rId4" cstate="print"/>
          <a:srcRect/>
          <a:stretch>
            <a:fillRect/>
          </a:stretch>
        </p:blipFill>
        <p:spPr bwMode="auto">
          <a:xfrm>
            <a:off x="2514600" y="1524000"/>
            <a:ext cx="4286250" cy="49911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28600"/>
            <a:ext cx="8229600" cy="1143000"/>
          </a:xfrm>
        </p:spPr>
        <p:txBody>
          <a:bodyPr/>
          <a:lstStyle/>
          <a:p>
            <a:r>
              <a:rPr lang="en-US" dirty="0" smtClean="0">
                <a:latin typeface="+mn-lt"/>
              </a:rPr>
              <a:t>“Biological” section</a:t>
            </a:r>
            <a:endParaRPr lang="en-US" dirty="0">
              <a:latin typeface="+mn-lt"/>
            </a:endParaRPr>
          </a:p>
        </p:txBody>
      </p:sp>
      <p:pic>
        <p:nvPicPr>
          <p:cNvPr id="75779" name="Picture 3"/>
          <p:cNvPicPr>
            <a:picLocks noChangeAspect="1" noChangeArrowheads="1"/>
          </p:cNvPicPr>
          <p:nvPr/>
        </p:nvPicPr>
        <p:blipFill>
          <a:blip r:embed="rId2" cstate="print"/>
          <a:srcRect/>
          <a:stretch>
            <a:fillRect/>
          </a:stretch>
        </p:blipFill>
        <p:spPr bwMode="auto">
          <a:xfrm>
            <a:off x="688975" y="1447800"/>
            <a:ext cx="3349625" cy="5181600"/>
          </a:xfrm>
          <a:prstGeom prst="rect">
            <a:avLst/>
          </a:prstGeom>
          <a:noFill/>
          <a:ln w="9525">
            <a:noFill/>
            <a:miter lim="800000"/>
            <a:headEnd/>
            <a:tailEnd/>
          </a:ln>
          <a:effectLst/>
        </p:spPr>
      </p:pic>
      <p:sp>
        <p:nvSpPr>
          <p:cNvPr id="75781" name="Text Box 5"/>
          <p:cNvSpPr txBox="1">
            <a:spLocks noChangeArrowheads="1"/>
          </p:cNvSpPr>
          <p:nvPr/>
        </p:nvSpPr>
        <p:spPr bwMode="auto">
          <a:xfrm>
            <a:off x="4403725" y="1941513"/>
            <a:ext cx="184150" cy="366712"/>
          </a:xfrm>
          <a:prstGeom prst="rect">
            <a:avLst/>
          </a:prstGeom>
          <a:noFill/>
          <a:ln w="9525">
            <a:noFill/>
            <a:miter lim="800000"/>
            <a:headEnd/>
            <a:tailEnd/>
          </a:ln>
          <a:effectLst/>
        </p:spPr>
        <p:txBody>
          <a:bodyPr wrap="none">
            <a:spAutoFit/>
          </a:bodyPr>
          <a:lstStyle/>
          <a:p>
            <a:endParaRPr lang="en-US"/>
          </a:p>
        </p:txBody>
      </p:sp>
      <p:sp>
        <p:nvSpPr>
          <p:cNvPr id="75782" name="Text Box 6"/>
          <p:cNvSpPr txBox="1">
            <a:spLocks noChangeArrowheads="1"/>
          </p:cNvSpPr>
          <p:nvPr/>
        </p:nvSpPr>
        <p:spPr bwMode="auto">
          <a:xfrm>
            <a:off x="4343400" y="1447800"/>
            <a:ext cx="3651250" cy="915987"/>
          </a:xfrm>
          <a:prstGeom prst="rect">
            <a:avLst/>
          </a:prstGeom>
          <a:noFill/>
          <a:ln w="9525">
            <a:noFill/>
            <a:miter lim="800000"/>
            <a:headEnd/>
            <a:tailEnd/>
          </a:ln>
          <a:effectLst/>
        </p:spPr>
        <p:txBody>
          <a:bodyPr wrap="none">
            <a:spAutoFit/>
          </a:bodyPr>
          <a:lstStyle/>
          <a:p>
            <a:r>
              <a:rPr lang="en-US" dirty="0"/>
              <a:t>Small nudes in baths</a:t>
            </a:r>
          </a:p>
          <a:p>
            <a:endParaRPr lang="en-US" dirty="0"/>
          </a:p>
          <a:p>
            <a:r>
              <a:rPr lang="en-US" dirty="0"/>
              <a:t>Interconnecting tubes of liquids</a:t>
            </a:r>
          </a:p>
        </p:txBody>
      </p:sp>
      <p:pic>
        <p:nvPicPr>
          <p:cNvPr id="77825" name="Picture 1"/>
          <p:cNvPicPr>
            <a:picLocks noChangeAspect="1" noChangeArrowheads="1"/>
          </p:cNvPicPr>
          <p:nvPr/>
        </p:nvPicPr>
        <p:blipFill>
          <a:blip r:embed="rId3" cstate="print"/>
          <a:srcRect/>
          <a:stretch>
            <a:fillRect/>
          </a:stretch>
        </p:blipFill>
        <p:spPr bwMode="auto">
          <a:xfrm>
            <a:off x="4495800" y="3124200"/>
            <a:ext cx="2667000" cy="3254770"/>
          </a:xfrm>
          <a:prstGeom prst="rect">
            <a:avLst/>
          </a:prstGeom>
          <a:noFill/>
          <a:ln w="9525">
            <a:noFill/>
            <a:miter lim="800000"/>
            <a:headEnd/>
            <a:tailEnd/>
          </a:ln>
        </p:spPr>
      </p:pic>
      <p:sp>
        <p:nvSpPr>
          <p:cNvPr id="7" name="Rectangle 6"/>
          <p:cNvSpPr/>
          <p:nvPr/>
        </p:nvSpPr>
        <p:spPr bwMode="auto">
          <a:xfrm>
            <a:off x="1981200" y="2438400"/>
            <a:ext cx="1447800" cy="18288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cxnSp>
        <p:nvCxnSpPr>
          <p:cNvPr id="9" name="Straight Connector 8"/>
          <p:cNvCxnSpPr/>
          <p:nvPr/>
        </p:nvCxnSpPr>
        <p:spPr bwMode="auto">
          <a:xfrm>
            <a:off x="3429000" y="2438400"/>
            <a:ext cx="3733800" cy="685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981200" y="4267200"/>
            <a:ext cx="2514600" cy="20955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5029200" y="457200"/>
            <a:ext cx="3962400" cy="1143000"/>
          </a:xfrm>
        </p:spPr>
        <p:txBody>
          <a:bodyPr>
            <a:normAutofit fontScale="90000"/>
          </a:bodyPr>
          <a:lstStyle/>
          <a:p>
            <a:r>
              <a:rPr lang="en-US" sz="3600" dirty="0" smtClean="0">
                <a:latin typeface="+mn-lt"/>
              </a:rPr>
              <a:t>“Pharmacological” section</a:t>
            </a:r>
            <a:endParaRPr lang="en-US" sz="3600" dirty="0">
              <a:latin typeface="+mn-lt"/>
            </a:endParaRPr>
          </a:p>
        </p:txBody>
      </p:sp>
      <p:pic>
        <p:nvPicPr>
          <p:cNvPr id="132102" name="Picture 6"/>
          <p:cNvPicPr>
            <a:picLocks noChangeAspect="1" noChangeArrowheads="1"/>
          </p:cNvPicPr>
          <p:nvPr/>
        </p:nvPicPr>
        <p:blipFill>
          <a:blip r:embed="rId2" cstate="print"/>
          <a:srcRect/>
          <a:stretch>
            <a:fillRect/>
          </a:stretch>
        </p:blipFill>
        <p:spPr bwMode="auto">
          <a:xfrm>
            <a:off x="120952" y="152400"/>
            <a:ext cx="4959048" cy="62484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191000" y="685800"/>
            <a:ext cx="4839145" cy="6186309"/>
          </a:xfrm>
          <a:prstGeom prst="rect">
            <a:avLst/>
          </a:prstGeom>
          <a:noFill/>
          <a:ln w="9525">
            <a:noFill/>
            <a:miter lim="800000"/>
            <a:headEnd/>
            <a:tailEnd/>
          </a:ln>
          <a:effectLst/>
        </p:spPr>
        <p:txBody>
          <a:bodyPr wrap="none">
            <a:spAutoFit/>
          </a:bodyPr>
          <a:lstStyle/>
          <a:p>
            <a:r>
              <a:rPr lang="en-US" b="0" dirty="0"/>
              <a:t>1864  Ethel Boole born in England</a:t>
            </a:r>
          </a:p>
          <a:p>
            <a:r>
              <a:rPr lang="en-US" b="0" dirty="0"/>
              <a:t>1865  WV born in Lithuania</a:t>
            </a:r>
          </a:p>
          <a:p>
            <a:r>
              <a:rPr lang="en-US" b="0" dirty="0"/>
              <a:t>1885  WV imprisoned, Polish nationalist</a:t>
            </a:r>
          </a:p>
          <a:p>
            <a:r>
              <a:rPr lang="en-US" b="0" dirty="0"/>
              <a:t>1890  WV &amp; EB meet, marry in 1902</a:t>
            </a:r>
          </a:p>
          <a:p>
            <a:r>
              <a:rPr lang="en-US" b="0" dirty="0"/>
              <a:t>1898  WV publishes first book list</a:t>
            </a:r>
          </a:p>
          <a:p>
            <a:r>
              <a:rPr lang="en-US" b="0" dirty="0"/>
              <a:t>1912  WV acquires VMS in “ancient castle”</a:t>
            </a:r>
          </a:p>
          <a:p>
            <a:r>
              <a:rPr lang="en-US" b="0" dirty="0"/>
              <a:t>1914  WV moves to USA, opens bookshop</a:t>
            </a:r>
          </a:p>
          <a:p>
            <a:r>
              <a:rPr lang="en-US" b="0" dirty="0"/>
              <a:t>1919  WV sends </a:t>
            </a:r>
            <a:r>
              <a:rPr lang="en-US" b="0" dirty="0" err="1"/>
              <a:t>photostatic</a:t>
            </a:r>
            <a:r>
              <a:rPr lang="en-US" b="0" dirty="0"/>
              <a:t> copies of VMS</a:t>
            </a:r>
          </a:p>
          <a:p>
            <a:r>
              <a:rPr lang="en-US" b="0" dirty="0"/>
              <a:t>1919  Copying reveals de </a:t>
            </a:r>
            <a:r>
              <a:rPr lang="en-US" b="0" dirty="0" err="1"/>
              <a:t>Tepenecz</a:t>
            </a:r>
            <a:r>
              <a:rPr lang="en-US" b="0" dirty="0"/>
              <a:t> signature</a:t>
            </a:r>
          </a:p>
          <a:p>
            <a:r>
              <a:rPr lang="en-US" b="0" dirty="0"/>
              <a:t>1919  WV writes to Bohemian State </a:t>
            </a:r>
            <a:r>
              <a:rPr lang="en-US" b="0" dirty="0" err="1"/>
              <a:t>Archvs</a:t>
            </a:r>
            <a:endParaRPr lang="en-US" b="0" dirty="0"/>
          </a:p>
          <a:p>
            <a:r>
              <a:rPr lang="en-US" b="1" dirty="0"/>
              <a:t>1921  WV presents VMS + </a:t>
            </a:r>
            <a:r>
              <a:rPr lang="en-US" b="1" dirty="0" smtClean="0"/>
              <a:t>inserted Marci </a:t>
            </a:r>
            <a:r>
              <a:rPr lang="en-US" b="1" dirty="0"/>
              <a:t>letter</a:t>
            </a:r>
          </a:p>
          <a:p>
            <a:r>
              <a:rPr lang="en-US" b="1" dirty="0"/>
              <a:t>          mentioning </a:t>
            </a:r>
            <a:r>
              <a:rPr lang="en-US" b="1" dirty="0" smtClean="0"/>
              <a:t>Francis Bacon</a:t>
            </a:r>
            <a:r>
              <a:rPr lang="en-US" b="1" dirty="0"/>
              <a:t>, </a:t>
            </a:r>
            <a:r>
              <a:rPr lang="en-US" b="1" dirty="0" smtClean="0"/>
              <a:t>asks $160k</a:t>
            </a:r>
            <a:endParaRPr lang="en-US" b="1" dirty="0"/>
          </a:p>
          <a:p>
            <a:r>
              <a:rPr lang="en-US" b="1" dirty="0"/>
              <a:t>1921  </a:t>
            </a:r>
            <a:r>
              <a:rPr lang="en-US" b="1" dirty="0" err="1"/>
              <a:t>Newbold</a:t>
            </a:r>
            <a:r>
              <a:rPr lang="en-US" b="1" dirty="0"/>
              <a:t> &amp; WV announce decipherment</a:t>
            </a:r>
          </a:p>
          <a:p>
            <a:r>
              <a:rPr lang="en-US" b="0" dirty="0"/>
              <a:t>1930  WV dies.  VMS placed in vault, $100k</a:t>
            </a:r>
          </a:p>
          <a:p>
            <a:r>
              <a:rPr lang="en-US" b="0" dirty="0"/>
              <a:t>1931  VMS appraised at $19,400</a:t>
            </a:r>
          </a:p>
          <a:p>
            <a:r>
              <a:rPr lang="en-US" b="0" dirty="0"/>
              <a:t>1960  Ethel dies, VMS to secretary Ann </a:t>
            </a:r>
            <a:r>
              <a:rPr lang="en-US" b="0" dirty="0" err="1"/>
              <a:t>Nill</a:t>
            </a:r>
            <a:endParaRPr lang="en-US" b="0" dirty="0"/>
          </a:p>
          <a:p>
            <a:r>
              <a:rPr lang="en-US" b="0" dirty="0"/>
              <a:t>          “Castle” revealed as Villa </a:t>
            </a:r>
            <a:r>
              <a:rPr lang="en-US" b="0" dirty="0" err="1"/>
              <a:t>Mondragone</a:t>
            </a:r>
            <a:endParaRPr lang="en-US" b="0" dirty="0"/>
          </a:p>
          <a:p>
            <a:r>
              <a:rPr lang="en-US" b="0" dirty="0"/>
              <a:t>1961  NY dealer Hans Kraus buys for $24,500</a:t>
            </a:r>
          </a:p>
          <a:p>
            <a:r>
              <a:rPr lang="en-US" b="0" dirty="0"/>
              <a:t>1969  Kraus donates VMS to Yale</a:t>
            </a:r>
          </a:p>
          <a:p>
            <a:r>
              <a:rPr lang="en-US" b="0" dirty="0"/>
              <a:t>1972  </a:t>
            </a:r>
            <a:r>
              <a:rPr lang="en-US" b="0" dirty="0" err="1"/>
              <a:t>Brumbaugh</a:t>
            </a:r>
            <a:r>
              <a:rPr lang="en-US" b="0" dirty="0"/>
              <a:t> finds WV letters in BSA</a:t>
            </a:r>
          </a:p>
          <a:p>
            <a:r>
              <a:rPr lang="en-US" dirty="0"/>
              <a:t>200x  </a:t>
            </a:r>
            <a:r>
              <a:rPr lang="en-US" dirty="0" err="1"/>
              <a:t>Zandbergen</a:t>
            </a:r>
            <a:r>
              <a:rPr lang="en-US" dirty="0"/>
              <a:t> finds 1639 </a:t>
            </a:r>
            <a:r>
              <a:rPr lang="en-US" dirty="0" err="1"/>
              <a:t>Baresch</a:t>
            </a:r>
            <a:r>
              <a:rPr lang="en-US" dirty="0"/>
              <a:t> letter</a:t>
            </a:r>
          </a:p>
          <a:p>
            <a:r>
              <a:rPr lang="en-US" dirty="0"/>
              <a:t>          in newly online </a:t>
            </a:r>
            <a:r>
              <a:rPr lang="en-US" dirty="0" err="1"/>
              <a:t>Kircher</a:t>
            </a:r>
            <a:r>
              <a:rPr lang="en-US" dirty="0"/>
              <a:t> archive</a:t>
            </a:r>
          </a:p>
        </p:txBody>
      </p:sp>
      <p:sp>
        <p:nvSpPr>
          <p:cNvPr id="20483" name="Text Box 3"/>
          <p:cNvSpPr txBox="1">
            <a:spLocks noChangeArrowheads="1"/>
          </p:cNvSpPr>
          <p:nvPr/>
        </p:nvSpPr>
        <p:spPr bwMode="auto">
          <a:xfrm>
            <a:off x="76200" y="1184275"/>
            <a:ext cx="4121150" cy="5035550"/>
          </a:xfrm>
          <a:prstGeom prst="rect">
            <a:avLst/>
          </a:prstGeom>
          <a:noFill/>
          <a:ln w="9525">
            <a:noFill/>
            <a:miter lim="800000"/>
            <a:headEnd/>
            <a:tailEnd/>
          </a:ln>
          <a:effectLst/>
        </p:spPr>
        <p:txBody>
          <a:bodyPr wrap="none">
            <a:spAutoFit/>
          </a:bodyPr>
          <a:lstStyle/>
          <a:p>
            <a:r>
              <a:rPr lang="en-US" b="0"/>
              <a:t>1576-1612  Rudolf II purchases VMS</a:t>
            </a:r>
          </a:p>
          <a:p>
            <a:endParaRPr lang="en-US" b="0"/>
          </a:p>
          <a:p>
            <a:r>
              <a:rPr lang="en-US" b="0"/>
              <a:t>1608-1622  J. de Tepenecz signs VMS</a:t>
            </a:r>
          </a:p>
          <a:p>
            <a:r>
              <a:rPr lang="en-US" b="0"/>
              <a:t>                   in Bohemian court</a:t>
            </a:r>
          </a:p>
          <a:p>
            <a:endParaRPr lang="en-US" b="0"/>
          </a:p>
          <a:p>
            <a:r>
              <a:rPr lang="en-US"/>
              <a:t>1630s  George Baresch owns VMS</a:t>
            </a:r>
          </a:p>
          <a:p>
            <a:r>
              <a:rPr lang="en-US"/>
              <a:t>            sends letter to Kircher</a:t>
            </a:r>
          </a:p>
          <a:p>
            <a:endParaRPr lang="en-US"/>
          </a:p>
          <a:p>
            <a:r>
              <a:rPr lang="en-US"/>
              <a:t>1639  GB writes Kircher again</a:t>
            </a:r>
          </a:p>
          <a:p>
            <a:endParaRPr lang="en-US"/>
          </a:p>
          <a:p>
            <a:r>
              <a:rPr lang="en-US"/>
              <a:t>16xx  Marci inherits VMS from GB</a:t>
            </a:r>
          </a:p>
          <a:p>
            <a:endParaRPr lang="en-US"/>
          </a:p>
          <a:p>
            <a:r>
              <a:rPr lang="en-US" b="0"/>
              <a:t>1665  Marci sends VMS to Kircher</a:t>
            </a:r>
          </a:p>
          <a:p>
            <a:r>
              <a:rPr lang="en-US" b="0"/>
              <a:t>          with letter</a:t>
            </a:r>
          </a:p>
          <a:p>
            <a:endParaRPr lang="en-US" b="0"/>
          </a:p>
          <a:p>
            <a:r>
              <a:rPr lang="en-US" b="0"/>
              <a:t>1665-80  Kircher owns VMS</a:t>
            </a:r>
          </a:p>
          <a:p>
            <a:endParaRPr lang="en-US" b="0"/>
          </a:p>
          <a:p>
            <a:r>
              <a:rPr lang="en-US" b="0"/>
              <a:t>1680  Kircher dies</a:t>
            </a:r>
          </a:p>
        </p:txBody>
      </p:sp>
      <p:sp>
        <p:nvSpPr>
          <p:cNvPr id="20484" name="Text Box 4"/>
          <p:cNvSpPr txBox="1">
            <a:spLocks noChangeArrowheads="1"/>
          </p:cNvSpPr>
          <p:nvPr/>
        </p:nvSpPr>
        <p:spPr bwMode="auto">
          <a:xfrm>
            <a:off x="312488" y="69850"/>
            <a:ext cx="7852278" cy="707886"/>
          </a:xfrm>
          <a:prstGeom prst="rect">
            <a:avLst/>
          </a:prstGeom>
          <a:noFill/>
          <a:ln w="9525">
            <a:noFill/>
            <a:miter lim="800000"/>
            <a:headEnd/>
            <a:tailEnd/>
          </a:ln>
          <a:effectLst/>
        </p:spPr>
        <p:txBody>
          <a:bodyPr wrap="none">
            <a:spAutoFit/>
          </a:bodyPr>
          <a:lstStyle/>
          <a:p>
            <a:pPr algn="ctr"/>
            <a:r>
              <a:rPr lang="en-US" sz="4000" b="0" dirty="0"/>
              <a:t>History of </a:t>
            </a:r>
            <a:r>
              <a:rPr lang="en-US" sz="4000" b="0" dirty="0" err="1"/>
              <a:t>Voynich</a:t>
            </a:r>
            <a:r>
              <a:rPr lang="en-US" sz="4000" b="0" dirty="0"/>
              <a:t> </a:t>
            </a:r>
            <a:r>
              <a:rPr lang="en-US" sz="4000" b="0" dirty="0" smtClean="0"/>
              <a:t>Manuscript (VMS)</a:t>
            </a:r>
            <a:endParaRPr lang="en-US" sz="4000" b="0" dirty="0"/>
          </a:p>
        </p:txBody>
      </p:sp>
      <p:sp>
        <p:nvSpPr>
          <p:cNvPr id="5" name="Rectangle 4"/>
          <p:cNvSpPr/>
          <p:nvPr/>
        </p:nvSpPr>
        <p:spPr>
          <a:xfrm>
            <a:off x="4114800" y="3429000"/>
            <a:ext cx="4800600" cy="99060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.o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a .a.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355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274638"/>
            <a:ext cx="8229600" cy="1143000"/>
          </a:xfrm>
        </p:spPr>
        <p:txBody>
          <a:bodyPr/>
          <a:lstStyle/>
          <a:p>
            <a:r>
              <a:rPr lang="en-US" dirty="0" err="1">
                <a:latin typeface="+mn-lt"/>
              </a:rPr>
              <a:t>Newbold</a:t>
            </a:r>
            <a:r>
              <a:rPr lang="en-US" dirty="0">
                <a:latin typeface="+mn-lt"/>
              </a:rPr>
              <a:t> Decipherment</a:t>
            </a:r>
          </a:p>
        </p:txBody>
      </p:sp>
      <p:sp>
        <p:nvSpPr>
          <p:cNvPr id="67587" name="Rectangle 3"/>
          <p:cNvSpPr>
            <a:spLocks noGrp="1" noChangeArrowheads="1"/>
          </p:cNvSpPr>
          <p:nvPr>
            <p:ph type="body" idx="1"/>
          </p:nvPr>
        </p:nvSpPr>
        <p:spPr>
          <a:xfrm>
            <a:off x="457200" y="1752600"/>
            <a:ext cx="8229600" cy="457200"/>
          </a:xfrm>
          <a:solidFill>
            <a:srgbClr val="FFFF00"/>
          </a:solidFill>
        </p:spPr>
        <p:txBody>
          <a:bodyPr/>
          <a:lstStyle/>
          <a:p>
            <a:pPr>
              <a:lnSpc>
                <a:spcPct val="90000"/>
              </a:lnSpc>
              <a:buNone/>
            </a:pPr>
            <a:r>
              <a:rPr lang="en-US" sz="2400" dirty="0"/>
              <a:t>Marci letter </a:t>
            </a:r>
            <a:r>
              <a:rPr lang="en-US" sz="2400" dirty="0">
                <a:sym typeface="Wingdings" pitchFamily="2" charset="2"/>
              </a:rPr>
              <a:t> Bacon  Cabala  “letter doubling” </a:t>
            </a:r>
            <a:r>
              <a:rPr lang="en-US" sz="2400" dirty="0" smtClean="0">
                <a:sym typeface="Wingdings" pitchFamily="2" charset="2"/>
              </a:rPr>
              <a:t>cipher</a:t>
            </a:r>
            <a:endParaRPr lang="en-US" sz="2400" dirty="0">
              <a:sym typeface="Wingdings" pitchFamily="2" charset="2"/>
            </a:endParaRPr>
          </a:p>
        </p:txBody>
      </p:sp>
      <p:pic>
        <p:nvPicPr>
          <p:cNvPr id="67588" name="Picture 4"/>
          <p:cNvPicPr>
            <a:picLocks noChangeAspect="1" noChangeArrowheads="1"/>
          </p:cNvPicPr>
          <p:nvPr/>
        </p:nvPicPr>
        <p:blipFill>
          <a:blip r:embed="rId2" cstate="print"/>
          <a:srcRect/>
          <a:stretch>
            <a:fillRect/>
          </a:stretch>
        </p:blipFill>
        <p:spPr bwMode="auto">
          <a:xfrm>
            <a:off x="52388" y="76200"/>
            <a:ext cx="963612" cy="1447800"/>
          </a:xfrm>
          <a:prstGeom prst="rect">
            <a:avLst/>
          </a:prstGeom>
          <a:noFill/>
          <a:ln w="9525">
            <a:noFill/>
            <a:miter lim="800000"/>
            <a:headEnd/>
            <a:tailEnd/>
          </a:ln>
          <a:effectLst/>
        </p:spPr>
      </p:pic>
      <p:sp>
        <p:nvSpPr>
          <p:cNvPr id="7" name="TextBox 6"/>
          <p:cNvSpPr txBox="1"/>
          <p:nvPr/>
        </p:nvSpPr>
        <p:spPr>
          <a:xfrm>
            <a:off x="4495800" y="2598718"/>
            <a:ext cx="2654894" cy="2031325"/>
          </a:xfrm>
          <a:prstGeom prst="rect">
            <a:avLst/>
          </a:prstGeom>
          <a:noFill/>
        </p:spPr>
        <p:txBody>
          <a:bodyPr wrap="none" rtlCol="0">
            <a:spAutoFit/>
          </a:bodyPr>
          <a:lstStyle/>
          <a:p>
            <a:r>
              <a:rPr lang="en-US" u="sng" dirty="0" smtClean="0"/>
              <a:t>Encoding:</a:t>
            </a:r>
            <a:endParaRPr lang="en-US" dirty="0" smtClean="0"/>
          </a:p>
          <a:p>
            <a:r>
              <a:rPr lang="en-US" dirty="0" smtClean="0"/>
              <a:t>A </a:t>
            </a:r>
            <a:r>
              <a:rPr lang="en-US" dirty="0" smtClean="0">
                <a:sym typeface="Wingdings" pitchFamily="2" charset="2"/>
              </a:rPr>
              <a:t> CC, OM, …</a:t>
            </a:r>
          </a:p>
          <a:p>
            <a:r>
              <a:rPr lang="en-US" dirty="0" smtClean="0">
                <a:sym typeface="Wingdings" pitchFamily="2" charset="2"/>
              </a:rPr>
              <a:t>B  …</a:t>
            </a:r>
          </a:p>
          <a:p>
            <a:r>
              <a:rPr lang="en-US" dirty="0" smtClean="0">
                <a:sym typeface="Wingdings" pitchFamily="2" charset="2"/>
              </a:rPr>
              <a:t>   …</a:t>
            </a:r>
          </a:p>
          <a:p>
            <a:r>
              <a:rPr lang="en-US" dirty="0" smtClean="0">
                <a:sym typeface="Wingdings" pitchFamily="2" charset="2"/>
              </a:rPr>
              <a:t>N  HA, MI, DO, NU …</a:t>
            </a:r>
          </a:p>
          <a:p>
            <a:r>
              <a:rPr lang="en-US" dirty="0" smtClean="0">
                <a:sym typeface="Wingdings" pitchFamily="2" charset="2"/>
              </a:rPr>
              <a:t>   …</a:t>
            </a:r>
          </a:p>
          <a:p>
            <a:r>
              <a:rPr lang="en-US" dirty="0" smtClean="0">
                <a:sym typeface="Wingdings" pitchFamily="2" charset="2"/>
              </a:rPr>
              <a:t>Z  …</a:t>
            </a:r>
          </a:p>
        </p:txBody>
      </p:sp>
      <p:grpSp>
        <p:nvGrpSpPr>
          <p:cNvPr id="2" name="Group 12"/>
          <p:cNvGrpSpPr/>
          <p:nvPr/>
        </p:nvGrpSpPr>
        <p:grpSpPr>
          <a:xfrm>
            <a:off x="381000" y="2514600"/>
            <a:ext cx="4007828" cy="3985706"/>
            <a:chOff x="381000" y="2514600"/>
            <a:chExt cx="4007828" cy="3985706"/>
          </a:xfrm>
        </p:grpSpPr>
        <p:sp>
          <p:nvSpPr>
            <p:cNvPr id="6" name="TextBox 5"/>
            <p:cNvSpPr txBox="1"/>
            <p:nvPr/>
          </p:nvSpPr>
          <p:spPr>
            <a:xfrm>
              <a:off x="381000" y="2514600"/>
              <a:ext cx="4007828" cy="3985706"/>
            </a:xfrm>
            <a:prstGeom prst="rect">
              <a:avLst/>
            </a:prstGeom>
            <a:noFill/>
          </p:spPr>
          <p:txBody>
            <a:bodyPr wrap="none" rtlCol="0">
              <a:spAutoFit/>
            </a:bodyPr>
            <a:lstStyle/>
            <a:p>
              <a:r>
                <a:rPr lang="en-US" sz="1100" dirty="0" smtClean="0">
                  <a:latin typeface="Courier New" pitchFamily="49" charset="0"/>
                  <a:cs typeface="Courier New" pitchFamily="49" charset="0"/>
                </a:rPr>
                <a:t>  A B C D E F G H I L M N O P Q R S T U V X Z</a:t>
              </a:r>
            </a:p>
            <a:p>
              <a:r>
                <a:rPr lang="en-US" sz="1100" dirty="0" smtClean="0">
                  <a:latin typeface="Courier New" pitchFamily="49" charset="0"/>
                  <a:cs typeface="Courier New" pitchFamily="49" charset="0"/>
                </a:rPr>
                <a:t>A </a:t>
              </a:r>
              <a:r>
                <a:rPr lang="en-US" sz="1100" b="0" dirty="0" smtClean="0">
                  <a:latin typeface="Courier New" pitchFamily="49" charset="0"/>
                  <a:cs typeface="Courier New" pitchFamily="49" charset="0"/>
                </a:rPr>
                <a:t>V Z B F G L M N </a:t>
              </a:r>
              <a:r>
                <a:rPr lang="en-US" sz="1100" b="0" dirty="0" err="1" smtClean="0">
                  <a:latin typeface="Courier New" pitchFamily="49" charset="0"/>
                  <a:cs typeface="Courier New" pitchFamily="49" charset="0"/>
                </a:rPr>
                <a:t>N</a:t>
              </a:r>
              <a:r>
                <a:rPr lang="en-US" sz="1100" b="0" dirty="0" smtClean="0">
                  <a:latin typeface="Courier New" pitchFamily="49" charset="0"/>
                  <a:cs typeface="Courier New" pitchFamily="49" charset="0"/>
                </a:rPr>
                <a:t> O …</a:t>
              </a:r>
            </a:p>
            <a:p>
              <a:r>
                <a:rPr lang="en-US" sz="1100" dirty="0" smtClean="0">
                  <a:latin typeface="Courier New" pitchFamily="49" charset="0"/>
                  <a:cs typeface="Courier New" pitchFamily="49" charset="0"/>
                </a:rPr>
                <a:t>B </a:t>
              </a:r>
              <a:r>
                <a:rPr lang="en-US" sz="1100" b="0" dirty="0" smtClean="0">
                  <a:latin typeface="Courier New" pitchFamily="49" charset="0"/>
                  <a:cs typeface="Courier New" pitchFamily="49" charset="0"/>
                </a:rPr>
                <a:t>C F T U V X …</a:t>
              </a:r>
            </a:p>
            <a:p>
              <a:r>
                <a:rPr lang="en-US" sz="1100" dirty="0" smtClean="0">
                  <a:latin typeface="Courier New" pitchFamily="49" charset="0"/>
                  <a:cs typeface="Courier New" pitchFamily="49" charset="0"/>
                </a:rPr>
                <a:t>C </a:t>
              </a:r>
              <a:r>
                <a:rPr lang="en-US" sz="1100" b="0" dirty="0" smtClean="0">
                  <a:latin typeface="Courier New" pitchFamily="49" charset="0"/>
                  <a:cs typeface="Courier New" pitchFamily="49" charset="0"/>
                </a:rPr>
                <a:t>F B A Q F C D Z </a:t>
              </a:r>
              <a:r>
                <a:rPr lang="en-US" sz="1100" b="0" dirty="0" err="1" smtClean="0">
                  <a:latin typeface="Courier New" pitchFamily="49" charset="0"/>
                  <a:cs typeface="Courier New" pitchFamily="49" charset="0"/>
                </a:rPr>
                <a:t>Z</a:t>
              </a:r>
              <a:r>
                <a:rPr lang="en-US" sz="1100" b="0" dirty="0" smtClean="0">
                  <a:latin typeface="Courier New" pitchFamily="49" charset="0"/>
                  <a:cs typeface="Courier New" pitchFamily="49" charset="0"/>
                </a:rPr>
                <a:t> …</a:t>
              </a:r>
            </a:p>
            <a:p>
              <a:r>
                <a:rPr lang="en-US" sz="1100" dirty="0" smtClean="0">
                  <a:latin typeface="Courier New" pitchFamily="49" charset="0"/>
                  <a:cs typeface="Courier New" pitchFamily="49" charset="0"/>
                </a:rPr>
                <a:t>D</a:t>
              </a:r>
            </a:p>
            <a:p>
              <a:r>
                <a:rPr lang="en-US" sz="1100" dirty="0" smtClean="0">
                  <a:latin typeface="Courier New" pitchFamily="49" charset="0"/>
                  <a:cs typeface="Courier New" pitchFamily="49" charset="0"/>
                </a:rPr>
                <a:t>E</a:t>
              </a:r>
            </a:p>
            <a:p>
              <a:r>
                <a:rPr lang="en-US" sz="1100" dirty="0" smtClean="0">
                  <a:latin typeface="Courier New" pitchFamily="49" charset="0"/>
                  <a:cs typeface="Courier New" pitchFamily="49" charset="0"/>
                </a:rPr>
                <a:t>F</a:t>
              </a:r>
            </a:p>
            <a:p>
              <a:r>
                <a:rPr lang="en-US" sz="1100" dirty="0" smtClean="0">
                  <a:latin typeface="Courier New" pitchFamily="49" charset="0"/>
                  <a:cs typeface="Courier New" pitchFamily="49" charset="0"/>
                </a:rPr>
                <a:t>G</a:t>
              </a:r>
            </a:p>
            <a:p>
              <a:r>
                <a:rPr lang="en-US" sz="1100" dirty="0" smtClean="0">
                  <a:latin typeface="Courier New" pitchFamily="49" charset="0"/>
                  <a:cs typeface="Courier New" pitchFamily="49" charset="0"/>
                </a:rPr>
                <a:t>H</a:t>
              </a:r>
            </a:p>
            <a:p>
              <a:r>
                <a:rPr lang="en-US" sz="1100" dirty="0" smtClean="0">
                  <a:latin typeface="Courier New" pitchFamily="49" charset="0"/>
                  <a:cs typeface="Courier New" pitchFamily="49" charset="0"/>
                </a:rPr>
                <a:t>I                     </a:t>
              </a:r>
              <a:r>
                <a:rPr lang="en-US" sz="1100" b="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L</a:t>
              </a:r>
            </a:p>
            <a:p>
              <a:r>
                <a:rPr lang="en-US" sz="1100" dirty="0" smtClean="0">
                  <a:latin typeface="Courier New" pitchFamily="49" charset="0"/>
                  <a:cs typeface="Courier New" pitchFamily="49" charset="0"/>
                </a:rPr>
                <a:t>M                         </a:t>
              </a:r>
              <a:r>
                <a:rPr lang="en-US" sz="1100" b="0" dirty="0" smtClean="0">
                  <a:latin typeface="Courier New" pitchFamily="49" charset="0"/>
                  <a:cs typeface="Courier New" pitchFamily="49" charset="0"/>
                </a:rPr>
                <a:t>A</a:t>
              </a:r>
            </a:p>
            <a:p>
              <a:r>
                <a:rPr lang="en-US" sz="110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O       </a:t>
              </a:r>
              <a:r>
                <a:rPr lang="en-US" sz="1100" b="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P</a:t>
              </a:r>
            </a:p>
            <a:p>
              <a:r>
                <a:rPr lang="en-US" sz="1100" dirty="0" smtClean="0">
                  <a:latin typeface="Courier New" pitchFamily="49" charset="0"/>
                  <a:cs typeface="Courier New" pitchFamily="49" charset="0"/>
                </a:rPr>
                <a:t>Q             …                  … </a:t>
              </a:r>
            </a:p>
            <a:p>
              <a:r>
                <a:rPr lang="en-US" sz="1100" dirty="0" smtClean="0">
                  <a:latin typeface="Courier New" pitchFamily="49" charset="0"/>
                  <a:cs typeface="Courier New" pitchFamily="49" charset="0"/>
                </a:rPr>
                <a:t>R</a:t>
              </a:r>
            </a:p>
            <a:p>
              <a:r>
                <a:rPr lang="en-US" sz="1100" dirty="0" smtClean="0">
                  <a:latin typeface="Courier New" pitchFamily="49" charset="0"/>
                  <a:cs typeface="Courier New" pitchFamily="49" charset="0"/>
                </a:rPr>
                <a:t>S</a:t>
              </a:r>
            </a:p>
            <a:p>
              <a:r>
                <a:rPr lang="en-US" sz="1100" dirty="0" smtClean="0">
                  <a:latin typeface="Courier New" pitchFamily="49" charset="0"/>
                  <a:cs typeface="Courier New" pitchFamily="49" charset="0"/>
                </a:rPr>
                <a:t>T</a:t>
              </a:r>
            </a:p>
            <a:p>
              <a:r>
                <a:rPr lang="en-US" sz="1100" dirty="0" smtClean="0">
                  <a:latin typeface="Courier New" pitchFamily="49" charset="0"/>
                  <a:cs typeface="Courier New" pitchFamily="49" charset="0"/>
                </a:rPr>
                <a:t>U      …               N</a:t>
              </a:r>
            </a:p>
            <a:p>
              <a:r>
                <a:rPr lang="en-US" sz="1100" dirty="0" smtClean="0">
                  <a:latin typeface="Courier New" pitchFamily="49" charset="0"/>
                  <a:cs typeface="Courier New" pitchFamily="49" charset="0"/>
                </a:rPr>
                <a:t>V</a:t>
              </a:r>
            </a:p>
            <a:p>
              <a:r>
                <a:rPr lang="en-US" sz="1100" dirty="0" smtClean="0">
                  <a:latin typeface="Courier New" pitchFamily="49" charset="0"/>
                  <a:cs typeface="Courier New" pitchFamily="49" charset="0"/>
                </a:rPr>
                <a:t>X</a:t>
              </a:r>
            </a:p>
            <a:p>
              <a:r>
                <a:rPr lang="en-US" sz="1100" dirty="0" smtClean="0">
                  <a:latin typeface="Courier New" pitchFamily="49" charset="0"/>
                  <a:cs typeface="Courier New" pitchFamily="49" charset="0"/>
                </a:rPr>
                <a:t>Z</a:t>
              </a:r>
              <a:endParaRPr lang="en-US" sz="1100" dirty="0">
                <a:latin typeface="Courier New" pitchFamily="49" charset="0"/>
                <a:cs typeface="Courier New" pitchFamily="49" charset="0"/>
              </a:endParaRPr>
            </a:p>
          </p:txBody>
        </p:sp>
        <p:sp>
          <p:nvSpPr>
            <p:cNvPr id="8" name="TextBox 7"/>
            <p:cNvSpPr txBox="1"/>
            <p:nvPr/>
          </p:nvSpPr>
          <p:spPr>
            <a:xfrm>
              <a:off x="2514600" y="3436918"/>
              <a:ext cx="1458992" cy="369332"/>
            </a:xfrm>
            <a:prstGeom prst="rect">
              <a:avLst/>
            </a:prstGeom>
            <a:solidFill>
              <a:srgbClr val="FFFF00"/>
            </a:solidFill>
          </p:spPr>
          <p:txBody>
            <a:bodyPr wrap="square" rtlCol="0">
              <a:spAutoFit/>
            </a:bodyPr>
            <a:lstStyle/>
            <a:p>
              <a:r>
                <a:rPr lang="en-US" dirty="0" smtClean="0"/>
                <a:t>22x22 table</a:t>
              </a:r>
              <a:endParaRPr lang="en-US" dirty="0"/>
            </a:p>
          </p:txBody>
        </p:sp>
        <p:sp>
          <p:nvSpPr>
            <p:cNvPr id="9" name="Rectangle 8"/>
            <p:cNvSpPr/>
            <p:nvPr/>
          </p:nvSpPr>
          <p:spPr bwMode="auto">
            <a:xfrm>
              <a:off x="609600" y="2702350"/>
              <a:ext cx="3657600" cy="37063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
        <p:nvSpPr>
          <p:cNvPr id="10" name="TextBox 9"/>
          <p:cNvSpPr txBox="1"/>
          <p:nvPr/>
        </p:nvSpPr>
        <p:spPr>
          <a:xfrm>
            <a:off x="7297420" y="2598718"/>
            <a:ext cx="1313180" cy="1477328"/>
          </a:xfrm>
          <a:prstGeom prst="rect">
            <a:avLst/>
          </a:prstGeom>
          <a:noFill/>
        </p:spPr>
        <p:txBody>
          <a:bodyPr wrap="none" rtlCol="0">
            <a:spAutoFit/>
          </a:bodyPr>
          <a:lstStyle/>
          <a:p>
            <a:r>
              <a:rPr lang="en-US" u="sng" dirty="0" smtClean="0">
                <a:sym typeface="Wingdings" pitchFamily="2" charset="2"/>
              </a:rPr>
              <a:t>Decoding:</a:t>
            </a:r>
            <a:endParaRPr lang="en-US" dirty="0" smtClean="0">
              <a:sym typeface="Wingdings" pitchFamily="2" charset="2"/>
            </a:endParaRPr>
          </a:p>
          <a:p>
            <a:r>
              <a:rPr lang="en-US" dirty="0" smtClean="0">
                <a:sym typeface="Wingdings" pitchFamily="2" charset="2"/>
              </a:rPr>
              <a:t>   …</a:t>
            </a:r>
          </a:p>
          <a:p>
            <a:r>
              <a:rPr lang="en-US" dirty="0" smtClean="0">
                <a:sym typeface="Wingdings" pitchFamily="2" charset="2"/>
              </a:rPr>
              <a:t>DO  N</a:t>
            </a:r>
          </a:p>
          <a:p>
            <a:r>
              <a:rPr lang="en-US" dirty="0" smtClean="0">
                <a:sym typeface="Wingdings" pitchFamily="2" charset="2"/>
              </a:rPr>
              <a:t>   …</a:t>
            </a:r>
            <a:endParaRPr lang="en-US" dirty="0" smtClean="0"/>
          </a:p>
          <a:p>
            <a:endParaRPr lang="en-US" dirty="0"/>
          </a:p>
        </p:txBody>
      </p:sp>
      <p:sp>
        <p:nvSpPr>
          <p:cNvPr id="11" name="TextBox 10"/>
          <p:cNvSpPr txBox="1"/>
          <p:nvPr/>
        </p:nvSpPr>
        <p:spPr>
          <a:xfrm>
            <a:off x="4495800" y="4876800"/>
            <a:ext cx="4108817" cy="646331"/>
          </a:xfrm>
          <a:prstGeom prst="rect">
            <a:avLst/>
          </a:prstGeom>
          <a:noFill/>
        </p:spPr>
        <p:txBody>
          <a:bodyPr wrap="none" rtlCol="0">
            <a:spAutoFit/>
          </a:bodyPr>
          <a:lstStyle/>
          <a:p>
            <a:r>
              <a:rPr lang="en-US" dirty="0" smtClean="0"/>
              <a:t>Encoder has freedom to devise</a:t>
            </a:r>
          </a:p>
          <a:p>
            <a:r>
              <a:rPr lang="en-US" dirty="0" smtClean="0"/>
              <a:t>a “cover text” to hide real message.</a:t>
            </a:r>
            <a:endParaRPr lang="en-US" dirty="0"/>
          </a:p>
        </p:txBody>
      </p:sp>
      <p:sp>
        <p:nvSpPr>
          <p:cNvPr id="12" name="TextBox 11"/>
          <p:cNvSpPr txBox="1"/>
          <p:nvPr/>
        </p:nvSpPr>
        <p:spPr>
          <a:xfrm>
            <a:off x="4495800" y="5715000"/>
            <a:ext cx="4317207" cy="646331"/>
          </a:xfrm>
          <a:prstGeom prst="rect">
            <a:avLst/>
          </a:prstGeom>
          <a:noFill/>
        </p:spPr>
        <p:txBody>
          <a:bodyPr wrap="none" rtlCol="0">
            <a:spAutoFit/>
          </a:bodyPr>
          <a:lstStyle/>
          <a:p>
            <a:r>
              <a:rPr lang="en-US" u="sng" dirty="0" smtClean="0"/>
              <a:t>Example:</a:t>
            </a:r>
          </a:p>
          <a:p>
            <a:r>
              <a:rPr lang="en-US" dirty="0" smtClean="0"/>
              <a:t>a n </a:t>
            </a:r>
            <a:r>
              <a:rPr lang="en-US" dirty="0" err="1" smtClean="0"/>
              <a:t>n</a:t>
            </a:r>
            <a:r>
              <a:rPr lang="en-US" dirty="0" smtClean="0"/>
              <a:t> … </a:t>
            </a:r>
            <a:r>
              <a:rPr lang="en-US" dirty="0" smtClean="0">
                <a:sym typeface="Wingdings" pitchFamily="2" charset="2"/>
              </a:rPr>
              <a:t> DO MI NU …  DOMINU …</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err="1">
                <a:latin typeface="+mn-lt"/>
              </a:rPr>
              <a:t>Newbold</a:t>
            </a:r>
            <a:r>
              <a:rPr lang="en-US" dirty="0">
                <a:latin typeface="+mn-lt"/>
              </a:rPr>
              <a:t> System</a:t>
            </a:r>
          </a:p>
        </p:txBody>
      </p:sp>
      <p:sp>
        <p:nvSpPr>
          <p:cNvPr id="34819" name="Rectangle 3"/>
          <p:cNvSpPr>
            <a:spLocks noGrp="1" noChangeArrowheads="1"/>
          </p:cNvSpPr>
          <p:nvPr>
            <p:ph type="body" idx="1"/>
          </p:nvPr>
        </p:nvSpPr>
        <p:spPr>
          <a:xfrm>
            <a:off x="457200" y="1600200"/>
            <a:ext cx="8458200" cy="4800600"/>
          </a:xfrm>
        </p:spPr>
        <p:txBody>
          <a:bodyPr/>
          <a:lstStyle/>
          <a:p>
            <a:pPr>
              <a:lnSpc>
                <a:spcPct val="90000"/>
              </a:lnSpc>
            </a:pPr>
            <a:r>
              <a:rPr lang="en-US" sz="2800" dirty="0" smtClean="0"/>
              <a:t>Too </a:t>
            </a:r>
            <a:r>
              <a:rPr lang="en-US" sz="2800" dirty="0"/>
              <a:t>hard to assemble good “cover” text</a:t>
            </a:r>
            <a:r>
              <a:rPr lang="en-US" sz="2800" dirty="0" smtClean="0"/>
              <a:t>!</a:t>
            </a:r>
          </a:p>
          <a:p>
            <a:pPr>
              <a:lnSpc>
                <a:spcPct val="90000"/>
              </a:lnSpc>
            </a:pPr>
            <a:endParaRPr lang="en-US" sz="1200" dirty="0"/>
          </a:p>
          <a:p>
            <a:pPr>
              <a:lnSpc>
                <a:spcPct val="90000"/>
              </a:lnSpc>
            </a:pPr>
            <a:r>
              <a:rPr lang="en-US" sz="2800" b="1" dirty="0"/>
              <a:t>So, make cipher letter-pairs overlap:</a:t>
            </a:r>
          </a:p>
          <a:p>
            <a:pPr lvl="1">
              <a:lnSpc>
                <a:spcPct val="90000"/>
              </a:lnSpc>
              <a:buFontTx/>
              <a:buNone/>
            </a:pPr>
            <a:r>
              <a:rPr lang="en-US" sz="2400" dirty="0"/>
              <a:t>   a n </a:t>
            </a:r>
            <a:r>
              <a:rPr lang="en-US" sz="2400" dirty="0" err="1"/>
              <a:t>n</a:t>
            </a:r>
            <a:r>
              <a:rPr lang="en-US" sz="2400" dirty="0"/>
              <a:t> … </a:t>
            </a:r>
            <a:r>
              <a:rPr lang="en-US" sz="2400" dirty="0">
                <a:sym typeface="Wingdings" pitchFamily="2" charset="2"/>
              </a:rPr>
              <a:t> AD DB BR …  ADBR …</a:t>
            </a:r>
          </a:p>
          <a:p>
            <a:pPr>
              <a:lnSpc>
                <a:spcPct val="90000"/>
              </a:lnSpc>
            </a:pPr>
            <a:endParaRPr lang="en-US" sz="1200" dirty="0" smtClean="0"/>
          </a:p>
          <a:p>
            <a:pPr>
              <a:lnSpc>
                <a:spcPct val="90000"/>
              </a:lnSpc>
            </a:pPr>
            <a:r>
              <a:rPr lang="en-US" sz="2800" b="1" dirty="0" smtClean="0"/>
              <a:t>Then, </a:t>
            </a:r>
            <a:r>
              <a:rPr lang="en-US" sz="2800" b="1" dirty="0"/>
              <a:t>employ anagramming:</a:t>
            </a:r>
          </a:p>
          <a:p>
            <a:pPr lvl="1">
              <a:lnSpc>
                <a:spcPct val="90000"/>
              </a:lnSpc>
              <a:buFontTx/>
              <a:buNone/>
            </a:pPr>
            <a:r>
              <a:rPr lang="en-US" sz="2400" dirty="0"/>
              <a:t>   a n </a:t>
            </a:r>
            <a:r>
              <a:rPr lang="en-US" sz="2400" dirty="0" err="1"/>
              <a:t>n</a:t>
            </a:r>
            <a:r>
              <a:rPr lang="en-US" sz="2400" dirty="0"/>
              <a:t> … </a:t>
            </a:r>
            <a:r>
              <a:rPr lang="en-US" sz="2400" dirty="0">
                <a:sym typeface="Wingdings" pitchFamily="2" charset="2"/>
              </a:rPr>
              <a:t> OM DO MI …  DO OM MI …  DOMI </a:t>
            </a:r>
            <a:r>
              <a:rPr lang="en-US" sz="2400" dirty="0" smtClean="0">
                <a:sym typeface="Wingdings" pitchFamily="2" charset="2"/>
              </a:rPr>
              <a:t>…</a:t>
            </a:r>
          </a:p>
          <a:p>
            <a:pPr lvl="1">
              <a:lnSpc>
                <a:spcPct val="90000"/>
              </a:lnSpc>
              <a:buFontTx/>
              <a:buNone/>
            </a:pPr>
            <a:endParaRPr lang="en-US" sz="1100" dirty="0">
              <a:sym typeface="Wingdings" pitchFamily="2" charset="2"/>
            </a:endParaRPr>
          </a:p>
          <a:p>
            <a:pPr>
              <a:lnSpc>
                <a:spcPct val="90000"/>
              </a:lnSpc>
            </a:pPr>
            <a:r>
              <a:rPr lang="en-US" sz="2800" dirty="0"/>
              <a:t>Now can construct a plausible looking “cover” text in Latin for our secret message (also in </a:t>
            </a:r>
            <a:r>
              <a:rPr lang="en-US" sz="2800" dirty="0" smtClean="0"/>
              <a:t>Latin)</a:t>
            </a:r>
          </a:p>
          <a:p>
            <a:pPr>
              <a:lnSpc>
                <a:spcPct val="90000"/>
              </a:lnSpc>
            </a:pPr>
            <a:endParaRPr lang="en-US" sz="1200" dirty="0" smtClean="0"/>
          </a:p>
          <a:p>
            <a:pPr>
              <a:lnSpc>
                <a:spcPct val="90000"/>
              </a:lnSpc>
            </a:pPr>
            <a:r>
              <a:rPr lang="en-US" sz="2800" dirty="0" smtClean="0"/>
              <a:t>An </a:t>
            </a:r>
            <a:r>
              <a:rPr lang="en-US" sz="2800" dirty="0"/>
              <a:t>ingenious system, to be sure</a:t>
            </a:r>
            <a:r>
              <a:rPr lang="en-US" sz="2800" dirty="0" smtClean="0"/>
              <a:t>!</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err="1">
                <a:latin typeface="+mn-lt"/>
              </a:rPr>
              <a:t>Newbold</a:t>
            </a:r>
            <a:r>
              <a:rPr lang="en-US" dirty="0">
                <a:latin typeface="+mn-lt"/>
              </a:rPr>
              <a:t> </a:t>
            </a:r>
            <a:r>
              <a:rPr lang="en-US" dirty="0" smtClean="0">
                <a:latin typeface="+mn-lt"/>
              </a:rPr>
              <a:t>Decipherment</a:t>
            </a:r>
            <a:endParaRPr lang="en-US" dirty="0">
              <a:latin typeface="+mn-lt"/>
            </a:endParaRPr>
          </a:p>
        </p:txBody>
      </p:sp>
      <p:sp>
        <p:nvSpPr>
          <p:cNvPr id="35843" name="Rectangle 3"/>
          <p:cNvSpPr>
            <a:spLocks noGrp="1" noChangeArrowheads="1"/>
          </p:cNvSpPr>
          <p:nvPr>
            <p:ph type="body" idx="1"/>
          </p:nvPr>
        </p:nvSpPr>
        <p:spPr/>
        <p:txBody>
          <a:bodyPr/>
          <a:lstStyle/>
          <a:p>
            <a:pPr lvl="1">
              <a:buFontTx/>
              <a:buNone/>
            </a:pPr>
            <a:r>
              <a:rPr lang="en-US"/>
              <a:t>Hmm, by the method, both plaintext </a:t>
            </a:r>
            <a:r>
              <a:rPr lang="en-US" b="1"/>
              <a:t>and ciphertext</a:t>
            </a:r>
            <a:r>
              <a:rPr lang="en-US"/>
              <a:t> should be in Latin letters…</a:t>
            </a:r>
          </a:p>
          <a:p>
            <a:pPr lvl="1">
              <a:buFontTx/>
              <a:buNone/>
            </a:pPr>
            <a:endParaRPr lang="en-US"/>
          </a:p>
          <a:p>
            <a:pPr lvl="1">
              <a:buFontTx/>
              <a:buNone/>
            </a:pPr>
            <a:r>
              <a:rPr lang="en-US"/>
              <a:t>But the VMS doesn’t have Latin letters…</a:t>
            </a:r>
          </a:p>
          <a:p>
            <a:endParaRPr lang="en-US"/>
          </a:p>
        </p:txBody>
      </p:sp>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560388" y="498475"/>
            <a:ext cx="1338262" cy="2011363"/>
          </a:xfrm>
          <a:prstGeom prst="rect">
            <a:avLst/>
          </a:prstGeom>
          <a:noFill/>
          <a:ln w="9525">
            <a:noFill/>
            <a:miter lim="800000"/>
            <a:headEnd/>
            <a:tailEnd/>
          </a:ln>
          <a:effectLst/>
        </p:spPr>
      </p:pic>
      <p:sp>
        <p:nvSpPr>
          <p:cNvPr id="36867" name="Text Box 3"/>
          <p:cNvSpPr txBox="1">
            <a:spLocks noChangeArrowheads="1"/>
          </p:cNvSpPr>
          <p:nvPr/>
        </p:nvSpPr>
        <p:spPr bwMode="auto">
          <a:xfrm>
            <a:off x="249238" y="2454275"/>
            <a:ext cx="1960562" cy="517525"/>
          </a:xfrm>
          <a:prstGeom prst="rect">
            <a:avLst/>
          </a:prstGeom>
          <a:solidFill>
            <a:schemeClr val="bg1"/>
          </a:solidFill>
          <a:ln w="9525">
            <a:noFill/>
            <a:miter lim="800000"/>
            <a:headEnd/>
            <a:tailEnd/>
          </a:ln>
          <a:effectLst/>
        </p:spPr>
        <p:txBody>
          <a:bodyPr wrap="none">
            <a:spAutoFit/>
          </a:bodyPr>
          <a:lstStyle/>
          <a:p>
            <a:r>
              <a:rPr lang="en-US" sz="1400" b="0"/>
              <a:t>William Newbold,</a:t>
            </a:r>
          </a:p>
          <a:p>
            <a:r>
              <a:rPr lang="en-US" sz="1400" b="0"/>
              <a:t>Polymath, PhD UPenn</a:t>
            </a:r>
          </a:p>
        </p:txBody>
      </p:sp>
      <p:grpSp>
        <p:nvGrpSpPr>
          <p:cNvPr id="2" name="Group 4"/>
          <p:cNvGrpSpPr>
            <a:grpSpLocks/>
          </p:cNvGrpSpPr>
          <p:nvPr/>
        </p:nvGrpSpPr>
        <p:grpSpPr bwMode="auto">
          <a:xfrm>
            <a:off x="3581400" y="1752600"/>
            <a:ext cx="2146300" cy="3581400"/>
            <a:chOff x="3400" y="1056"/>
            <a:chExt cx="1352" cy="2256"/>
          </a:xfrm>
        </p:grpSpPr>
        <p:sp>
          <p:nvSpPr>
            <p:cNvPr id="36869"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6871"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72"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6873"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6874"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6875"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6876"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77"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6878"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6879"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6880"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6881"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82"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6883"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6884"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6885"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6886"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87"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6888"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6889"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6890"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6891"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92"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6893"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6894"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6895"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6896"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97"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6898"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6899"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6900"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6901" name="Text Box 37"/>
          <p:cNvSpPr txBox="1">
            <a:spLocks noChangeArrowheads="1"/>
          </p:cNvSpPr>
          <p:nvPr/>
        </p:nvSpPr>
        <p:spPr bwMode="auto">
          <a:xfrm>
            <a:off x="3314700" y="533400"/>
            <a:ext cx="2628900" cy="579438"/>
          </a:xfrm>
          <a:prstGeom prst="rect">
            <a:avLst/>
          </a:prstGeom>
          <a:noFill/>
          <a:ln w="9525">
            <a:noFill/>
            <a:miter lim="800000"/>
            <a:headEnd/>
            <a:tailEnd/>
          </a:ln>
          <a:effectLst/>
        </p:spPr>
        <p:txBody>
          <a:bodyPr wrap="none">
            <a:spAutoFit/>
          </a:bodyPr>
          <a:lstStyle/>
          <a:p>
            <a:r>
              <a:rPr lang="en-US" sz="3200" b="0">
                <a:latin typeface="voynichkk" pitchFamily="2" charset="0"/>
              </a:rPr>
              <a:t>… 4OPCC89 …</a:t>
            </a:r>
          </a:p>
        </p:txBody>
      </p:sp>
      <p:sp>
        <p:nvSpPr>
          <p:cNvPr id="36902" name="Line 38"/>
          <p:cNvSpPr>
            <a:spLocks noChangeShapeType="1"/>
          </p:cNvSpPr>
          <p:nvPr/>
        </p:nvSpPr>
        <p:spPr bwMode="auto">
          <a:xfrm flipH="1">
            <a:off x="3505200" y="990600"/>
            <a:ext cx="838200" cy="990600"/>
          </a:xfrm>
          <a:prstGeom prst="line">
            <a:avLst/>
          </a:prstGeom>
          <a:noFill/>
          <a:ln w="9525">
            <a:solidFill>
              <a:schemeClr val="tx1"/>
            </a:solidFill>
            <a:round/>
            <a:headEnd/>
            <a:tailEnd/>
          </a:ln>
          <a:effectLst/>
        </p:spPr>
        <p:txBody>
          <a:bodyPr/>
          <a:lstStyle/>
          <a:p>
            <a:endParaRPr lang="en-US"/>
          </a:p>
        </p:txBody>
      </p:sp>
      <p:sp>
        <p:nvSpPr>
          <p:cNvPr id="36903" name="Line 39"/>
          <p:cNvSpPr>
            <a:spLocks noChangeShapeType="1"/>
          </p:cNvSpPr>
          <p:nvPr/>
        </p:nvSpPr>
        <p:spPr bwMode="auto">
          <a:xfrm>
            <a:off x="4724400" y="990600"/>
            <a:ext cx="1143000" cy="990600"/>
          </a:xfrm>
          <a:prstGeom prst="line">
            <a:avLst/>
          </a:prstGeom>
          <a:noFill/>
          <a:ln w="9525">
            <a:solidFill>
              <a:schemeClr val="tx1"/>
            </a:solidFill>
            <a:round/>
            <a:headEnd/>
            <a:tailEnd/>
          </a:ln>
          <a:effectLst/>
        </p:spPr>
        <p:txBody>
          <a:bodyPr/>
          <a:lstStyle/>
          <a:p>
            <a:endParaRPr lang="en-US"/>
          </a:p>
        </p:txBody>
      </p:sp>
      <p:sp>
        <p:nvSpPr>
          <p:cNvPr id="36904" name="Rectangle 40"/>
          <p:cNvSpPr>
            <a:spLocks noChangeArrowheads="1"/>
          </p:cNvSpPr>
          <p:nvPr/>
        </p:nvSpPr>
        <p:spPr bwMode="auto">
          <a:xfrm>
            <a:off x="4343400" y="533400"/>
            <a:ext cx="381000" cy="457200"/>
          </a:xfrm>
          <a:prstGeom prst="rect">
            <a:avLst/>
          </a:prstGeom>
          <a:noFill/>
          <a:ln w="9525">
            <a:solidFill>
              <a:schemeClr val="tx1"/>
            </a:solidFill>
            <a:miter lim="800000"/>
            <a:headEnd/>
            <a:tailEnd/>
          </a:ln>
          <a:effectLst/>
        </p:spPr>
        <p:txBody>
          <a:bodyPr wrap="none" anchor="ctr"/>
          <a:lstStyle/>
          <a:p>
            <a:endParaRPr lang="en-US"/>
          </a:p>
        </p:txBody>
      </p:sp>
      <p:sp>
        <p:nvSpPr>
          <p:cNvPr id="36905" name="Rectangle 41"/>
          <p:cNvSpPr>
            <a:spLocks noChangeArrowheads="1"/>
          </p:cNvSpPr>
          <p:nvPr/>
        </p:nvSpPr>
        <p:spPr bwMode="auto">
          <a:xfrm>
            <a:off x="3505200" y="1954213"/>
            <a:ext cx="2362200" cy="2590800"/>
          </a:xfrm>
          <a:prstGeom prst="rect">
            <a:avLst/>
          </a:prstGeom>
          <a:noFill/>
          <a:ln w="9525">
            <a:solidFill>
              <a:schemeClr val="tx1"/>
            </a:solidFill>
            <a:miter lim="800000"/>
            <a:headEnd/>
            <a:tailEnd/>
          </a:ln>
          <a:effectLst/>
        </p:spPr>
        <p:txBody>
          <a:bodyPr wrap="none" anchor="ctr"/>
          <a:lstStyle/>
          <a:p>
            <a:endParaRPr lang="en-US"/>
          </a:p>
        </p:txBody>
      </p:sp>
      <p:sp>
        <p:nvSpPr>
          <p:cNvPr id="36906" name="Text Box 42"/>
          <p:cNvSpPr txBox="1">
            <a:spLocks noChangeArrowheads="1"/>
          </p:cNvSpPr>
          <p:nvPr/>
        </p:nvSpPr>
        <p:spPr bwMode="auto">
          <a:xfrm>
            <a:off x="6613525" y="457200"/>
            <a:ext cx="1174750" cy="641350"/>
          </a:xfrm>
          <a:prstGeom prst="rect">
            <a:avLst/>
          </a:prstGeom>
          <a:noFill/>
          <a:ln w="9525">
            <a:noFill/>
            <a:miter lim="800000"/>
            <a:headEnd/>
            <a:tailEnd/>
          </a:ln>
          <a:effectLst/>
        </p:spPr>
        <p:txBody>
          <a:bodyPr wrap="none">
            <a:spAutoFit/>
          </a:bodyPr>
          <a:lstStyle/>
          <a:p>
            <a:r>
              <a:rPr lang="en-US" b="0"/>
              <a:t>apparent</a:t>
            </a:r>
          </a:p>
          <a:p>
            <a:r>
              <a:rPr lang="en-US" b="0"/>
              <a:t>ciphertext</a:t>
            </a:r>
          </a:p>
        </p:txBody>
      </p:sp>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560388" y="498475"/>
            <a:ext cx="1338262" cy="2011363"/>
          </a:xfrm>
          <a:prstGeom prst="rect">
            <a:avLst/>
          </a:prstGeom>
          <a:noFill/>
          <a:ln w="9525">
            <a:noFill/>
            <a:miter lim="800000"/>
            <a:headEnd/>
            <a:tailEnd/>
          </a:ln>
          <a:effectLst/>
        </p:spPr>
      </p:pic>
      <p:sp>
        <p:nvSpPr>
          <p:cNvPr id="37891" name="Text Box 3"/>
          <p:cNvSpPr txBox="1">
            <a:spLocks noChangeArrowheads="1"/>
          </p:cNvSpPr>
          <p:nvPr/>
        </p:nvSpPr>
        <p:spPr bwMode="auto">
          <a:xfrm>
            <a:off x="249238" y="2454275"/>
            <a:ext cx="1960562" cy="517525"/>
          </a:xfrm>
          <a:prstGeom prst="rect">
            <a:avLst/>
          </a:prstGeom>
          <a:solidFill>
            <a:schemeClr val="bg1"/>
          </a:solidFill>
          <a:ln w="9525">
            <a:noFill/>
            <a:miter lim="800000"/>
            <a:headEnd/>
            <a:tailEnd/>
          </a:ln>
          <a:effectLst/>
        </p:spPr>
        <p:txBody>
          <a:bodyPr wrap="none">
            <a:spAutoFit/>
          </a:bodyPr>
          <a:lstStyle/>
          <a:p>
            <a:r>
              <a:rPr lang="en-US" sz="1400" b="0"/>
              <a:t>William Newbold,</a:t>
            </a:r>
          </a:p>
          <a:p>
            <a:r>
              <a:rPr lang="en-US" sz="1400" b="0"/>
              <a:t>Polymath, PhD UPenn</a:t>
            </a:r>
          </a:p>
        </p:txBody>
      </p:sp>
      <p:sp>
        <p:nvSpPr>
          <p:cNvPr id="37892" name="Text Box 4"/>
          <p:cNvSpPr txBox="1">
            <a:spLocks noChangeArrowheads="1"/>
          </p:cNvSpPr>
          <p:nvPr/>
        </p:nvSpPr>
        <p:spPr bwMode="auto">
          <a:xfrm>
            <a:off x="3314700" y="533400"/>
            <a:ext cx="2628900" cy="579438"/>
          </a:xfrm>
          <a:prstGeom prst="rect">
            <a:avLst/>
          </a:prstGeom>
          <a:noFill/>
          <a:ln w="9525">
            <a:noFill/>
            <a:miter lim="800000"/>
            <a:headEnd/>
            <a:tailEnd/>
          </a:ln>
          <a:effectLst/>
        </p:spPr>
        <p:txBody>
          <a:bodyPr wrap="none">
            <a:spAutoFit/>
          </a:bodyPr>
          <a:lstStyle/>
          <a:p>
            <a:r>
              <a:rPr lang="en-US" sz="3200" b="0">
                <a:latin typeface="voynichkk" pitchFamily="2" charset="0"/>
              </a:rPr>
              <a:t>… 4OPCC89 …</a:t>
            </a:r>
          </a:p>
        </p:txBody>
      </p:sp>
      <p:sp>
        <p:nvSpPr>
          <p:cNvPr id="37893" name="Line 5"/>
          <p:cNvSpPr>
            <a:spLocks noChangeShapeType="1"/>
          </p:cNvSpPr>
          <p:nvPr/>
        </p:nvSpPr>
        <p:spPr bwMode="auto">
          <a:xfrm flipH="1">
            <a:off x="3505200" y="990600"/>
            <a:ext cx="838200" cy="990600"/>
          </a:xfrm>
          <a:prstGeom prst="line">
            <a:avLst/>
          </a:prstGeom>
          <a:noFill/>
          <a:ln w="9525">
            <a:solidFill>
              <a:schemeClr val="tx1"/>
            </a:solidFill>
            <a:round/>
            <a:headEnd/>
            <a:tailEnd/>
          </a:ln>
          <a:effectLst/>
        </p:spPr>
        <p:txBody>
          <a:bodyPr/>
          <a:lstStyle/>
          <a:p>
            <a:endParaRPr lang="en-US"/>
          </a:p>
        </p:txBody>
      </p:sp>
      <p:sp>
        <p:nvSpPr>
          <p:cNvPr id="37894" name="Line 6"/>
          <p:cNvSpPr>
            <a:spLocks noChangeShapeType="1"/>
          </p:cNvSpPr>
          <p:nvPr/>
        </p:nvSpPr>
        <p:spPr bwMode="auto">
          <a:xfrm>
            <a:off x="4724400" y="990600"/>
            <a:ext cx="1143000" cy="990600"/>
          </a:xfrm>
          <a:prstGeom prst="line">
            <a:avLst/>
          </a:prstGeom>
          <a:noFill/>
          <a:ln w="9525">
            <a:solidFill>
              <a:schemeClr val="tx1"/>
            </a:solidFill>
            <a:round/>
            <a:headEnd/>
            <a:tailEnd/>
          </a:ln>
          <a:effectLst/>
        </p:spPr>
        <p:txBody>
          <a:bodyPr/>
          <a:lstStyle/>
          <a:p>
            <a:endParaRPr lang="en-US"/>
          </a:p>
        </p:txBody>
      </p:sp>
      <p:sp>
        <p:nvSpPr>
          <p:cNvPr id="37895" name="Rectangle 7"/>
          <p:cNvSpPr>
            <a:spLocks noChangeArrowheads="1"/>
          </p:cNvSpPr>
          <p:nvPr/>
        </p:nvSpPr>
        <p:spPr bwMode="auto">
          <a:xfrm>
            <a:off x="4343400" y="533400"/>
            <a:ext cx="381000" cy="457200"/>
          </a:xfrm>
          <a:prstGeom prst="rect">
            <a:avLst/>
          </a:prstGeom>
          <a:noFill/>
          <a:ln w="9525">
            <a:solidFill>
              <a:schemeClr val="tx1"/>
            </a:solidFill>
            <a:miter lim="800000"/>
            <a:headEnd/>
            <a:tailEnd/>
          </a:ln>
          <a:effectLst/>
        </p:spPr>
        <p:txBody>
          <a:bodyPr wrap="none" anchor="ctr"/>
          <a:lstStyle/>
          <a:p>
            <a:endParaRPr lang="en-US"/>
          </a:p>
        </p:txBody>
      </p:sp>
      <p:sp>
        <p:nvSpPr>
          <p:cNvPr id="37896" name="Rectangle 8"/>
          <p:cNvSpPr>
            <a:spLocks noChangeArrowheads="1"/>
          </p:cNvSpPr>
          <p:nvPr/>
        </p:nvSpPr>
        <p:spPr bwMode="auto">
          <a:xfrm>
            <a:off x="3505200" y="1954213"/>
            <a:ext cx="2362200" cy="2590800"/>
          </a:xfrm>
          <a:prstGeom prst="rect">
            <a:avLst/>
          </a:prstGeom>
          <a:noFill/>
          <a:ln w="9525">
            <a:solidFill>
              <a:schemeClr val="tx1"/>
            </a:solidFill>
            <a:miter lim="800000"/>
            <a:headEnd/>
            <a:tailEnd/>
          </a:ln>
          <a:effectLst/>
        </p:spPr>
        <p:txBody>
          <a:bodyPr wrap="none" anchor="ctr"/>
          <a:lstStyle/>
          <a:p>
            <a:endParaRPr lang="en-US"/>
          </a:p>
        </p:txBody>
      </p:sp>
      <p:grpSp>
        <p:nvGrpSpPr>
          <p:cNvPr id="2" name="Group 9"/>
          <p:cNvGrpSpPr>
            <a:grpSpLocks/>
          </p:cNvGrpSpPr>
          <p:nvPr/>
        </p:nvGrpSpPr>
        <p:grpSpPr bwMode="auto">
          <a:xfrm>
            <a:off x="3581400" y="1752600"/>
            <a:ext cx="2146300" cy="3581400"/>
            <a:chOff x="3400" y="1056"/>
            <a:chExt cx="1352" cy="2256"/>
          </a:xfrm>
        </p:grpSpPr>
        <p:sp>
          <p:nvSpPr>
            <p:cNvPr id="37898" name="Text Box 10"/>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11"/>
            <p:cNvGrpSpPr>
              <a:grpSpLocks/>
            </p:cNvGrpSpPr>
            <p:nvPr/>
          </p:nvGrpSpPr>
          <p:grpSpPr bwMode="auto">
            <a:xfrm>
              <a:off x="3456" y="1336"/>
              <a:ext cx="1175" cy="1360"/>
              <a:chOff x="3456" y="1336"/>
              <a:chExt cx="1175" cy="1360"/>
            </a:xfrm>
          </p:grpSpPr>
          <p:sp>
            <p:nvSpPr>
              <p:cNvPr id="37900" name="Freeform 12"/>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01" name="Line 13"/>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7902" name="Line 14"/>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7903" name="Line 15"/>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7904" name="Line 16"/>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7905" name="Freeform 17"/>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06" name="Line 18"/>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7907" name="Line 19"/>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7908" name="Line 20"/>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7909" name="Line 21"/>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7910" name="Freeform 22"/>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11" name="Line 23"/>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7912" name="Line 24"/>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7913" name="Line 25"/>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7914" name="Line 26"/>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7915" name="Freeform 27"/>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16" name="Line 28"/>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7917" name="Line 29"/>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7918" name="Line 30"/>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7919" name="Line 31"/>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7920" name="Freeform 32"/>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21" name="Line 33"/>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7922" name="Line 34"/>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7923" name="Line 35"/>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7924" name="Line 36"/>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7925" name="Freeform 37"/>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26" name="Line 38"/>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7927" name="Line 39"/>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7928" name="Line 40"/>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7929" name="Line 41"/>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7930" name="Text Box 42"/>
          <p:cNvSpPr txBox="1">
            <a:spLocks noChangeArrowheads="1"/>
          </p:cNvSpPr>
          <p:nvPr/>
        </p:nvSpPr>
        <p:spPr bwMode="auto">
          <a:xfrm>
            <a:off x="4425950" y="4114800"/>
            <a:ext cx="349250" cy="366713"/>
          </a:xfrm>
          <a:prstGeom prst="rect">
            <a:avLst/>
          </a:prstGeom>
          <a:noFill/>
          <a:ln w="9525">
            <a:noFill/>
            <a:miter lim="800000"/>
            <a:headEnd/>
            <a:tailEnd/>
          </a:ln>
          <a:effectLst/>
        </p:spPr>
        <p:txBody>
          <a:bodyPr wrap="none">
            <a:spAutoFit/>
          </a:bodyPr>
          <a:lstStyle/>
          <a:p>
            <a:r>
              <a:rPr lang="en-US"/>
              <a:t>D</a:t>
            </a:r>
          </a:p>
        </p:txBody>
      </p:sp>
      <p:sp>
        <p:nvSpPr>
          <p:cNvPr id="37931" name="Text Box 43"/>
          <p:cNvSpPr txBox="1">
            <a:spLocks noChangeArrowheads="1"/>
          </p:cNvSpPr>
          <p:nvPr/>
        </p:nvSpPr>
        <p:spPr bwMode="auto">
          <a:xfrm>
            <a:off x="4502150" y="3733800"/>
            <a:ext cx="361950" cy="366713"/>
          </a:xfrm>
          <a:prstGeom prst="rect">
            <a:avLst/>
          </a:prstGeom>
          <a:noFill/>
          <a:ln w="9525">
            <a:noFill/>
            <a:miter lim="800000"/>
            <a:headEnd/>
            <a:tailEnd/>
          </a:ln>
          <a:effectLst/>
        </p:spPr>
        <p:txBody>
          <a:bodyPr wrap="none">
            <a:spAutoFit/>
          </a:bodyPr>
          <a:lstStyle/>
          <a:p>
            <a:r>
              <a:rPr lang="en-US"/>
              <a:t>O</a:t>
            </a:r>
          </a:p>
        </p:txBody>
      </p:sp>
      <p:sp>
        <p:nvSpPr>
          <p:cNvPr id="37932" name="Text Box 44"/>
          <p:cNvSpPr txBox="1">
            <a:spLocks noChangeArrowheads="1"/>
          </p:cNvSpPr>
          <p:nvPr/>
        </p:nvSpPr>
        <p:spPr bwMode="auto">
          <a:xfrm>
            <a:off x="4502150" y="3505200"/>
            <a:ext cx="374650" cy="366713"/>
          </a:xfrm>
          <a:prstGeom prst="rect">
            <a:avLst/>
          </a:prstGeom>
          <a:noFill/>
          <a:ln w="9525">
            <a:noFill/>
            <a:miter lim="800000"/>
            <a:headEnd/>
            <a:tailEnd/>
          </a:ln>
          <a:effectLst/>
        </p:spPr>
        <p:txBody>
          <a:bodyPr wrap="none">
            <a:spAutoFit/>
          </a:bodyPr>
          <a:lstStyle/>
          <a:p>
            <a:r>
              <a:rPr lang="en-US"/>
              <a:t>M</a:t>
            </a:r>
          </a:p>
        </p:txBody>
      </p:sp>
      <p:sp>
        <p:nvSpPr>
          <p:cNvPr id="37933" name="Text Box 45"/>
          <p:cNvSpPr txBox="1">
            <a:spLocks noChangeArrowheads="1"/>
          </p:cNvSpPr>
          <p:nvPr/>
        </p:nvSpPr>
        <p:spPr bwMode="auto">
          <a:xfrm>
            <a:off x="4502150" y="3276600"/>
            <a:ext cx="247650" cy="366713"/>
          </a:xfrm>
          <a:prstGeom prst="rect">
            <a:avLst/>
          </a:prstGeom>
          <a:noFill/>
          <a:ln w="9525">
            <a:noFill/>
            <a:miter lim="800000"/>
            <a:headEnd/>
            <a:tailEnd/>
          </a:ln>
          <a:effectLst/>
        </p:spPr>
        <p:txBody>
          <a:bodyPr wrap="none">
            <a:spAutoFit/>
          </a:bodyPr>
          <a:lstStyle/>
          <a:p>
            <a:r>
              <a:rPr lang="en-US"/>
              <a:t>I</a:t>
            </a:r>
          </a:p>
        </p:txBody>
      </p:sp>
      <p:sp>
        <p:nvSpPr>
          <p:cNvPr id="37934" name="Text Box 46"/>
          <p:cNvSpPr txBox="1">
            <a:spLocks noChangeArrowheads="1"/>
          </p:cNvSpPr>
          <p:nvPr/>
        </p:nvSpPr>
        <p:spPr bwMode="auto">
          <a:xfrm>
            <a:off x="6613525" y="457200"/>
            <a:ext cx="1174750" cy="641350"/>
          </a:xfrm>
          <a:prstGeom prst="rect">
            <a:avLst/>
          </a:prstGeom>
          <a:noFill/>
          <a:ln w="9525">
            <a:noFill/>
            <a:miter lim="800000"/>
            <a:headEnd/>
            <a:tailEnd/>
          </a:ln>
          <a:effectLst/>
        </p:spPr>
        <p:txBody>
          <a:bodyPr wrap="none">
            <a:spAutoFit/>
          </a:bodyPr>
          <a:lstStyle/>
          <a:p>
            <a:r>
              <a:rPr lang="en-US" b="0"/>
              <a:t>apparent</a:t>
            </a:r>
          </a:p>
          <a:p>
            <a:r>
              <a:rPr lang="en-US" b="0"/>
              <a:t>ciphertext</a:t>
            </a:r>
          </a:p>
        </p:txBody>
      </p:sp>
      <p:sp>
        <p:nvSpPr>
          <p:cNvPr id="37935" name="Text Box 47"/>
          <p:cNvSpPr txBox="1">
            <a:spLocks noChangeArrowheads="1"/>
          </p:cNvSpPr>
          <p:nvPr/>
        </p:nvSpPr>
        <p:spPr bwMode="auto">
          <a:xfrm>
            <a:off x="6629400" y="2559050"/>
            <a:ext cx="1238250" cy="915988"/>
          </a:xfrm>
          <a:prstGeom prst="rect">
            <a:avLst/>
          </a:prstGeom>
          <a:noFill/>
          <a:ln w="9525">
            <a:noFill/>
            <a:miter lim="800000"/>
            <a:headEnd/>
            <a:tailEnd/>
          </a:ln>
          <a:effectLst/>
        </p:spPr>
        <p:txBody>
          <a:bodyPr wrap="none">
            <a:spAutoFit/>
          </a:bodyPr>
          <a:lstStyle/>
          <a:p>
            <a:r>
              <a:rPr lang="en-US" b="0"/>
              <a:t>real</a:t>
            </a:r>
          </a:p>
          <a:p>
            <a:r>
              <a:rPr lang="en-US" b="0"/>
              <a:t>ciphertext:</a:t>
            </a:r>
          </a:p>
          <a:p>
            <a:r>
              <a:rPr lang="en-US" b="0"/>
              <a:t>DOMI…</a:t>
            </a:r>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274638"/>
            <a:ext cx="8229600" cy="1143000"/>
          </a:xfrm>
        </p:spPr>
        <p:txBody>
          <a:bodyPr/>
          <a:lstStyle/>
          <a:p>
            <a:r>
              <a:rPr lang="en-US" dirty="0">
                <a:latin typeface="+mn-lt"/>
              </a:rPr>
              <a:t>Let’s Decipher with </a:t>
            </a:r>
            <a:r>
              <a:rPr lang="en-US" dirty="0" err="1">
                <a:latin typeface="+mn-lt"/>
              </a:rPr>
              <a:t>Newbold</a:t>
            </a:r>
            <a:r>
              <a:rPr lang="en-US" dirty="0">
                <a:latin typeface="+mn-lt"/>
              </a:rPr>
              <a:t> !</a:t>
            </a:r>
          </a:p>
        </p:txBody>
      </p:sp>
      <p:pic>
        <p:nvPicPr>
          <p:cNvPr id="38915"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grpSp>
        <p:nvGrpSpPr>
          <p:cNvPr id="2" name="Group 4"/>
          <p:cNvGrpSpPr>
            <a:grpSpLocks/>
          </p:cNvGrpSpPr>
          <p:nvPr/>
        </p:nvGrpSpPr>
        <p:grpSpPr bwMode="auto">
          <a:xfrm>
            <a:off x="2362200" y="1219200"/>
            <a:ext cx="2146300" cy="3581400"/>
            <a:chOff x="3400" y="1056"/>
            <a:chExt cx="1352" cy="2256"/>
          </a:xfrm>
        </p:grpSpPr>
        <p:sp>
          <p:nvSpPr>
            <p:cNvPr id="38917"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8919"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20"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8921"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8922"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8923"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8924"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25"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8926"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8927"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8928"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8929"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30"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8931"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8932"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8933"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8934"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35"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8936"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8937"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8938"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8939"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40"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8941"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8942"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8943"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8944"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45"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8946"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8947"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8948"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8949" name="Text Box 37"/>
          <p:cNvSpPr txBox="1">
            <a:spLocks noChangeArrowheads="1"/>
          </p:cNvSpPr>
          <p:nvPr/>
        </p:nvSpPr>
        <p:spPr bwMode="auto">
          <a:xfrm>
            <a:off x="76200" y="2209800"/>
            <a:ext cx="2008188" cy="701675"/>
          </a:xfrm>
          <a:prstGeom prst="rect">
            <a:avLst/>
          </a:prstGeom>
          <a:noFill/>
          <a:ln w="9525">
            <a:noFill/>
            <a:miter lim="800000"/>
            <a:headEnd/>
            <a:tailEnd/>
          </a:ln>
          <a:effectLst/>
        </p:spPr>
        <p:txBody>
          <a:bodyPr wrap="none">
            <a:spAutoFit/>
          </a:bodyPr>
          <a:lstStyle/>
          <a:p>
            <a:r>
              <a:rPr lang="en-US" sz="4000" b="0">
                <a:latin typeface="voynichkk" pitchFamily="2" charset="0"/>
              </a:rPr>
              <a:t>PCC89 …</a:t>
            </a:r>
          </a:p>
        </p:txBody>
      </p:sp>
      <p:sp>
        <p:nvSpPr>
          <p:cNvPr id="38950" name="Text Box 38"/>
          <p:cNvSpPr txBox="1">
            <a:spLocks noChangeArrowheads="1"/>
          </p:cNvSpPr>
          <p:nvPr/>
        </p:nvSpPr>
        <p:spPr bwMode="auto">
          <a:xfrm>
            <a:off x="3200400" y="3568700"/>
            <a:ext cx="349250" cy="366713"/>
          </a:xfrm>
          <a:prstGeom prst="rect">
            <a:avLst/>
          </a:prstGeom>
          <a:noFill/>
          <a:ln w="9525">
            <a:noFill/>
            <a:miter lim="800000"/>
            <a:headEnd/>
            <a:tailEnd/>
          </a:ln>
          <a:effectLst/>
        </p:spPr>
        <p:txBody>
          <a:bodyPr wrap="none">
            <a:spAutoFit/>
          </a:bodyPr>
          <a:lstStyle/>
          <a:p>
            <a:r>
              <a:rPr lang="en-US"/>
              <a:t>D</a:t>
            </a:r>
          </a:p>
        </p:txBody>
      </p:sp>
      <p:sp>
        <p:nvSpPr>
          <p:cNvPr id="38951" name="Text Box 39"/>
          <p:cNvSpPr txBox="1">
            <a:spLocks noChangeArrowheads="1"/>
          </p:cNvSpPr>
          <p:nvPr/>
        </p:nvSpPr>
        <p:spPr bwMode="auto">
          <a:xfrm>
            <a:off x="3276600" y="3187700"/>
            <a:ext cx="361950" cy="366713"/>
          </a:xfrm>
          <a:prstGeom prst="rect">
            <a:avLst/>
          </a:prstGeom>
          <a:noFill/>
          <a:ln w="9525">
            <a:noFill/>
            <a:miter lim="800000"/>
            <a:headEnd/>
            <a:tailEnd/>
          </a:ln>
          <a:effectLst/>
        </p:spPr>
        <p:txBody>
          <a:bodyPr wrap="none">
            <a:spAutoFit/>
          </a:bodyPr>
          <a:lstStyle/>
          <a:p>
            <a:r>
              <a:rPr lang="en-US"/>
              <a:t>O</a:t>
            </a:r>
          </a:p>
        </p:txBody>
      </p:sp>
      <p:sp>
        <p:nvSpPr>
          <p:cNvPr id="38952" name="Text Box 40"/>
          <p:cNvSpPr txBox="1">
            <a:spLocks noChangeArrowheads="1"/>
          </p:cNvSpPr>
          <p:nvPr/>
        </p:nvSpPr>
        <p:spPr bwMode="auto">
          <a:xfrm>
            <a:off x="3276600" y="2959100"/>
            <a:ext cx="374650" cy="366713"/>
          </a:xfrm>
          <a:prstGeom prst="rect">
            <a:avLst/>
          </a:prstGeom>
          <a:noFill/>
          <a:ln w="9525">
            <a:noFill/>
            <a:miter lim="800000"/>
            <a:headEnd/>
            <a:tailEnd/>
          </a:ln>
          <a:effectLst/>
        </p:spPr>
        <p:txBody>
          <a:bodyPr wrap="none">
            <a:spAutoFit/>
          </a:bodyPr>
          <a:lstStyle/>
          <a:p>
            <a:r>
              <a:rPr lang="en-US"/>
              <a:t>M</a:t>
            </a:r>
          </a:p>
        </p:txBody>
      </p:sp>
      <p:sp>
        <p:nvSpPr>
          <p:cNvPr id="38953" name="Text Box 41"/>
          <p:cNvSpPr txBox="1">
            <a:spLocks noChangeArrowheads="1"/>
          </p:cNvSpPr>
          <p:nvPr/>
        </p:nvSpPr>
        <p:spPr bwMode="auto">
          <a:xfrm>
            <a:off x="3276600" y="2730500"/>
            <a:ext cx="247650" cy="366713"/>
          </a:xfrm>
          <a:prstGeom prst="rect">
            <a:avLst/>
          </a:prstGeom>
          <a:noFill/>
          <a:ln w="9525">
            <a:noFill/>
            <a:miter lim="800000"/>
            <a:headEnd/>
            <a:tailEnd/>
          </a:ln>
          <a:effectLst/>
        </p:spPr>
        <p:txBody>
          <a:bodyPr wrap="none">
            <a:spAutoFit/>
          </a:bodyPr>
          <a:lstStyle/>
          <a:p>
            <a:r>
              <a:rPr lang="en-US"/>
              <a:t>I</a:t>
            </a:r>
          </a:p>
        </p:txBody>
      </p:sp>
      <p:sp>
        <p:nvSpPr>
          <p:cNvPr id="38954" name="Text Box 42"/>
          <p:cNvSpPr txBox="1">
            <a:spLocks noChangeArrowheads="1"/>
          </p:cNvSpPr>
          <p:nvPr/>
        </p:nvSpPr>
        <p:spPr bwMode="auto">
          <a:xfrm>
            <a:off x="4953000" y="2239963"/>
            <a:ext cx="1651000" cy="579437"/>
          </a:xfrm>
          <a:prstGeom prst="rect">
            <a:avLst/>
          </a:prstGeom>
          <a:noFill/>
          <a:ln w="9525">
            <a:noFill/>
            <a:miter lim="800000"/>
            <a:headEnd/>
            <a:tailEnd/>
          </a:ln>
          <a:effectLst/>
        </p:spPr>
        <p:txBody>
          <a:bodyPr wrap="none">
            <a:spAutoFit/>
          </a:bodyPr>
          <a:lstStyle/>
          <a:p>
            <a:r>
              <a:rPr lang="en-US" sz="3200" b="0"/>
              <a:t>DOMI…</a:t>
            </a:r>
          </a:p>
        </p:txBody>
      </p:sp>
      <p:sp>
        <p:nvSpPr>
          <p:cNvPr id="38955" name="Line 43"/>
          <p:cNvSpPr>
            <a:spLocks noChangeShapeType="1"/>
          </p:cNvSpPr>
          <p:nvPr/>
        </p:nvSpPr>
        <p:spPr bwMode="auto">
          <a:xfrm>
            <a:off x="4495800" y="2514600"/>
            <a:ext cx="304800" cy="0"/>
          </a:xfrm>
          <a:prstGeom prst="line">
            <a:avLst/>
          </a:prstGeom>
          <a:noFill/>
          <a:ln w="57150">
            <a:solidFill>
              <a:schemeClr val="tx1"/>
            </a:solidFill>
            <a:round/>
            <a:headEnd/>
            <a:tailEnd type="triangle" w="med" len="med"/>
          </a:ln>
          <a:effectLst/>
        </p:spPr>
        <p:txBody>
          <a:bodyPr/>
          <a:lstStyle/>
          <a:p>
            <a:endParaRPr lang="en-US"/>
          </a:p>
        </p:txBody>
      </p:sp>
      <p:sp>
        <p:nvSpPr>
          <p:cNvPr id="38956" name="Line 44"/>
          <p:cNvSpPr>
            <a:spLocks noChangeShapeType="1"/>
          </p:cNvSpPr>
          <p:nvPr/>
        </p:nvSpPr>
        <p:spPr bwMode="auto">
          <a:xfrm>
            <a:off x="2057400" y="2514600"/>
            <a:ext cx="381000" cy="0"/>
          </a:xfrm>
          <a:prstGeom prst="line">
            <a:avLst/>
          </a:prstGeom>
          <a:noFill/>
          <a:ln w="57150">
            <a:solidFill>
              <a:schemeClr val="tx1"/>
            </a:solidFill>
            <a:round/>
            <a:headEnd/>
            <a:tailEnd type="triangle" w="med" len="med"/>
          </a:ln>
          <a:effectLst/>
        </p:spPr>
        <p:txBody>
          <a:bodyPr/>
          <a:lstStyle/>
          <a:p>
            <a:endParaRPr lang="en-US"/>
          </a:p>
        </p:txBody>
      </p:sp>
      <p:sp>
        <p:nvSpPr>
          <p:cNvPr id="38957" name="Line 45"/>
          <p:cNvSpPr>
            <a:spLocks noChangeShapeType="1"/>
          </p:cNvSpPr>
          <p:nvPr/>
        </p:nvSpPr>
        <p:spPr bwMode="auto">
          <a:xfrm flipH="1">
            <a:off x="5029200" y="2743200"/>
            <a:ext cx="304800" cy="457200"/>
          </a:xfrm>
          <a:prstGeom prst="line">
            <a:avLst/>
          </a:prstGeom>
          <a:noFill/>
          <a:ln w="57150">
            <a:solidFill>
              <a:schemeClr val="tx1"/>
            </a:solidFill>
            <a:round/>
            <a:headEnd/>
            <a:tailEnd type="triangle" w="med" len="med"/>
          </a:ln>
          <a:effectLst/>
        </p:spPr>
        <p:txBody>
          <a:bodyPr/>
          <a:lstStyle/>
          <a:p>
            <a:endParaRPr lang="en-US"/>
          </a:p>
        </p:txBody>
      </p:sp>
      <p:sp>
        <p:nvSpPr>
          <p:cNvPr id="38958" name="Text Box 46"/>
          <p:cNvSpPr txBox="1">
            <a:spLocks noChangeArrowheads="1"/>
          </p:cNvSpPr>
          <p:nvPr/>
        </p:nvSpPr>
        <p:spPr bwMode="auto">
          <a:xfrm>
            <a:off x="4572000" y="3200400"/>
            <a:ext cx="2643188" cy="579438"/>
          </a:xfrm>
          <a:prstGeom prst="rect">
            <a:avLst/>
          </a:prstGeom>
          <a:noFill/>
          <a:ln w="9525">
            <a:noFill/>
            <a:miter lim="800000"/>
            <a:headEnd/>
            <a:tailEnd/>
          </a:ln>
          <a:effectLst/>
        </p:spPr>
        <p:txBody>
          <a:bodyPr wrap="none">
            <a:spAutoFit/>
          </a:bodyPr>
          <a:lstStyle/>
          <a:p>
            <a:r>
              <a:rPr lang="en-US" sz="3200" b="0"/>
              <a:t>DO OM MI …</a:t>
            </a:r>
          </a:p>
        </p:txBody>
      </p:sp>
      <p:sp>
        <p:nvSpPr>
          <p:cNvPr id="38959" name="Text Box 47"/>
          <p:cNvSpPr txBox="1">
            <a:spLocks noChangeArrowheads="1"/>
          </p:cNvSpPr>
          <p:nvPr/>
        </p:nvSpPr>
        <p:spPr bwMode="auto">
          <a:xfrm>
            <a:off x="4572000" y="4038600"/>
            <a:ext cx="2643188" cy="579438"/>
          </a:xfrm>
          <a:prstGeom prst="rect">
            <a:avLst/>
          </a:prstGeom>
          <a:noFill/>
          <a:ln w="9525">
            <a:noFill/>
            <a:miter lim="800000"/>
            <a:headEnd/>
            <a:tailEnd/>
          </a:ln>
          <a:effectLst/>
        </p:spPr>
        <p:txBody>
          <a:bodyPr wrap="none">
            <a:spAutoFit/>
          </a:bodyPr>
          <a:lstStyle/>
          <a:p>
            <a:r>
              <a:rPr lang="en-US" sz="3200" b="0"/>
              <a:t>OM DO MI …</a:t>
            </a:r>
          </a:p>
        </p:txBody>
      </p:sp>
      <p:sp>
        <p:nvSpPr>
          <p:cNvPr id="38960" name="Text Box 48"/>
          <p:cNvSpPr txBox="1">
            <a:spLocks noChangeArrowheads="1"/>
          </p:cNvSpPr>
          <p:nvPr/>
        </p:nvSpPr>
        <p:spPr bwMode="auto">
          <a:xfrm>
            <a:off x="4572000" y="4830763"/>
            <a:ext cx="2506663" cy="579437"/>
          </a:xfrm>
          <a:prstGeom prst="rect">
            <a:avLst/>
          </a:prstGeom>
          <a:noFill/>
          <a:ln w="9525">
            <a:noFill/>
            <a:miter lim="800000"/>
            <a:headEnd/>
            <a:tailEnd/>
          </a:ln>
          <a:effectLst/>
        </p:spPr>
        <p:txBody>
          <a:bodyPr wrap="none">
            <a:spAutoFit/>
          </a:bodyPr>
          <a:lstStyle/>
          <a:p>
            <a:r>
              <a:rPr lang="en-US" sz="3200" b="0"/>
              <a:t>  a    n    n …</a:t>
            </a:r>
          </a:p>
        </p:txBody>
      </p:sp>
      <p:sp>
        <p:nvSpPr>
          <p:cNvPr id="38961" name="Line 49"/>
          <p:cNvSpPr>
            <a:spLocks noChangeShapeType="1"/>
          </p:cNvSpPr>
          <p:nvPr/>
        </p:nvSpPr>
        <p:spPr bwMode="auto">
          <a:xfrm>
            <a:off x="50292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8962" name="Line 50"/>
          <p:cNvSpPr>
            <a:spLocks noChangeShapeType="1"/>
          </p:cNvSpPr>
          <p:nvPr/>
        </p:nvSpPr>
        <p:spPr bwMode="auto">
          <a:xfrm flipH="1">
            <a:off x="51054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8963" name="Line 51"/>
          <p:cNvSpPr>
            <a:spLocks noChangeShapeType="1"/>
          </p:cNvSpPr>
          <p:nvPr/>
        </p:nvSpPr>
        <p:spPr bwMode="auto">
          <a:xfrm>
            <a:off x="6324600" y="37338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4" name="Line 52"/>
          <p:cNvSpPr>
            <a:spLocks noChangeShapeType="1"/>
          </p:cNvSpPr>
          <p:nvPr/>
        </p:nvSpPr>
        <p:spPr bwMode="auto">
          <a:xfrm>
            <a:off x="5638800" y="2743200"/>
            <a:ext cx="152400" cy="457200"/>
          </a:xfrm>
          <a:prstGeom prst="line">
            <a:avLst/>
          </a:prstGeom>
          <a:noFill/>
          <a:ln w="57150">
            <a:solidFill>
              <a:schemeClr val="tx1"/>
            </a:solidFill>
            <a:round/>
            <a:headEnd/>
            <a:tailEnd type="triangle" w="med" len="med"/>
          </a:ln>
          <a:effectLst/>
        </p:spPr>
        <p:txBody>
          <a:bodyPr/>
          <a:lstStyle/>
          <a:p>
            <a:endParaRPr lang="en-US"/>
          </a:p>
        </p:txBody>
      </p:sp>
      <p:sp>
        <p:nvSpPr>
          <p:cNvPr id="38965" name="Line 53"/>
          <p:cNvSpPr>
            <a:spLocks noChangeShapeType="1"/>
          </p:cNvSpPr>
          <p:nvPr/>
        </p:nvSpPr>
        <p:spPr bwMode="auto">
          <a:xfrm>
            <a:off x="5943600" y="2743200"/>
            <a:ext cx="381000" cy="381000"/>
          </a:xfrm>
          <a:prstGeom prst="line">
            <a:avLst/>
          </a:prstGeom>
          <a:noFill/>
          <a:ln w="57150">
            <a:solidFill>
              <a:schemeClr val="tx1"/>
            </a:solidFill>
            <a:round/>
            <a:headEnd/>
            <a:tailEnd type="triangle" w="med" len="med"/>
          </a:ln>
          <a:effectLst/>
        </p:spPr>
        <p:txBody>
          <a:bodyPr/>
          <a:lstStyle/>
          <a:p>
            <a:endParaRPr lang="en-US"/>
          </a:p>
        </p:txBody>
      </p:sp>
      <p:sp>
        <p:nvSpPr>
          <p:cNvPr id="38966" name="Line 54"/>
          <p:cNvSpPr>
            <a:spLocks noChangeShapeType="1"/>
          </p:cNvSpPr>
          <p:nvPr/>
        </p:nvSpPr>
        <p:spPr bwMode="auto">
          <a:xfrm>
            <a:off x="63246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7" name="Line 55"/>
          <p:cNvSpPr>
            <a:spLocks noChangeShapeType="1"/>
          </p:cNvSpPr>
          <p:nvPr/>
        </p:nvSpPr>
        <p:spPr bwMode="auto">
          <a:xfrm>
            <a:off x="57150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8" name="Line 56"/>
          <p:cNvSpPr>
            <a:spLocks noChangeShapeType="1"/>
          </p:cNvSpPr>
          <p:nvPr/>
        </p:nvSpPr>
        <p:spPr bwMode="auto">
          <a:xfrm>
            <a:off x="50292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9" name="Text Box 57"/>
          <p:cNvSpPr txBox="1">
            <a:spLocks noChangeArrowheads="1"/>
          </p:cNvSpPr>
          <p:nvPr/>
        </p:nvSpPr>
        <p:spPr bwMode="auto">
          <a:xfrm>
            <a:off x="7067550" y="3681413"/>
            <a:ext cx="1730375" cy="581025"/>
          </a:xfrm>
          <a:prstGeom prst="rect">
            <a:avLst/>
          </a:prstGeom>
          <a:noFill/>
          <a:ln w="9525">
            <a:noFill/>
            <a:miter lim="800000"/>
            <a:headEnd/>
            <a:tailEnd/>
          </a:ln>
          <a:effectLst/>
        </p:spPr>
        <p:txBody>
          <a:bodyPr wrap="none">
            <a:spAutoFit/>
          </a:bodyPr>
          <a:lstStyle/>
          <a:p>
            <a:r>
              <a:rPr lang="en-US" sz="1600" b="0"/>
              <a:t>non-deterministic</a:t>
            </a:r>
          </a:p>
          <a:p>
            <a:r>
              <a:rPr lang="en-US" sz="1600" b="0"/>
              <a:t>anagramming</a:t>
            </a:r>
          </a:p>
        </p:txBody>
      </p:sp>
      <p:sp>
        <p:nvSpPr>
          <p:cNvPr id="38970" name="Text Box 58"/>
          <p:cNvSpPr txBox="1">
            <a:spLocks noChangeArrowheads="1"/>
          </p:cNvSpPr>
          <p:nvPr/>
        </p:nvSpPr>
        <p:spPr bwMode="auto">
          <a:xfrm>
            <a:off x="7067550" y="4648200"/>
            <a:ext cx="2058988" cy="366713"/>
          </a:xfrm>
          <a:prstGeom prst="rect">
            <a:avLst/>
          </a:prstGeom>
          <a:noFill/>
          <a:ln w="9525">
            <a:noFill/>
            <a:miter lim="800000"/>
            <a:headEnd/>
            <a:tailEnd/>
          </a:ln>
          <a:effectLst/>
        </p:spPr>
        <p:txBody>
          <a:bodyPr wrap="none">
            <a:spAutoFit/>
          </a:bodyPr>
          <a:lstStyle/>
          <a:p>
            <a:r>
              <a:rPr lang="en-US" b="0"/>
              <a:t>lookup in 22</a:t>
            </a:r>
            <a:r>
              <a:rPr lang="en-US" b="0" baseline="30000"/>
              <a:t>2</a:t>
            </a:r>
            <a:r>
              <a:rPr lang="en-US" b="0"/>
              <a:t> table</a:t>
            </a:r>
          </a:p>
        </p:txBody>
      </p:sp>
      <p:sp>
        <p:nvSpPr>
          <p:cNvPr id="38971" name="Text Box 59"/>
          <p:cNvSpPr txBox="1">
            <a:spLocks noChangeArrowheads="1"/>
          </p:cNvSpPr>
          <p:nvPr/>
        </p:nvSpPr>
        <p:spPr bwMode="auto">
          <a:xfrm>
            <a:off x="4579938" y="5668963"/>
            <a:ext cx="2506662" cy="579437"/>
          </a:xfrm>
          <a:prstGeom prst="rect">
            <a:avLst/>
          </a:prstGeom>
          <a:noFill/>
          <a:ln w="9525">
            <a:noFill/>
            <a:miter lim="800000"/>
            <a:headEnd/>
            <a:tailEnd/>
          </a:ln>
          <a:effectLst/>
        </p:spPr>
        <p:txBody>
          <a:bodyPr wrap="none">
            <a:spAutoFit/>
          </a:bodyPr>
          <a:lstStyle/>
          <a:p>
            <a:r>
              <a:rPr lang="en-US" sz="3200" b="0"/>
              <a:t>  o    n    n …</a:t>
            </a:r>
          </a:p>
        </p:txBody>
      </p:sp>
      <p:sp>
        <p:nvSpPr>
          <p:cNvPr id="38972" name="Line 60"/>
          <p:cNvSpPr>
            <a:spLocks noChangeShapeType="1"/>
          </p:cNvSpPr>
          <p:nvPr/>
        </p:nvSpPr>
        <p:spPr bwMode="auto">
          <a:xfrm>
            <a:off x="63325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3" name="Line 61"/>
          <p:cNvSpPr>
            <a:spLocks noChangeShapeType="1"/>
          </p:cNvSpPr>
          <p:nvPr/>
        </p:nvSpPr>
        <p:spPr bwMode="auto">
          <a:xfrm>
            <a:off x="57229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4" name="Line 62"/>
          <p:cNvSpPr>
            <a:spLocks noChangeShapeType="1"/>
          </p:cNvSpPr>
          <p:nvPr/>
        </p:nvSpPr>
        <p:spPr bwMode="auto">
          <a:xfrm>
            <a:off x="50371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5" name="Text Box 63"/>
          <p:cNvSpPr txBox="1">
            <a:spLocks noChangeArrowheads="1"/>
          </p:cNvSpPr>
          <p:nvPr/>
        </p:nvSpPr>
        <p:spPr bwMode="auto">
          <a:xfrm>
            <a:off x="7067550" y="5281613"/>
            <a:ext cx="2060575" cy="825500"/>
          </a:xfrm>
          <a:prstGeom prst="rect">
            <a:avLst/>
          </a:prstGeom>
          <a:noFill/>
          <a:ln w="9525">
            <a:noFill/>
            <a:miter lim="800000"/>
            <a:headEnd/>
            <a:tailEnd/>
          </a:ln>
          <a:effectLst/>
        </p:spPr>
        <p:txBody>
          <a:bodyPr wrap="none">
            <a:spAutoFit/>
          </a:bodyPr>
          <a:lstStyle/>
          <a:p>
            <a:r>
              <a:rPr lang="en-US" sz="1600" b="0"/>
              <a:t>non-deterministic</a:t>
            </a:r>
          </a:p>
          <a:p>
            <a:r>
              <a:rPr lang="en-US" sz="1600" b="0"/>
              <a:t>mapping from 11</a:t>
            </a:r>
          </a:p>
          <a:p>
            <a:r>
              <a:rPr lang="en-US" sz="1600" b="0"/>
              <a:t>Latin letters to full 22</a:t>
            </a:r>
          </a:p>
        </p:txBody>
      </p:sp>
      <p:sp>
        <p:nvSpPr>
          <p:cNvPr id="38976" name="Text Box 64"/>
          <p:cNvSpPr txBox="1">
            <a:spLocks noChangeArrowheads="1"/>
          </p:cNvSpPr>
          <p:nvPr/>
        </p:nvSpPr>
        <p:spPr bwMode="auto">
          <a:xfrm>
            <a:off x="5638800" y="1981200"/>
            <a:ext cx="1460500" cy="336550"/>
          </a:xfrm>
          <a:prstGeom prst="rect">
            <a:avLst/>
          </a:prstGeom>
          <a:noFill/>
          <a:ln w="9525">
            <a:noFill/>
            <a:miter lim="800000"/>
            <a:headEnd/>
            <a:tailEnd/>
          </a:ln>
          <a:effectLst/>
        </p:spPr>
        <p:txBody>
          <a:bodyPr wrap="none">
            <a:spAutoFit/>
          </a:bodyPr>
          <a:lstStyle/>
          <a:p>
            <a:r>
              <a:rPr lang="en-US" sz="1600" b="0"/>
              <a:t>real ciphertext</a:t>
            </a:r>
          </a:p>
        </p:txBody>
      </p:sp>
      <p:sp>
        <p:nvSpPr>
          <p:cNvPr id="38977" name="Text Box 65"/>
          <p:cNvSpPr txBox="1">
            <a:spLocks noChangeArrowheads="1"/>
          </p:cNvSpPr>
          <p:nvPr/>
        </p:nvSpPr>
        <p:spPr bwMode="auto">
          <a:xfrm>
            <a:off x="7067550" y="2667000"/>
            <a:ext cx="949325" cy="336550"/>
          </a:xfrm>
          <a:prstGeom prst="rect">
            <a:avLst/>
          </a:prstGeom>
          <a:noFill/>
          <a:ln w="9525">
            <a:noFill/>
            <a:miter lim="800000"/>
            <a:headEnd/>
            <a:tailEnd/>
          </a:ln>
          <a:effectLst/>
        </p:spPr>
        <p:txBody>
          <a:bodyPr wrap="none">
            <a:spAutoFit/>
          </a:bodyPr>
          <a:lstStyle/>
          <a:p>
            <a:r>
              <a:rPr lang="en-US" sz="1600" b="0"/>
              <a:t>doubling</a:t>
            </a:r>
          </a:p>
        </p:txBody>
      </p:sp>
      <p:sp>
        <p:nvSpPr>
          <p:cNvPr id="38978" name="Text Box 66"/>
          <p:cNvSpPr txBox="1">
            <a:spLocks noChangeArrowheads="1"/>
          </p:cNvSpPr>
          <p:nvPr/>
        </p:nvSpPr>
        <p:spPr bwMode="auto">
          <a:xfrm>
            <a:off x="76200" y="2863850"/>
            <a:ext cx="1924050" cy="336550"/>
          </a:xfrm>
          <a:prstGeom prst="rect">
            <a:avLst/>
          </a:prstGeom>
          <a:noFill/>
          <a:ln w="9525">
            <a:noFill/>
            <a:miter lim="800000"/>
            <a:headEnd/>
            <a:tailEnd/>
          </a:ln>
          <a:effectLst/>
        </p:spPr>
        <p:txBody>
          <a:bodyPr wrap="none">
            <a:spAutoFit/>
          </a:bodyPr>
          <a:lstStyle/>
          <a:p>
            <a:r>
              <a:rPr lang="en-US" sz="1600" b="0"/>
              <a:t>apparent ciphertext</a:t>
            </a:r>
          </a:p>
        </p:txBody>
      </p:sp>
    </p:spTree>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274638"/>
            <a:ext cx="8229600" cy="1143000"/>
          </a:xfrm>
        </p:spPr>
        <p:txBody>
          <a:bodyPr/>
          <a:lstStyle/>
          <a:p>
            <a:r>
              <a:rPr lang="en-US" dirty="0">
                <a:latin typeface="+mn-lt"/>
              </a:rPr>
              <a:t>Let’s Decipher with </a:t>
            </a:r>
            <a:r>
              <a:rPr lang="en-US" dirty="0" err="1">
                <a:latin typeface="+mn-lt"/>
              </a:rPr>
              <a:t>Newbold</a:t>
            </a:r>
            <a:r>
              <a:rPr lang="en-US" dirty="0">
                <a:latin typeface="+mn-lt"/>
              </a:rPr>
              <a:t> !</a:t>
            </a:r>
          </a:p>
        </p:txBody>
      </p:sp>
      <p:pic>
        <p:nvPicPr>
          <p:cNvPr id="39939"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grpSp>
        <p:nvGrpSpPr>
          <p:cNvPr id="2" name="Group 4"/>
          <p:cNvGrpSpPr>
            <a:grpSpLocks/>
          </p:cNvGrpSpPr>
          <p:nvPr/>
        </p:nvGrpSpPr>
        <p:grpSpPr bwMode="auto">
          <a:xfrm>
            <a:off x="2362200" y="1219200"/>
            <a:ext cx="2146300" cy="3581400"/>
            <a:chOff x="3400" y="1056"/>
            <a:chExt cx="1352" cy="2256"/>
          </a:xfrm>
        </p:grpSpPr>
        <p:sp>
          <p:nvSpPr>
            <p:cNvPr id="39941"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9943"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44"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9945"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9946"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9947"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9948"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49"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9950"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9951"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9952"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9953"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54"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9955"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9956"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9957"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9958"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59"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9960"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9961"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9962"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9963"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64"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9965"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9966"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9967"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9968"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69"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9970"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9971"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9972"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9973" name="Text Box 37"/>
          <p:cNvSpPr txBox="1">
            <a:spLocks noChangeArrowheads="1"/>
          </p:cNvSpPr>
          <p:nvPr/>
        </p:nvSpPr>
        <p:spPr bwMode="auto">
          <a:xfrm>
            <a:off x="76200" y="2209800"/>
            <a:ext cx="2008188" cy="701675"/>
          </a:xfrm>
          <a:prstGeom prst="rect">
            <a:avLst/>
          </a:prstGeom>
          <a:noFill/>
          <a:ln w="9525">
            <a:noFill/>
            <a:miter lim="800000"/>
            <a:headEnd/>
            <a:tailEnd/>
          </a:ln>
          <a:effectLst/>
        </p:spPr>
        <p:txBody>
          <a:bodyPr wrap="none">
            <a:spAutoFit/>
          </a:bodyPr>
          <a:lstStyle/>
          <a:p>
            <a:r>
              <a:rPr lang="en-US" sz="4000" b="0">
                <a:latin typeface="voynichkk" pitchFamily="2" charset="0"/>
              </a:rPr>
              <a:t>PCC89 …</a:t>
            </a:r>
          </a:p>
        </p:txBody>
      </p:sp>
      <p:sp>
        <p:nvSpPr>
          <p:cNvPr id="39974" name="Text Box 38"/>
          <p:cNvSpPr txBox="1">
            <a:spLocks noChangeArrowheads="1"/>
          </p:cNvSpPr>
          <p:nvPr/>
        </p:nvSpPr>
        <p:spPr bwMode="auto">
          <a:xfrm>
            <a:off x="3200400" y="3568700"/>
            <a:ext cx="349250" cy="366713"/>
          </a:xfrm>
          <a:prstGeom prst="rect">
            <a:avLst/>
          </a:prstGeom>
          <a:noFill/>
          <a:ln w="9525">
            <a:noFill/>
            <a:miter lim="800000"/>
            <a:headEnd/>
            <a:tailEnd/>
          </a:ln>
          <a:effectLst/>
        </p:spPr>
        <p:txBody>
          <a:bodyPr wrap="none">
            <a:spAutoFit/>
          </a:bodyPr>
          <a:lstStyle/>
          <a:p>
            <a:r>
              <a:rPr lang="en-US"/>
              <a:t>D</a:t>
            </a:r>
          </a:p>
        </p:txBody>
      </p:sp>
      <p:sp>
        <p:nvSpPr>
          <p:cNvPr id="39975" name="Text Box 39"/>
          <p:cNvSpPr txBox="1">
            <a:spLocks noChangeArrowheads="1"/>
          </p:cNvSpPr>
          <p:nvPr/>
        </p:nvSpPr>
        <p:spPr bwMode="auto">
          <a:xfrm>
            <a:off x="3276600" y="3187700"/>
            <a:ext cx="361950" cy="366713"/>
          </a:xfrm>
          <a:prstGeom prst="rect">
            <a:avLst/>
          </a:prstGeom>
          <a:noFill/>
          <a:ln w="9525">
            <a:noFill/>
            <a:miter lim="800000"/>
            <a:headEnd/>
            <a:tailEnd/>
          </a:ln>
          <a:effectLst/>
        </p:spPr>
        <p:txBody>
          <a:bodyPr wrap="none">
            <a:spAutoFit/>
          </a:bodyPr>
          <a:lstStyle/>
          <a:p>
            <a:r>
              <a:rPr lang="en-US"/>
              <a:t>O</a:t>
            </a:r>
          </a:p>
        </p:txBody>
      </p:sp>
      <p:sp>
        <p:nvSpPr>
          <p:cNvPr id="39976" name="Text Box 40"/>
          <p:cNvSpPr txBox="1">
            <a:spLocks noChangeArrowheads="1"/>
          </p:cNvSpPr>
          <p:nvPr/>
        </p:nvSpPr>
        <p:spPr bwMode="auto">
          <a:xfrm>
            <a:off x="3276600" y="2959100"/>
            <a:ext cx="374650" cy="366713"/>
          </a:xfrm>
          <a:prstGeom prst="rect">
            <a:avLst/>
          </a:prstGeom>
          <a:noFill/>
          <a:ln w="9525">
            <a:noFill/>
            <a:miter lim="800000"/>
            <a:headEnd/>
            <a:tailEnd/>
          </a:ln>
          <a:effectLst/>
        </p:spPr>
        <p:txBody>
          <a:bodyPr wrap="none">
            <a:spAutoFit/>
          </a:bodyPr>
          <a:lstStyle/>
          <a:p>
            <a:r>
              <a:rPr lang="en-US"/>
              <a:t>M</a:t>
            </a:r>
          </a:p>
        </p:txBody>
      </p:sp>
      <p:sp>
        <p:nvSpPr>
          <p:cNvPr id="39977" name="Text Box 41"/>
          <p:cNvSpPr txBox="1">
            <a:spLocks noChangeArrowheads="1"/>
          </p:cNvSpPr>
          <p:nvPr/>
        </p:nvSpPr>
        <p:spPr bwMode="auto">
          <a:xfrm>
            <a:off x="3276600" y="2730500"/>
            <a:ext cx="247650" cy="366713"/>
          </a:xfrm>
          <a:prstGeom prst="rect">
            <a:avLst/>
          </a:prstGeom>
          <a:noFill/>
          <a:ln w="9525">
            <a:noFill/>
            <a:miter lim="800000"/>
            <a:headEnd/>
            <a:tailEnd/>
          </a:ln>
          <a:effectLst/>
        </p:spPr>
        <p:txBody>
          <a:bodyPr wrap="none">
            <a:spAutoFit/>
          </a:bodyPr>
          <a:lstStyle/>
          <a:p>
            <a:r>
              <a:rPr lang="en-US"/>
              <a:t>I</a:t>
            </a:r>
          </a:p>
        </p:txBody>
      </p:sp>
      <p:sp>
        <p:nvSpPr>
          <p:cNvPr id="39978" name="Text Box 42"/>
          <p:cNvSpPr txBox="1">
            <a:spLocks noChangeArrowheads="1"/>
          </p:cNvSpPr>
          <p:nvPr/>
        </p:nvSpPr>
        <p:spPr bwMode="auto">
          <a:xfrm>
            <a:off x="4953000" y="2239963"/>
            <a:ext cx="1651000" cy="579437"/>
          </a:xfrm>
          <a:prstGeom prst="rect">
            <a:avLst/>
          </a:prstGeom>
          <a:noFill/>
          <a:ln w="9525">
            <a:noFill/>
            <a:miter lim="800000"/>
            <a:headEnd/>
            <a:tailEnd/>
          </a:ln>
          <a:effectLst/>
        </p:spPr>
        <p:txBody>
          <a:bodyPr wrap="none">
            <a:spAutoFit/>
          </a:bodyPr>
          <a:lstStyle/>
          <a:p>
            <a:r>
              <a:rPr lang="en-US" sz="3200" b="0"/>
              <a:t>DOMI…</a:t>
            </a:r>
          </a:p>
        </p:txBody>
      </p:sp>
      <p:sp>
        <p:nvSpPr>
          <p:cNvPr id="39979" name="Line 43"/>
          <p:cNvSpPr>
            <a:spLocks noChangeShapeType="1"/>
          </p:cNvSpPr>
          <p:nvPr/>
        </p:nvSpPr>
        <p:spPr bwMode="auto">
          <a:xfrm>
            <a:off x="4495800" y="2514600"/>
            <a:ext cx="304800" cy="0"/>
          </a:xfrm>
          <a:prstGeom prst="line">
            <a:avLst/>
          </a:prstGeom>
          <a:noFill/>
          <a:ln w="57150">
            <a:solidFill>
              <a:schemeClr val="tx1"/>
            </a:solidFill>
            <a:round/>
            <a:headEnd/>
            <a:tailEnd type="triangle" w="med" len="med"/>
          </a:ln>
          <a:effectLst/>
        </p:spPr>
        <p:txBody>
          <a:bodyPr/>
          <a:lstStyle/>
          <a:p>
            <a:endParaRPr lang="en-US"/>
          </a:p>
        </p:txBody>
      </p:sp>
      <p:sp>
        <p:nvSpPr>
          <p:cNvPr id="39980" name="Line 44"/>
          <p:cNvSpPr>
            <a:spLocks noChangeShapeType="1"/>
          </p:cNvSpPr>
          <p:nvPr/>
        </p:nvSpPr>
        <p:spPr bwMode="auto">
          <a:xfrm>
            <a:off x="2057400" y="2514600"/>
            <a:ext cx="381000" cy="0"/>
          </a:xfrm>
          <a:prstGeom prst="line">
            <a:avLst/>
          </a:prstGeom>
          <a:noFill/>
          <a:ln w="57150">
            <a:solidFill>
              <a:schemeClr val="tx1"/>
            </a:solidFill>
            <a:round/>
            <a:headEnd/>
            <a:tailEnd type="triangle" w="med" len="med"/>
          </a:ln>
          <a:effectLst/>
        </p:spPr>
        <p:txBody>
          <a:bodyPr/>
          <a:lstStyle/>
          <a:p>
            <a:endParaRPr lang="en-US"/>
          </a:p>
        </p:txBody>
      </p:sp>
      <p:sp>
        <p:nvSpPr>
          <p:cNvPr id="39981" name="Line 45"/>
          <p:cNvSpPr>
            <a:spLocks noChangeShapeType="1"/>
          </p:cNvSpPr>
          <p:nvPr/>
        </p:nvSpPr>
        <p:spPr bwMode="auto">
          <a:xfrm flipH="1">
            <a:off x="5029200" y="2743200"/>
            <a:ext cx="304800" cy="457200"/>
          </a:xfrm>
          <a:prstGeom prst="line">
            <a:avLst/>
          </a:prstGeom>
          <a:noFill/>
          <a:ln w="57150">
            <a:solidFill>
              <a:schemeClr val="tx1"/>
            </a:solidFill>
            <a:round/>
            <a:headEnd/>
            <a:tailEnd type="triangle" w="med" len="med"/>
          </a:ln>
          <a:effectLst/>
        </p:spPr>
        <p:txBody>
          <a:bodyPr/>
          <a:lstStyle/>
          <a:p>
            <a:endParaRPr lang="en-US"/>
          </a:p>
        </p:txBody>
      </p:sp>
      <p:sp>
        <p:nvSpPr>
          <p:cNvPr id="39982" name="Text Box 46"/>
          <p:cNvSpPr txBox="1">
            <a:spLocks noChangeArrowheads="1"/>
          </p:cNvSpPr>
          <p:nvPr/>
        </p:nvSpPr>
        <p:spPr bwMode="auto">
          <a:xfrm>
            <a:off x="4572000" y="3200400"/>
            <a:ext cx="2643188" cy="579438"/>
          </a:xfrm>
          <a:prstGeom prst="rect">
            <a:avLst/>
          </a:prstGeom>
          <a:noFill/>
          <a:ln w="9525">
            <a:noFill/>
            <a:miter lim="800000"/>
            <a:headEnd/>
            <a:tailEnd/>
          </a:ln>
          <a:effectLst/>
        </p:spPr>
        <p:txBody>
          <a:bodyPr wrap="none">
            <a:spAutoFit/>
          </a:bodyPr>
          <a:lstStyle/>
          <a:p>
            <a:r>
              <a:rPr lang="en-US" sz="3200" b="0"/>
              <a:t>DO OM MI …</a:t>
            </a:r>
          </a:p>
        </p:txBody>
      </p:sp>
      <p:sp>
        <p:nvSpPr>
          <p:cNvPr id="39983" name="Text Box 47"/>
          <p:cNvSpPr txBox="1">
            <a:spLocks noChangeArrowheads="1"/>
          </p:cNvSpPr>
          <p:nvPr/>
        </p:nvSpPr>
        <p:spPr bwMode="auto">
          <a:xfrm>
            <a:off x="4572000" y="4038600"/>
            <a:ext cx="2643188" cy="579438"/>
          </a:xfrm>
          <a:prstGeom prst="rect">
            <a:avLst/>
          </a:prstGeom>
          <a:noFill/>
          <a:ln w="9525">
            <a:noFill/>
            <a:miter lim="800000"/>
            <a:headEnd/>
            <a:tailEnd/>
          </a:ln>
          <a:effectLst/>
        </p:spPr>
        <p:txBody>
          <a:bodyPr wrap="none">
            <a:spAutoFit/>
          </a:bodyPr>
          <a:lstStyle/>
          <a:p>
            <a:r>
              <a:rPr lang="en-US" sz="3200" b="0"/>
              <a:t>OM DO MI …</a:t>
            </a:r>
          </a:p>
        </p:txBody>
      </p:sp>
      <p:sp>
        <p:nvSpPr>
          <p:cNvPr id="39984" name="Text Box 48"/>
          <p:cNvSpPr txBox="1">
            <a:spLocks noChangeArrowheads="1"/>
          </p:cNvSpPr>
          <p:nvPr/>
        </p:nvSpPr>
        <p:spPr bwMode="auto">
          <a:xfrm>
            <a:off x="4572000" y="4830763"/>
            <a:ext cx="2506663" cy="579437"/>
          </a:xfrm>
          <a:prstGeom prst="rect">
            <a:avLst/>
          </a:prstGeom>
          <a:noFill/>
          <a:ln w="9525">
            <a:noFill/>
            <a:miter lim="800000"/>
            <a:headEnd/>
            <a:tailEnd/>
          </a:ln>
          <a:effectLst/>
        </p:spPr>
        <p:txBody>
          <a:bodyPr wrap="none">
            <a:spAutoFit/>
          </a:bodyPr>
          <a:lstStyle/>
          <a:p>
            <a:r>
              <a:rPr lang="en-US" sz="3200" b="0"/>
              <a:t>  a    n    n …</a:t>
            </a:r>
          </a:p>
        </p:txBody>
      </p:sp>
      <p:sp>
        <p:nvSpPr>
          <p:cNvPr id="39985" name="Line 49"/>
          <p:cNvSpPr>
            <a:spLocks noChangeShapeType="1"/>
          </p:cNvSpPr>
          <p:nvPr/>
        </p:nvSpPr>
        <p:spPr bwMode="auto">
          <a:xfrm>
            <a:off x="50292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9986" name="Line 50"/>
          <p:cNvSpPr>
            <a:spLocks noChangeShapeType="1"/>
          </p:cNvSpPr>
          <p:nvPr/>
        </p:nvSpPr>
        <p:spPr bwMode="auto">
          <a:xfrm flipH="1">
            <a:off x="51054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9987" name="Line 51"/>
          <p:cNvSpPr>
            <a:spLocks noChangeShapeType="1"/>
          </p:cNvSpPr>
          <p:nvPr/>
        </p:nvSpPr>
        <p:spPr bwMode="auto">
          <a:xfrm>
            <a:off x="6324600" y="37338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88" name="Line 52"/>
          <p:cNvSpPr>
            <a:spLocks noChangeShapeType="1"/>
          </p:cNvSpPr>
          <p:nvPr/>
        </p:nvSpPr>
        <p:spPr bwMode="auto">
          <a:xfrm>
            <a:off x="5638800" y="2743200"/>
            <a:ext cx="152400" cy="457200"/>
          </a:xfrm>
          <a:prstGeom prst="line">
            <a:avLst/>
          </a:prstGeom>
          <a:noFill/>
          <a:ln w="57150">
            <a:solidFill>
              <a:schemeClr val="tx1"/>
            </a:solidFill>
            <a:round/>
            <a:headEnd/>
            <a:tailEnd type="triangle" w="med" len="med"/>
          </a:ln>
          <a:effectLst/>
        </p:spPr>
        <p:txBody>
          <a:bodyPr/>
          <a:lstStyle/>
          <a:p>
            <a:endParaRPr lang="en-US"/>
          </a:p>
        </p:txBody>
      </p:sp>
      <p:sp>
        <p:nvSpPr>
          <p:cNvPr id="39989" name="Line 53"/>
          <p:cNvSpPr>
            <a:spLocks noChangeShapeType="1"/>
          </p:cNvSpPr>
          <p:nvPr/>
        </p:nvSpPr>
        <p:spPr bwMode="auto">
          <a:xfrm>
            <a:off x="5943600" y="2743200"/>
            <a:ext cx="381000" cy="381000"/>
          </a:xfrm>
          <a:prstGeom prst="line">
            <a:avLst/>
          </a:prstGeom>
          <a:noFill/>
          <a:ln w="57150">
            <a:solidFill>
              <a:schemeClr val="tx1"/>
            </a:solidFill>
            <a:round/>
            <a:headEnd/>
            <a:tailEnd type="triangle" w="med" len="med"/>
          </a:ln>
          <a:effectLst/>
        </p:spPr>
        <p:txBody>
          <a:bodyPr/>
          <a:lstStyle/>
          <a:p>
            <a:endParaRPr lang="en-US"/>
          </a:p>
        </p:txBody>
      </p:sp>
      <p:sp>
        <p:nvSpPr>
          <p:cNvPr id="39990" name="Line 54"/>
          <p:cNvSpPr>
            <a:spLocks noChangeShapeType="1"/>
          </p:cNvSpPr>
          <p:nvPr/>
        </p:nvSpPr>
        <p:spPr bwMode="auto">
          <a:xfrm>
            <a:off x="63246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1" name="Line 55"/>
          <p:cNvSpPr>
            <a:spLocks noChangeShapeType="1"/>
          </p:cNvSpPr>
          <p:nvPr/>
        </p:nvSpPr>
        <p:spPr bwMode="auto">
          <a:xfrm>
            <a:off x="57150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2" name="Line 56"/>
          <p:cNvSpPr>
            <a:spLocks noChangeShapeType="1"/>
          </p:cNvSpPr>
          <p:nvPr/>
        </p:nvSpPr>
        <p:spPr bwMode="auto">
          <a:xfrm>
            <a:off x="50292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3" name="Text Box 57"/>
          <p:cNvSpPr txBox="1">
            <a:spLocks noChangeArrowheads="1"/>
          </p:cNvSpPr>
          <p:nvPr/>
        </p:nvSpPr>
        <p:spPr bwMode="auto">
          <a:xfrm>
            <a:off x="7067550" y="3681413"/>
            <a:ext cx="1730375" cy="581025"/>
          </a:xfrm>
          <a:prstGeom prst="rect">
            <a:avLst/>
          </a:prstGeom>
          <a:noFill/>
          <a:ln w="9525">
            <a:noFill/>
            <a:miter lim="800000"/>
            <a:headEnd/>
            <a:tailEnd/>
          </a:ln>
          <a:effectLst/>
        </p:spPr>
        <p:txBody>
          <a:bodyPr wrap="none">
            <a:spAutoFit/>
          </a:bodyPr>
          <a:lstStyle/>
          <a:p>
            <a:r>
              <a:rPr lang="en-US" sz="1600" b="0"/>
              <a:t>non-deterministic</a:t>
            </a:r>
          </a:p>
          <a:p>
            <a:r>
              <a:rPr lang="en-US" sz="1600" b="0"/>
              <a:t>anagramming</a:t>
            </a:r>
          </a:p>
        </p:txBody>
      </p:sp>
      <p:sp>
        <p:nvSpPr>
          <p:cNvPr id="39994" name="Text Box 58"/>
          <p:cNvSpPr txBox="1">
            <a:spLocks noChangeArrowheads="1"/>
          </p:cNvSpPr>
          <p:nvPr/>
        </p:nvSpPr>
        <p:spPr bwMode="auto">
          <a:xfrm>
            <a:off x="7067550" y="4648200"/>
            <a:ext cx="2058988" cy="366713"/>
          </a:xfrm>
          <a:prstGeom prst="rect">
            <a:avLst/>
          </a:prstGeom>
          <a:noFill/>
          <a:ln w="9525">
            <a:noFill/>
            <a:miter lim="800000"/>
            <a:headEnd/>
            <a:tailEnd/>
          </a:ln>
          <a:effectLst/>
        </p:spPr>
        <p:txBody>
          <a:bodyPr wrap="none">
            <a:spAutoFit/>
          </a:bodyPr>
          <a:lstStyle/>
          <a:p>
            <a:r>
              <a:rPr lang="en-US" b="0"/>
              <a:t>lookup in 22</a:t>
            </a:r>
            <a:r>
              <a:rPr lang="en-US" b="0" baseline="30000"/>
              <a:t>2</a:t>
            </a:r>
            <a:r>
              <a:rPr lang="en-US" b="0"/>
              <a:t> table</a:t>
            </a:r>
          </a:p>
        </p:txBody>
      </p:sp>
      <p:sp>
        <p:nvSpPr>
          <p:cNvPr id="39995" name="Text Box 59"/>
          <p:cNvSpPr txBox="1">
            <a:spLocks noChangeArrowheads="1"/>
          </p:cNvSpPr>
          <p:nvPr/>
        </p:nvSpPr>
        <p:spPr bwMode="auto">
          <a:xfrm>
            <a:off x="4579938" y="5668963"/>
            <a:ext cx="2506662" cy="579437"/>
          </a:xfrm>
          <a:prstGeom prst="rect">
            <a:avLst/>
          </a:prstGeom>
          <a:noFill/>
          <a:ln w="9525">
            <a:noFill/>
            <a:miter lim="800000"/>
            <a:headEnd/>
            <a:tailEnd/>
          </a:ln>
          <a:effectLst/>
        </p:spPr>
        <p:txBody>
          <a:bodyPr wrap="none">
            <a:spAutoFit/>
          </a:bodyPr>
          <a:lstStyle/>
          <a:p>
            <a:r>
              <a:rPr lang="en-US" sz="3200" b="0"/>
              <a:t>  o    n    n …</a:t>
            </a:r>
          </a:p>
        </p:txBody>
      </p:sp>
      <p:sp>
        <p:nvSpPr>
          <p:cNvPr id="39996" name="Line 60"/>
          <p:cNvSpPr>
            <a:spLocks noChangeShapeType="1"/>
          </p:cNvSpPr>
          <p:nvPr/>
        </p:nvSpPr>
        <p:spPr bwMode="auto">
          <a:xfrm>
            <a:off x="63325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7" name="Line 61"/>
          <p:cNvSpPr>
            <a:spLocks noChangeShapeType="1"/>
          </p:cNvSpPr>
          <p:nvPr/>
        </p:nvSpPr>
        <p:spPr bwMode="auto">
          <a:xfrm>
            <a:off x="57229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8" name="Line 62"/>
          <p:cNvSpPr>
            <a:spLocks noChangeShapeType="1"/>
          </p:cNvSpPr>
          <p:nvPr/>
        </p:nvSpPr>
        <p:spPr bwMode="auto">
          <a:xfrm>
            <a:off x="50371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9" name="Text Box 63"/>
          <p:cNvSpPr txBox="1">
            <a:spLocks noChangeArrowheads="1"/>
          </p:cNvSpPr>
          <p:nvPr/>
        </p:nvSpPr>
        <p:spPr bwMode="auto">
          <a:xfrm>
            <a:off x="7067550" y="5281613"/>
            <a:ext cx="2060575" cy="825500"/>
          </a:xfrm>
          <a:prstGeom prst="rect">
            <a:avLst/>
          </a:prstGeom>
          <a:noFill/>
          <a:ln w="9525">
            <a:noFill/>
            <a:miter lim="800000"/>
            <a:headEnd/>
            <a:tailEnd/>
          </a:ln>
          <a:effectLst/>
        </p:spPr>
        <p:txBody>
          <a:bodyPr wrap="none">
            <a:spAutoFit/>
          </a:bodyPr>
          <a:lstStyle/>
          <a:p>
            <a:r>
              <a:rPr lang="en-US" sz="1600" b="0"/>
              <a:t>non-deterministic</a:t>
            </a:r>
          </a:p>
          <a:p>
            <a:r>
              <a:rPr lang="en-US" sz="1600" b="0"/>
              <a:t>mapping from 11</a:t>
            </a:r>
          </a:p>
          <a:p>
            <a:r>
              <a:rPr lang="en-US" sz="1600" b="0"/>
              <a:t>Latin letters to full 22</a:t>
            </a:r>
          </a:p>
        </p:txBody>
      </p:sp>
      <p:sp>
        <p:nvSpPr>
          <p:cNvPr id="40000" name="Text Box 64"/>
          <p:cNvSpPr txBox="1">
            <a:spLocks noChangeArrowheads="1"/>
          </p:cNvSpPr>
          <p:nvPr/>
        </p:nvSpPr>
        <p:spPr bwMode="auto">
          <a:xfrm>
            <a:off x="5638800" y="1981200"/>
            <a:ext cx="1460500" cy="336550"/>
          </a:xfrm>
          <a:prstGeom prst="rect">
            <a:avLst/>
          </a:prstGeom>
          <a:noFill/>
          <a:ln w="9525">
            <a:noFill/>
            <a:miter lim="800000"/>
            <a:headEnd/>
            <a:tailEnd/>
          </a:ln>
          <a:effectLst/>
        </p:spPr>
        <p:txBody>
          <a:bodyPr wrap="none">
            <a:spAutoFit/>
          </a:bodyPr>
          <a:lstStyle/>
          <a:p>
            <a:r>
              <a:rPr lang="en-US" sz="1600" b="0"/>
              <a:t>real ciphertext</a:t>
            </a:r>
          </a:p>
        </p:txBody>
      </p:sp>
      <p:sp>
        <p:nvSpPr>
          <p:cNvPr id="40001" name="Text Box 65"/>
          <p:cNvSpPr txBox="1">
            <a:spLocks noChangeArrowheads="1"/>
          </p:cNvSpPr>
          <p:nvPr/>
        </p:nvSpPr>
        <p:spPr bwMode="auto">
          <a:xfrm>
            <a:off x="7067550" y="2667000"/>
            <a:ext cx="949325" cy="336550"/>
          </a:xfrm>
          <a:prstGeom prst="rect">
            <a:avLst/>
          </a:prstGeom>
          <a:noFill/>
          <a:ln w="9525">
            <a:noFill/>
            <a:miter lim="800000"/>
            <a:headEnd/>
            <a:tailEnd/>
          </a:ln>
          <a:effectLst/>
        </p:spPr>
        <p:txBody>
          <a:bodyPr wrap="none">
            <a:spAutoFit/>
          </a:bodyPr>
          <a:lstStyle/>
          <a:p>
            <a:r>
              <a:rPr lang="en-US" sz="1600" b="0"/>
              <a:t>doubling</a:t>
            </a:r>
          </a:p>
        </p:txBody>
      </p:sp>
      <p:sp>
        <p:nvSpPr>
          <p:cNvPr id="40002" name="Text Box 66"/>
          <p:cNvSpPr txBox="1">
            <a:spLocks noChangeArrowheads="1"/>
          </p:cNvSpPr>
          <p:nvPr/>
        </p:nvSpPr>
        <p:spPr bwMode="auto">
          <a:xfrm>
            <a:off x="76200" y="2863850"/>
            <a:ext cx="1924050" cy="336550"/>
          </a:xfrm>
          <a:prstGeom prst="rect">
            <a:avLst/>
          </a:prstGeom>
          <a:noFill/>
          <a:ln w="9525">
            <a:noFill/>
            <a:miter lim="800000"/>
            <a:headEnd/>
            <a:tailEnd/>
          </a:ln>
          <a:effectLst/>
        </p:spPr>
        <p:txBody>
          <a:bodyPr wrap="none">
            <a:spAutoFit/>
          </a:bodyPr>
          <a:lstStyle/>
          <a:p>
            <a:r>
              <a:rPr lang="en-US" sz="1600" b="0"/>
              <a:t>apparent ciphertext</a:t>
            </a:r>
          </a:p>
        </p:txBody>
      </p:sp>
      <p:sp>
        <p:nvSpPr>
          <p:cNvPr id="40004" name="AutoShape 68"/>
          <p:cNvSpPr>
            <a:spLocks noChangeArrowheads="1"/>
          </p:cNvSpPr>
          <p:nvPr/>
        </p:nvSpPr>
        <p:spPr bwMode="auto">
          <a:xfrm>
            <a:off x="3780260" y="4495800"/>
            <a:ext cx="762000" cy="457200"/>
          </a:xfrm>
          <a:prstGeom prst="rightArrow">
            <a:avLst>
              <a:gd name="adj1" fmla="val 50000"/>
              <a:gd name="adj2" fmla="val 41667"/>
            </a:avLst>
          </a:prstGeom>
          <a:noFill/>
          <a:ln w="9525">
            <a:solidFill>
              <a:schemeClr val="tx1"/>
            </a:solidFill>
            <a:miter lim="800000"/>
            <a:headEnd/>
            <a:tailEnd/>
          </a:ln>
          <a:effectLst/>
        </p:spPr>
        <p:txBody>
          <a:bodyPr wrap="none" anchor="ctr"/>
          <a:lstStyle/>
          <a:p>
            <a:endParaRPr lang="en-US"/>
          </a:p>
        </p:txBody>
      </p:sp>
      <p:sp>
        <p:nvSpPr>
          <p:cNvPr id="70" name="TextBox 69"/>
          <p:cNvSpPr txBox="1"/>
          <p:nvPr/>
        </p:nvSpPr>
        <p:spPr>
          <a:xfrm>
            <a:off x="1219200" y="3972580"/>
            <a:ext cx="2637260" cy="2569934"/>
          </a:xfrm>
          <a:prstGeom prst="rect">
            <a:avLst/>
          </a:prstGeom>
          <a:noFill/>
        </p:spPr>
        <p:txBody>
          <a:bodyPr wrap="none" rtlCol="0">
            <a:spAutoFit/>
          </a:bodyPr>
          <a:lstStyle/>
          <a:p>
            <a:r>
              <a:rPr lang="en-US" sz="700" dirty="0" smtClean="0">
                <a:latin typeface="Courier New" pitchFamily="49" charset="0"/>
                <a:cs typeface="Courier New" pitchFamily="49" charset="0"/>
              </a:rPr>
              <a:t>  A B C D E F G H I L M N O P Q R S T U V X Z</a:t>
            </a:r>
          </a:p>
          <a:p>
            <a:r>
              <a:rPr lang="en-US" sz="700" dirty="0" smtClean="0">
                <a:latin typeface="Courier New" pitchFamily="49" charset="0"/>
                <a:cs typeface="Courier New" pitchFamily="49" charset="0"/>
              </a:rPr>
              <a:t>A </a:t>
            </a:r>
            <a:r>
              <a:rPr lang="en-US" sz="700" b="0" dirty="0" smtClean="0">
                <a:latin typeface="Courier New" pitchFamily="49" charset="0"/>
                <a:cs typeface="Courier New" pitchFamily="49" charset="0"/>
              </a:rPr>
              <a:t>V Z B F G L M N </a:t>
            </a:r>
            <a:r>
              <a:rPr lang="en-US" sz="700" b="0" dirty="0" err="1" smtClean="0">
                <a:latin typeface="Courier New" pitchFamily="49" charset="0"/>
                <a:cs typeface="Courier New" pitchFamily="49" charset="0"/>
              </a:rPr>
              <a:t>N</a:t>
            </a:r>
            <a:r>
              <a:rPr lang="en-US" sz="700" b="0" dirty="0" smtClean="0">
                <a:latin typeface="Courier New" pitchFamily="49" charset="0"/>
                <a:cs typeface="Courier New" pitchFamily="49" charset="0"/>
              </a:rPr>
              <a:t> O …</a:t>
            </a:r>
          </a:p>
          <a:p>
            <a:r>
              <a:rPr lang="en-US" sz="700" dirty="0" smtClean="0">
                <a:latin typeface="Courier New" pitchFamily="49" charset="0"/>
                <a:cs typeface="Courier New" pitchFamily="49" charset="0"/>
              </a:rPr>
              <a:t>B </a:t>
            </a:r>
            <a:r>
              <a:rPr lang="en-US" sz="700" b="0" dirty="0" smtClean="0">
                <a:latin typeface="Courier New" pitchFamily="49" charset="0"/>
                <a:cs typeface="Courier New" pitchFamily="49" charset="0"/>
              </a:rPr>
              <a:t>C F T U V X …</a:t>
            </a:r>
          </a:p>
          <a:p>
            <a:r>
              <a:rPr lang="en-US" sz="700" dirty="0" smtClean="0">
                <a:latin typeface="Courier New" pitchFamily="49" charset="0"/>
                <a:cs typeface="Courier New" pitchFamily="49" charset="0"/>
              </a:rPr>
              <a:t>C </a:t>
            </a:r>
            <a:r>
              <a:rPr lang="en-US" sz="700" b="0" dirty="0" smtClean="0">
                <a:latin typeface="Courier New" pitchFamily="49" charset="0"/>
                <a:cs typeface="Courier New" pitchFamily="49" charset="0"/>
              </a:rPr>
              <a:t>F B A Q F C D Z </a:t>
            </a:r>
            <a:r>
              <a:rPr lang="en-US" sz="700" b="0" dirty="0" err="1" smtClean="0">
                <a:latin typeface="Courier New" pitchFamily="49" charset="0"/>
                <a:cs typeface="Courier New" pitchFamily="49" charset="0"/>
              </a:rPr>
              <a:t>Z</a:t>
            </a:r>
            <a:r>
              <a:rPr lang="en-US" sz="700" b="0" dirty="0" smtClean="0">
                <a:latin typeface="Courier New" pitchFamily="49" charset="0"/>
                <a:cs typeface="Courier New" pitchFamily="49" charset="0"/>
              </a:rPr>
              <a:t> …</a:t>
            </a:r>
          </a:p>
          <a:p>
            <a:r>
              <a:rPr lang="en-US" sz="700" dirty="0" smtClean="0">
                <a:latin typeface="Courier New" pitchFamily="49" charset="0"/>
                <a:cs typeface="Courier New" pitchFamily="49" charset="0"/>
              </a:rPr>
              <a:t>D</a:t>
            </a:r>
          </a:p>
          <a:p>
            <a:r>
              <a:rPr lang="en-US" sz="700" dirty="0" smtClean="0">
                <a:latin typeface="Courier New" pitchFamily="49" charset="0"/>
                <a:cs typeface="Courier New" pitchFamily="49" charset="0"/>
              </a:rPr>
              <a:t>E</a:t>
            </a:r>
          </a:p>
          <a:p>
            <a:r>
              <a:rPr lang="en-US" sz="700" dirty="0" smtClean="0">
                <a:latin typeface="Courier New" pitchFamily="49" charset="0"/>
                <a:cs typeface="Courier New" pitchFamily="49" charset="0"/>
              </a:rPr>
              <a:t>F</a:t>
            </a:r>
          </a:p>
          <a:p>
            <a:r>
              <a:rPr lang="en-US" sz="700" dirty="0" smtClean="0">
                <a:latin typeface="Courier New" pitchFamily="49" charset="0"/>
                <a:cs typeface="Courier New" pitchFamily="49" charset="0"/>
              </a:rPr>
              <a:t>G</a:t>
            </a:r>
          </a:p>
          <a:p>
            <a:r>
              <a:rPr lang="en-US" sz="700" dirty="0" smtClean="0">
                <a:latin typeface="Courier New" pitchFamily="49" charset="0"/>
                <a:cs typeface="Courier New" pitchFamily="49" charset="0"/>
              </a:rPr>
              <a:t>H</a:t>
            </a:r>
          </a:p>
          <a:p>
            <a:r>
              <a:rPr lang="en-US" sz="700" dirty="0" smtClean="0">
                <a:latin typeface="Courier New" pitchFamily="49" charset="0"/>
                <a:cs typeface="Courier New" pitchFamily="49" charset="0"/>
              </a:rPr>
              <a:t>I                     </a:t>
            </a:r>
            <a:r>
              <a:rPr lang="en-US" sz="700" b="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L</a:t>
            </a:r>
          </a:p>
          <a:p>
            <a:r>
              <a:rPr lang="en-US" sz="700" dirty="0" smtClean="0">
                <a:latin typeface="Courier New" pitchFamily="49" charset="0"/>
                <a:cs typeface="Courier New" pitchFamily="49" charset="0"/>
              </a:rPr>
              <a:t>M                         </a:t>
            </a:r>
            <a:r>
              <a:rPr lang="en-US" sz="700" b="0" dirty="0" smtClean="0">
                <a:latin typeface="Courier New" pitchFamily="49" charset="0"/>
                <a:cs typeface="Courier New" pitchFamily="49" charset="0"/>
              </a:rPr>
              <a:t>A</a:t>
            </a:r>
          </a:p>
          <a:p>
            <a:r>
              <a:rPr lang="en-US" sz="70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O       </a:t>
            </a:r>
            <a:r>
              <a:rPr lang="en-US" sz="700" b="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P</a:t>
            </a:r>
          </a:p>
          <a:p>
            <a:r>
              <a:rPr lang="en-US" sz="700" dirty="0" smtClean="0">
                <a:latin typeface="Courier New" pitchFamily="49" charset="0"/>
                <a:cs typeface="Courier New" pitchFamily="49" charset="0"/>
              </a:rPr>
              <a:t>Q             …                  … </a:t>
            </a:r>
          </a:p>
          <a:p>
            <a:r>
              <a:rPr lang="en-US" sz="700" dirty="0" smtClean="0">
                <a:latin typeface="Courier New" pitchFamily="49" charset="0"/>
                <a:cs typeface="Courier New" pitchFamily="49" charset="0"/>
              </a:rPr>
              <a:t>R</a:t>
            </a:r>
          </a:p>
          <a:p>
            <a:r>
              <a:rPr lang="en-US" sz="700" dirty="0" smtClean="0">
                <a:latin typeface="Courier New" pitchFamily="49" charset="0"/>
                <a:cs typeface="Courier New" pitchFamily="49" charset="0"/>
              </a:rPr>
              <a:t>S</a:t>
            </a:r>
          </a:p>
          <a:p>
            <a:r>
              <a:rPr lang="en-US" sz="700" dirty="0" smtClean="0">
                <a:latin typeface="Courier New" pitchFamily="49" charset="0"/>
                <a:cs typeface="Courier New" pitchFamily="49" charset="0"/>
              </a:rPr>
              <a:t>T</a:t>
            </a:r>
          </a:p>
          <a:p>
            <a:r>
              <a:rPr lang="en-US" sz="700" dirty="0" smtClean="0">
                <a:latin typeface="Courier New" pitchFamily="49" charset="0"/>
                <a:cs typeface="Courier New" pitchFamily="49" charset="0"/>
              </a:rPr>
              <a:t>U      …               N</a:t>
            </a:r>
          </a:p>
          <a:p>
            <a:r>
              <a:rPr lang="en-US" sz="700" dirty="0" smtClean="0">
                <a:latin typeface="Courier New" pitchFamily="49" charset="0"/>
                <a:cs typeface="Courier New" pitchFamily="49" charset="0"/>
              </a:rPr>
              <a:t>V</a:t>
            </a:r>
          </a:p>
          <a:p>
            <a:r>
              <a:rPr lang="en-US" sz="700" dirty="0" smtClean="0">
                <a:latin typeface="Courier New" pitchFamily="49" charset="0"/>
                <a:cs typeface="Courier New" pitchFamily="49" charset="0"/>
              </a:rPr>
              <a:t>X</a:t>
            </a:r>
          </a:p>
          <a:p>
            <a:r>
              <a:rPr lang="en-US" sz="700" dirty="0" smtClean="0">
                <a:latin typeface="Courier New" pitchFamily="49" charset="0"/>
                <a:cs typeface="Courier New" pitchFamily="49" charset="0"/>
              </a:rPr>
              <a:t>Z</a:t>
            </a:r>
            <a:endParaRPr lang="en-US" sz="700" dirty="0">
              <a:latin typeface="Courier New" pitchFamily="49" charset="0"/>
              <a:cs typeface="Courier New" pitchFamily="49" charset="0"/>
            </a:endParaRPr>
          </a:p>
        </p:txBody>
      </p:sp>
      <p:sp>
        <p:nvSpPr>
          <p:cNvPr id="72" name="Rectangle 71"/>
          <p:cNvSpPr/>
          <p:nvPr/>
        </p:nvSpPr>
        <p:spPr bwMode="auto">
          <a:xfrm>
            <a:off x="1387581" y="4112789"/>
            <a:ext cx="2392680" cy="23743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cs typeface="Arial" charset="0"/>
            </a:endParaRPr>
          </a:p>
        </p:txBody>
      </p:sp>
      <p:sp>
        <p:nvSpPr>
          <p:cNvPr id="71" name="TextBox 70"/>
          <p:cNvSpPr txBox="1"/>
          <p:nvPr/>
        </p:nvSpPr>
        <p:spPr>
          <a:xfrm>
            <a:off x="2332460" y="6182380"/>
            <a:ext cx="1676400" cy="523220"/>
          </a:xfrm>
          <a:prstGeom prst="rect">
            <a:avLst/>
          </a:prstGeom>
          <a:solidFill>
            <a:srgbClr val="FFFF00"/>
          </a:solidFill>
        </p:spPr>
        <p:txBody>
          <a:bodyPr wrap="square" rtlCol="0">
            <a:spAutoFit/>
          </a:bodyPr>
          <a:lstStyle/>
          <a:p>
            <a:r>
              <a:rPr lang="en-US" sz="1400" dirty="0" smtClean="0"/>
              <a:t>22x22 table</a:t>
            </a:r>
          </a:p>
          <a:p>
            <a:r>
              <a:rPr lang="en-US" sz="1400" dirty="0" smtClean="0"/>
              <a:t>(values guessed)</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274638"/>
            <a:ext cx="8229600" cy="1143000"/>
          </a:xfrm>
        </p:spPr>
        <p:txBody>
          <a:bodyPr/>
          <a:lstStyle/>
          <a:p>
            <a:r>
              <a:rPr lang="en-US" dirty="0" err="1" smtClean="0">
                <a:latin typeface="+mn-lt"/>
              </a:rPr>
              <a:t>Newbold’s</a:t>
            </a:r>
            <a:r>
              <a:rPr lang="en-US" dirty="0" smtClean="0">
                <a:latin typeface="+mn-lt"/>
              </a:rPr>
              <a:t> Results</a:t>
            </a:r>
            <a:endParaRPr lang="en-US" dirty="0">
              <a:latin typeface="+mn-lt"/>
            </a:endParaRPr>
          </a:p>
        </p:txBody>
      </p:sp>
      <p:pic>
        <p:nvPicPr>
          <p:cNvPr id="40963"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sp>
        <p:nvSpPr>
          <p:cNvPr id="40964" name="Text Box 4"/>
          <p:cNvSpPr txBox="1">
            <a:spLocks noChangeArrowheads="1"/>
          </p:cNvSpPr>
          <p:nvPr/>
        </p:nvSpPr>
        <p:spPr bwMode="auto">
          <a:xfrm>
            <a:off x="593725" y="1700213"/>
            <a:ext cx="7635875" cy="4524315"/>
          </a:xfrm>
          <a:prstGeom prst="rect">
            <a:avLst/>
          </a:prstGeom>
          <a:noFill/>
          <a:ln w="9525">
            <a:noFill/>
            <a:miter lim="800000"/>
            <a:headEnd/>
            <a:tailEnd/>
          </a:ln>
          <a:effectLst/>
        </p:spPr>
        <p:txBody>
          <a:bodyPr>
            <a:spAutoFit/>
          </a:bodyPr>
          <a:lstStyle/>
          <a:p>
            <a:r>
              <a:rPr lang="en-US" sz="2400" b="0" dirty="0"/>
              <a:t>1300 real </a:t>
            </a:r>
            <a:r>
              <a:rPr lang="en-US" sz="2400" b="0" dirty="0" err="1"/>
              <a:t>ciphertext</a:t>
            </a:r>
            <a:r>
              <a:rPr lang="en-US" sz="2400" b="0" dirty="0"/>
              <a:t> “letters” in first 3 lines</a:t>
            </a:r>
          </a:p>
          <a:p>
            <a:endParaRPr lang="en-US" sz="2400" b="0" dirty="0"/>
          </a:p>
          <a:p>
            <a:r>
              <a:rPr lang="en-US" sz="2400" b="0" dirty="0"/>
              <a:t>	Decipherment of those first lines:</a:t>
            </a:r>
          </a:p>
          <a:p>
            <a:r>
              <a:rPr lang="en-US" sz="2400" dirty="0"/>
              <a:t>	“I, Roger Bacon, have written this…”</a:t>
            </a:r>
          </a:p>
          <a:p>
            <a:r>
              <a:rPr lang="en-US" sz="2400" b="0" dirty="0"/>
              <a:t>	(in Latin)</a:t>
            </a:r>
          </a:p>
          <a:p>
            <a:endParaRPr lang="en-US" sz="2400" b="0" dirty="0"/>
          </a:p>
          <a:p>
            <a:r>
              <a:rPr lang="en-US" sz="2400" b="0" dirty="0"/>
              <a:t>Anagramming sets of 55 letters is sometimes required.</a:t>
            </a:r>
          </a:p>
          <a:p>
            <a:endParaRPr lang="en-US" sz="2400" b="0" dirty="0"/>
          </a:p>
          <a:p>
            <a:r>
              <a:rPr lang="en-US" sz="2400" b="0" dirty="0"/>
              <a:t>Slow but steady progress… Andromeda galaxy, ovaries </a:t>
            </a:r>
            <a:r>
              <a:rPr lang="en-US" sz="2400" b="0" dirty="0" smtClean="0"/>
              <a:t>… </a:t>
            </a:r>
            <a:r>
              <a:rPr lang="en-US" sz="2400" b="0" dirty="0"/>
              <a:t>so </a:t>
            </a:r>
            <a:r>
              <a:rPr lang="en-US" sz="2400" b="0" dirty="0" smtClean="0"/>
              <a:t>… Roger Bacon </a:t>
            </a:r>
            <a:r>
              <a:rPr lang="en-US" sz="2400" b="0" dirty="0"/>
              <a:t>must have had a microscope &amp; telescope, hundreds of years before they were </a:t>
            </a:r>
            <a:r>
              <a:rPr lang="en-US" sz="2400" b="0" dirty="0" smtClean="0"/>
              <a:t>invented … !</a:t>
            </a:r>
            <a:endParaRPr lang="en-US" sz="2400" b="0" dirty="0"/>
          </a:p>
        </p:txBody>
      </p:sp>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latin typeface="+mn-lt"/>
              </a:rPr>
              <a:t>VMS Transcription</a:t>
            </a:r>
            <a:endParaRPr lang="en-US" dirty="0">
              <a:latin typeface="+mn-lt"/>
            </a:endParaRPr>
          </a:p>
        </p:txBody>
      </p:sp>
      <p:grpSp>
        <p:nvGrpSpPr>
          <p:cNvPr id="2" name="Group 3"/>
          <p:cNvGrpSpPr>
            <a:grpSpLocks/>
          </p:cNvGrpSpPr>
          <p:nvPr/>
        </p:nvGrpSpPr>
        <p:grpSpPr bwMode="auto">
          <a:xfrm>
            <a:off x="554038" y="1524000"/>
            <a:ext cx="8126412" cy="1466850"/>
            <a:chOff x="305" y="1200"/>
            <a:chExt cx="5119" cy="924"/>
          </a:xfrm>
        </p:grpSpPr>
        <p:graphicFrame>
          <p:nvGraphicFramePr>
            <p:cNvPr id="55300" name="Object 4"/>
            <p:cNvGraphicFramePr>
              <a:graphicFrameLocks noChangeAspect="1"/>
            </p:cNvGraphicFramePr>
            <p:nvPr/>
          </p:nvGraphicFramePr>
          <p:xfrm>
            <a:off x="305" y="1392"/>
            <a:ext cx="5119" cy="732"/>
          </p:xfrm>
          <a:graphic>
            <a:graphicData uri="http://schemas.openxmlformats.org/presentationml/2006/ole">
              <mc:AlternateContent xmlns:mc="http://schemas.openxmlformats.org/markup-compatibility/2006">
                <mc:Choice xmlns:v="urn:schemas-microsoft-com:vml" Requires="v">
                  <p:oleObj spid="_x0000_s318481" name="Image" r:id="rId3" imgW="4821537" imgH="688674" progId="">
                    <p:embed/>
                  </p:oleObj>
                </mc:Choice>
                <mc:Fallback>
                  <p:oleObj name="Image" r:id="rId3" imgW="4821537" imgH="68867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 y="1392"/>
                          <a:ext cx="5119" cy="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1" name="Rectangle 5"/>
            <p:cNvSpPr>
              <a:spLocks noChangeArrowheads="1"/>
            </p:cNvSpPr>
            <p:nvPr/>
          </p:nvSpPr>
          <p:spPr bwMode="auto">
            <a:xfrm>
              <a:off x="624" y="1296"/>
              <a:ext cx="720" cy="192"/>
            </a:xfrm>
            <a:prstGeom prst="rect">
              <a:avLst/>
            </a:prstGeom>
            <a:solidFill>
              <a:schemeClr val="bg1"/>
            </a:solidFill>
            <a:ln w="9525">
              <a:noFill/>
              <a:miter lim="800000"/>
              <a:headEnd/>
              <a:tailEnd/>
            </a:ln>
            <a:effectLst/>
          </p:spPr>
          <p:txBody>
            <a:bodyPr wrap="none" anchor="ctr"/>
            <a:lstStyle/>
            <a:p>
              <a:endParaRPr lang="en-US"/>
            </a:p>
          </p:txBody>
        </p:sp>
        <p:sp>
          <p:nvSpPr>
            <p:cNvPr id="55302" name="Rectangle 6"/>
            <p:cNvSpPr>
              <a:spLocks noChangeArrowheads="1"/>
            </p:cNvSpPr>
            <p:nvPr/>
          </p:nvSpPr>
          <p:spPr bwMode="auto">
            <a:xfrm>
              <a:off x="1264" y="1318"/>
              <a:ext cx="1376" cy="192"/>
            </a:xfrm>
            <a:prstGeom prst="rect">
              <a:avLst/>
            </a:prstGeom>
            <a:solidFill>
              <a:schemeClr val="bg1"/>
            </a:solidFill>
            <a:ln w="9525">
              <a:noFill/>
              <a:miter lim="800000"/>
              <a:headEnd/>
              <a:tailEnd/>
            </a:ln>
            <a:effectLst/>
          </p:spPr>
          <p:txBody>
            <a:bodyPr wrap="none" anchor="ctr"/>
            <a:lstStyle/>
            <a:p>
              <a:endParaRPr lang="en-US"/>
            </a:p>
          </p:txBody>
        </p:sp>
        <p:sp>
          <p:nvSpPr>
            <p:cNvPr id="55303" name="Rectangle 7"/>
            <p:cNvSpPr>
              <a:spLocks noChangeArrowheads="1"/>
            </p:cNvSpPr>
            <p:nvPr/>
          </p:nvSpPr>
          <p:spPr bwMode="auto">
            <a:xfrm>
              <a:off x="2848" y="1288"/>
              <a:ext cx="2528" cy="192"/>
            </a:xfrm>
            <a:prstGeom prst="rect">
              <a:avLst/>
            </a:prstGeom>
            <a:solidFill>
              <a:schemeClr val="bg1"/>
            </a:solidFill>
            <a:ln w="9525">
              <a:noFill/>
              <a:miter lim="800000"/>
              <a:headEnd/>
              <a:tailEnd/>
            </a:ln>
            <a:effectLst/>
          </p:spPr>
          <p:txBody>
            <a:bodyPr wrap="none" anchor="ctr"/>
            <a:lstStyle/>
            <a:p>
              <a:endParaRPr lang="en-US"/>
            </a:p>
          </p:txBody>
        </p:sp>
        <p:sp>
          <p:nvSpPr>
            <p:cNvPr id="55304" name="Rectangle 8"/>
            <p:cNvSpPr>
              <a:spLocks noChangeArrowheads="1"/>
            </p:cNvSpPr>
            <p:nvPr/>
          </p:nvSpPr>
          <p:spPr bwMode="auto">
            <a:xfrm>
              <a:off x="3456" y="1248"/>
              <a:ext cx="288" cy="336"/>
            </a:xfrm>
            <a:prstGeom prst="rect">
              <a:avLst/>
            </a:prstGeom>
            <a:solidFill>
              <a:schemeClr val="bg1"/>
            </a:solidFill>
            <a:ln w="9525">
              <a:noFill/>
              <a:miter lim="800000"/>
              <a:headEnd/>
              <a:tailEnd/>
            </a:ln>
            <a:effectLst/>
          </p:spPr>
          <p:txBody>
            <a:bodyPr wrap="none" anchor="ctr"/>
            <a:lstStyle/>
            <a:p>
              <a:endParaRPr lang="en-US"/>
            </a:p>
          </p:txBody>
        </p:sp>
        <p:sp>
          <p:nvSpPr>
            <p:cNvPr id="55305" name="Rectangle 9"/>
            <p:cNvSpPr>
              <a:spLocks noChangeArrowheads="1"/>
            </p:cNvSpPr>
            <p:nvPr/>
          </p:nvSpPr>
          <p:spPr bwMode="auto">
            <a:xfrm>
              <a:off x="4512" y="1200"/>
              <a:ext cx="288" cy="336"/>
            </a:xfrm>
            <a:prstGeom prst="rect">
              <a:avLst/>
            </a:prstGeom>
            <a:solidFill>
              <a:schemeClr val="bg1"/>
            </a:solidFill>
            <a:ln w="9525">
              <a:noFill/>
              <a:miter lim="800000"/>
              <a:headEnd/>
              <a:tailEnd/>
            </a:ln>
            <a:effectLst/>
          </p:spPr>
          <p:txBody>
            <a:bodyPr wrap="none" anchor="ctr"/>
            <a:lstStyle/>
            <a:p>
              <a:endParaRPr lang="en-US"/>
            </a:p>
          </p:txBody>
        </p:sp>
      </p:grpSp>
      <p:sp>
        <p:nvSpPr>
          <p:cNvPr id="55306" name="Text Box 10"/>
          <p:cNvSpPr txBox="1">
            <a:spLocks noChangeArrowheads="1"/>
          </p:cNvSpPr>
          <p:nvPr/>
        </p:nvSpPr>
        <p:spPr bwMode="auto">
          <a:xfrm>
            <a:off x="527050" y="3429000"/>
            <a:ext cx="8140700" cy="1096963"/>
          </a:xfrm>
          <a:prstGeom prst="rect">
            <a:avLst/>
          </a:prstGeom>
          <a:noFill/>
          <a:ln w="9525">
            <a:noFill/>
            <a:miter lim="800000"/>
            <a:headEnd/>
            <a:tailEnd/>
          </a:ln>
          <a:effectLst/>
        </p:spPr>
        <p:txBody>
          <a:bodyPr wrap="none">
            <a:spAutoFit/>
          </a:bodyPr>
          <a:lstStyle/>
          <a:p>
            <a:r>
              <a:rPr lang="en-US" sz="2200" b="0">
                <a:latin typeface="voynichkk" pitchFamily="2" charset="0"/>
              </a:rPr>
              <a:t>BSC8AE OPCC9 4OE FCC89 4OFCC9 4OP9 SCBS9 4OBSC9 EFAM OPAE29</a:t>
            </a:r>
          </a:p>
          <a:p>
            <a:r>
              <a:rPr lang="en-US" sz="2200" b="0">
                <a:latin typeface="voynichkk" pitchFamily="2" charset="0"/>
              </a:rPr>
              <a:t>2ZC9 4OFC89 4OFAM Z89 4OFCC9 SC89 4OFCC9 4OFCC9 ESC89 EOP9</a:t>
            </a:r>
          </a:p>
          <a:p>
            <a:r>
              <a:rPr lang="en-US" sz="2200" b="0">
                <a:latin typeface="voynichkk" pitchFamily="2" charset="0"/>
              </a:rPr>
              <a:t>8ZC9 4OPCCC9 8ARSC89 4OFC9 4OP9</a:t>
            </a:r>
          </a:p>
        </p:txBody>
      </p:sp>
      <p:sp>
        <p:nvSpPr>
          <p:cNvPr id="55307" name="Text Box 11"/>
          <p:cNvSpPr txBox="1">
            <a:spLocks noChangeArrowheads="1"/>
          </p:cNvSpPr>
          <p:nvPr/>
        </p:nvSpPr>
        <p:spPr bwMode="auto">
          <a:xfrm>
            <a:off x="527050" y="4973638"/>
            <a:ext cx="8239125" cy="915987"/>
          </a:xfrm>
          <a:prstGeom prst="rect">
            <a:avLst/>
          </a:prstGeom>
          <a:noFill/>
          <a:ln w="9525">
            <a:noFill/>
            <a:miter lim="800000"/>
            <a:headEnd/>
            <a:tailEnd/>
          </a:ln>
          <a:effectLst/>
        </p:spPr>
        <p:txBody>
          <a:bodyPr wrap="none">
            <a:spAutoFit/>
          </a:bodyPr>
          <a:lstStyle/>
          <a:p>
            <a:r>
              <a:rPr lang="en-US" b="0">
                <a:latin typeface="Courier New" pitchFamily="49" charset="0"/>
              </a:rPr>
              <a:t>BSC8AE OPCC9 4OE FCC89 4OFCC9 4OP9 SCBS9 4OBSC9 EFAM OPAE29</a:t>
            </a:r>
          </a:p>
          <a:p>
            <a:r>
              <a:rPr lang="en-US" b="0">
                <a:latin typeface="Courier New" pitchFamily="49" charset="0"/>
              </a:rPr>
              <a:t>2ZC9 4OFC89 4OFAM Z89 4OFCC9 SC89 4OFCC9 4OFCC9 ESC89 EOP9</a:t>
            </a:r>
          </a:p>
          <a:p>
            <a:r>
              <a:rPr lang="en-US" b="0">
                <a:latin typeface="Courier New" pitchFamily="49" charset="0"/>
              </a:rPr>
              <a:t>8ZC9 4OPCCC9 8ARSC89 4OFC9 4OP9</a:t>
            </a:r>
          </a:p>
        </p:txBody>
      </p:sp>
      <p:sp>
        <p:nvSpPr>
          <p:cNvPr id="55308" name="Text Box 12"/>
          <p:cNvSpPr txBox="1">
            <a:spLocks noChangeArrowheads="1"/>
          </p:cNvSpPr>
          <p:nvPr/>
        </p:nvSpPr>
        <p:spPr bwMode="auto">
          <a:xfrm>
            <a:off x="6699250" y="6172200"/>
            <a:ext cx="2292350" cy="366713"/>
          </a:xfrm>
          <a:prstGeom prst="rect">
            <a:avLst/>
          </a:prstGeom>
          <a:noFill/>
          <a:ln w="9525">
            <a:noFill/>
            <a:miter lim="800000"/>
            <a:headEnd/>
            <a:tailEnd/>
          </a:ln>
          <a:effectLst/>
        </p:spPr>
        <p:txBody>
          <a:bodyPr wrap="none">
            <a:spAutoFit/>
          </a:bodyPr>
          <a:lstStyle/>
          <a:p>
            <a:r>
              <a:rPr lang="en-US" b="0" i="1"/>
              <a:t>last paragraph, f103r</a:t>
            </a:r>
          </a:p>
        </p:txBody>
      </p:sp>
    </p:spTree>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en-US" dirty="0">
                <a:latin typeface="+mn-lt"/>
              </a:rPr>
              <a:t>Alphabet: Currier/</a:t>
            </a:r>
            <a:r>
              <a:rPr lang="en-US" dirty="0" err="1">
                <a:latin typeface="+mn-lt"/>
              </a:rPr>
              <a:t>D’Imperio</a:t>
            </a:r>
            <a:r>
              <a:rPr lang="en-US" dirty="0">
                <a:latin typeface="+mn-lt"/>
              </a:rPr>
              <a:t> Transcription</a:t>
            </a:r>
          </a:p>
        </p:txBody>
      </p:sp>
      <p:sp>
        <p:nvSpPr>
          <p:cNvPr id="4100" name="Text Box 4"/>
          <p:cNvSpPr txBox="1">
            <a:spLocks noChangeArrowheads="1"/>
          </p:cNvSpPr>
          <p:nvPr/>
        </p:nvSpPr>
        <p:spPr bwMode="auto">
          <a:xfrm>
            <a:off x="974725" y="1981200"/>
            <a:ext cx="17462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C  S  Z</a:t>
            </a:r>
          </a:p>
          <a:p>
            <a:r>
              <a:rPr lang="en-US" sz="3600" b="0"/>
              <a:t>C  S   Z</a:t>
            </a:r>
          </a:p>
        </p:txBody>
      </p:sp>
      <p:sp>
        <p:nvSpPr>
          <p:cNvPr id="4101" name="Text Box 5"/>
          <p:cNvSpPr txBox="1">
            <a:spLocks noChangeArrowheads="1"/>
          </p:cNvSpPr>
          <p:nvPr/>
        </p:nvSpPr>
        <p:spPr bwMode="auto">
          <a:xfrm>
            <a:off x="3051175" y="1981200"/>
            <a:ext cx="2206625"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P  F  B  V</a:t>
            </a:r>
          </a:p>
          <a:p>
            <a:r>
              <a:rPr lang="en-US" sz="3600" b="0"/>
              <a:t>P  F  B  V</a:t>
            </a:r>
            <a:endParaRPr lang="en-US" b="0"/>
          </a:p>
        </p:txBody>
      </p:sp>
      <p:sp>
        <p:nvSpPr>
          <p:cNvPr id="4102" name="Text Box 6"/>
          <p:cNvSpPr txBox="1">
            <a:spLocks noChangeArrowheads="1"/>
          </p:cNvSpPr>
          <p:nvPr/>
        </p:nvSpPr>
        <p:spPr bwMode="auto">
          <a:xfrm>
            <a:off x="5641975" y="1981200"/>
            <a:ext cx="2589213"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Q  X  W  Y</a:t>
            </a:r>
          </a:p>
          <a:p>
            <a:r>
              <a:rPr lang="en-US" sz="3600" b="0"/>
              <a:t>Q   X  W  Y</a:t>
            </a:r>
            <a:endParaRPr lang="en-US" b="0"/>
          </a:p>
        </p:txBody>
      </p:sp>
      <p:sp>
        <p:nvSpPr>
          <p:cNvPr id="4103" name="Text Box 7"/>
          <p:cNvSpPr txBox="1">
            <a:spLocks noChangeArrowheads="1"/>
          </p:cNvSpPr>
          <p:nvPr/>
        </p:nvSpPr>
        <p:spPr bwMode="auto">
          <a:xfrm>
            <a:off x="990600" y="3368675"/>
            <a:ext cx="3657600" cy="1203325"/>
          </a:xfrm>
          <a:prstGeom prst="rect">
            <a:avLst/>
          </a:prstGeom>
          <a:noFill/>
          <a:ln w="12700">
            <a:solidFill>
              <a:schemeClr val="tx1"/>
            </a:solidFill>
            <a:miter lim="800000"/>
            <a:headEnd/>
            <a:tailEnd/>
          </a:ln>
          <a:effectLst/>
        </p:spPr>
        <p:txBody>
          <a:bodyPr>
            <a:spAutoFit/>
          </a:bodyPr>
          <a:lstStyle/>
          <a:p>
            <a:r>
              <a:rPr lang="en-US" sz="3600" b="0">
                <a:latin typeface="voynichkk" pitchFamily="2" charset="0"/>
              </a:rPr>
              <a:t>J  A  E  R  O  I  D</a:t>
            </a:r>
          </a:p>
          <a:p>
            <a:r>
              <a:rPr lang="en-US" sz="3600" b="0"/>
              <a:t>J  A  E  R O  I  D</a:t>
            </a:r>
          </a:p>
        </p:txBody>
      </p:sp>
      <p:sp>
        <p:nvSpPr>
          <p:cNvPr id="4104" name="Text Box 8"/>
          <p:cNvSpPr txBox="1">
            <a:spLocks noChangeArrowheads="1"/>
          </p:cNvSpPr>
          <p:nvPr/>
        </p:nvSpPr>
        <p:spPr bwMode="auto">
          <a:xfrm>
            <a:off x="5105400" y="3368675"/>
            <a:ext cx="3124200" cy="1203325"/>
          </a:xfrm>
          <a:prstGeom prst="rect">
            <a:avLst/>
          </a:prstGeom>
          <a:noFill/>
          <a:ln w="12700">
            <a:solidFill>
              <a:schemeClr val="tx1"/>
            </a:solidFill>
            <a:miter lim="800000"/>
            <a:headEnd/>
            <a:tailEnd/>
          </a:ln>
          <a:effectLst/>
        </p:spPr>
        <p:txBody>
          <a:bodyPr>
            <a:spAutoFit/>
          </a:bodyPr>
          <a:lstStyle/>
          <a:p>
            <a:r>
              <a:rPr lang="en-US" sz="3600" b="0">
                <a:latin typeface="voynichkk" pitchFamily="2" charset="0"/>
              </a:rPr>
              <a:t>6  7  8  9  4  2</a:t>
            </a:r>
          </a:p>
          <a:p>
            <a:r>
              <a:rPr lang="en-US" sz="3600" b="0"/>
              <a:t>6  7  8  9  4  2</a:t>
            </a:r>
            <a:endParaRPr lang="en-US" b="0"/>
          </a:p>
        </p:txBody>
      </p:sp>
      <p:sp>
        <p:nvSpPr>
          <p:cNvPr id="4105" name="Text Box 9"/>
          <p:cNvSpPr txBox="1">
            <a:spLocks noChangeArrowheads="1"/>
          </p:cNvSpPr>
          <p:nvPr/>
        </p:nvSpPr>
        <p:spPr bwMode="auto">
          <a:xfrm>
            <a:off x="990600" y="4800600"/>
            <a:ext cx="1514475"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G H 1</a:t>
            </a:r>
          </a:p>
          <a:p>
            <a:r>
              <a:rPr lang="en-US" sz="3600" b="0"/>
              <a:t>G H 1</a:t>
            </a:r>
            <a:endParaRPr lang="en-US" b="0"/>
          </a:p>
        </p:txBody>
      </p:sp>
      <p:sp>
        <p:nvSpPr>
          <p:cNvPr id="4106" name="Text Box 10"/>
          <p:cNvSpPr txBox="1">
            <a:spLocks noChangeArrowheads="1"/>
          </p:cNvSpPr>
          <p:nvPr/>
        </p:nvSpPr>
        <p:spPr bwMode="auto">
          <a:xfrm>
            <a:off x="2863850" y="4800600"/>
            <a:ext cx="14795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T U 0</a:t>
            </a:r>
          </a:p>
          <a:p>
            <a:r>
              <a:rPr lang="en-US" sz="3600" b="0"/>
              <a:t>T  U 0</a:t>
            </a:r>
            <a:endParaRPr lang="en-US" b="0"/>
          </a:p>
        </p:txBody>
      </p:sp>
      <p:sp>
        <p:nvSpPr>
          <p:cNvPr id="4107" name="Text Box 11"/>
          <p:cNvSpPr txBox="1">
            <a:spLocks noChangeArrowheads="1"/>
          </p:cNvSpPr>
          <p:nvPr/>
        </p:nvSpPr>
        <p:spPr bwMode="auto">
          <a:xfrm>
            <a:off x="4708525" y="4800600"/>
            <a:ext cx="15430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N M 3</a:t>
            </a:r>
          </a:p>
          <a:p>
            <a:r>
              <a:rPr lang="en-US" sz="3600" b="0"/>
              <a:t>N M  3</a:t>
            </a:r>
            <a:endParaRPr lang="en-US" b="0"/>
          </a:p>
        </p:txBody>
      </p:sp>
      <p:sp>
        <p:nvSpPr>
          <p:cNvPr id="4108" name="Text Box 12"/>
          <p:cNvSpPr txBox="1">
            <a:spLocks noChangeArrowheads="1"/>
          </p:cNvSpPr>
          <p:nvPr/>
        </p:nvSpPr>
        <p:spPr bwMode="auto">
          <a:xfrm>
            <a:off x="6640513" y="4800600"/>
            <a:ext cx="1589087"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K L 5</a:t>
            </a:r>
          </a:p>
          <a:p>
            <a:r>
              <a:rPr lang="en-US" sz="3600" b="0"/>
              <a:t>K  L  5</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457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latin typeface="+mn-lt"/>
              </a:rPr>
              <a:t>VMS Letters</a:t>
            </a:r>
            <a:endParaRPr lang="en-US" dirty="0">
              <a:latin typeface="+mn-lt"/>
            </a:endParaRPr>
          </a:p>
        </p:txBody>
      </p:sp>
      <p:sp>
        <p:nvSpPr>
          <p:cNvPr id="57347" name="Rectangle 3"/>
          <p:cNvSpPr>
            <a:spLocks noGrp="1" noChangeArrowheads="1"/>
          </p:cNvSpPr>
          <p:nvPr>
            <p:ph type="body" idx="1"/>
          </p:nvPr>
        </p:nvSpPr>
        <p:spPr>
          <a:xfrm>
            <a:off x="609600" y="2057400"/>
            <a:ext cx="1905000" cy="4572000"/>
          </a:xfrm>
        </p:spPr>
        <p:txBody>
          <a:bodyPr/>
          <a:lstStyle/>
          <a:p>
            <a:pPr>
              <a:lnSpc>
                <a:spcPct val="80000"/>
              </a:lnSpc>
              <a:buFontTx/>
              <a:buNone/>
            </a:pPr>
            <a:r>
              <a:rPr lang="en-US" sz="2000">
                <a:latin typeface="Courier New" pitchFamily="49" charset="0"/>
              </a:rPr>
              <a:t>  25468 O</a:t>
            </a:r>
          </a:p>
          <a:p>
            <a:pPr>
              <a:lnSpc>
                <a:spcPct val="80000"/>
              </a:lnSpc>
              <a:buFontTx/>
              <a:buNone/>
            </a:pPr>
            <a:r>
              <a:rPr lang="en-US" sz="2000">
                <a:latin typeface="Courier New" pitchFamily="49" charset="0"/>
              </a:rPr>
              <a:t>  20227 C</a:t>
            </a:r>
          </a:p>
          <a:p>
            <a:pPr>
              <a:lnSpc>
                <a:spcPct val="80000"/>
              </a:lnSpc>
              <a:buFontTx/>
              <a:buNone/>
            </a:pPr>
            <a:r>
              <a:rPr lang="en-US" sz="2000">
                <a:latin typeface="Courier New" pitchFamily="49" charset="0"/>
              </a:rPr>
              <a:t>  17655 9</a:t>
            </a:r>
          </a:p>
          <a:p>
            <a:pPr>
              <a:lnSpc>
                <a:spcPct val="80000"/>
              </a:lnSpc>
              <a:buFontTx/>
              <a:buNone/>
            </a:pPr>
            <a:r>
              <a:rPr lang="en-US" sz="2000">
                <a:latin typeface="Courier New" pitchFamily="49" charset="0"/>
              </a:rPr>
              <a:t>  14281 A</a:t>
            </a:r>
          </a:p>
          <a:p>
            <a:pPr>
              <a:lnSpc>
                <a:spcPct val="80000"/>
              </a:lnSpc>
              <a:buFontTx/>
              <a:buNone/>
            </a:pPr>
            <a:r>
              <a:rPr lang="en-US" sz="2000">
                <a:latin typeface="Courier New" pitchFamily="49" charset="0"/>
              </a:rPr>
              <a:t>  12973 8</a:t>
            </a:r>
          </a:p>
          <a:p>
            <a:pPr>
              <a:lnSpc>
                <a:spcPct val="80000"/>
              </a:lnSpc>
              <a:buFontTx/>
              <a:buNone/>
            </a:pPr>
            <a:r>
              <a:rPr lang="en-US" sz="2000">
                <a:latin typeface="Courier New" pitchFamily="49" charset="0"/>
              </a:rPr>
              <a:t>  11008 S</a:t>
            </a:r>
          </a:p>
          <a:p>
            <a:pPr>
              <a:lnSpc>
                <a:spcPct val="80000"/>
              </a:lnSpc>
              <a:buFontTx/>
              <a:buNone/>
            </a:pPr>
            <a:r>
              <a:rPr lang="en-US" sz="2000">
                <a:latin typeface="Courier New" pitchFamily="49" charset="0"/>
              </a:rPr>
              <a:t>  10471 E</a:t>
            </a:r>
          </a:p>
          <a:p>
            <a:pPr>
              <a:lnSpc>
                <a:spcPct val="80000"/>
              </a:lnSpc>
              <a:buFontTx/>
              <a:buNone/>
            </a:pPr>
            <a:r>
              <a:rPr lang="en-US" sz="2000">
                <a:latin typeface="Courier New" pitchFamily="49" charset="0"/>
              </a:rPr>
              <a:t>  10026 F</a:t>
            </a:r>
          </a:p>
          <a:p>
            <a:pPr>
              <a:lnSpc>
                <a:spcPct val="80000"/>
              </a:lnSpc>
              <a:buFontTx/>
              <a:buNone/>
            </a:pPr>
            <a:r>
              <a:rPr lang="en-US" sz="2000">
                <a:latin typeface="Courier New" pitchFamily="49" charset="0"/>
              </a:rPr>
              <a:t>   6716 R</a:t>
            </a:r>
          </a:p>
          <a:p>
            <a:pPr>
              <a:lnSpc>
                <a:spcPct val="80000"/>
              </a:lnSpc>
              <a:buFontTx/>
              <a:buNone/>
            </a:pPr>
            <a:r>
              <a:rPr lang="en-US" sz="2000">
                <a:latin typeface="Courier New" pitchFamily="49" charset="0"/>
              </a:rPr>
              <a:t>   5994 P</a:t>
            </a:r>
          </a:p>
          <a:p>
            <a:pPr>
              <a:lnSpc>
                <a:spcPct val="80000"/>
              </a:lnSpc>
              <a:buFontTx/>
              <a:buNone/>
            </a:pPr>
            <a:r>
              <a:rPr lang="en-US" sz="2000">
                <a:latin typeface="Courier New" pitchFamily="49" charset="0"/>
              </a:rPr>
              <a:t>   5423 4</a:t>
            </a:r>
          </a:p>
          <a:p>
            <a:pPr>
              <a:lnSpc>
                <a:spcPct val="80000"/>
              </a:lnSpc>
              <a:buFontTx/>
              <a:buNone/>
            </a:pPr>
            <a:r>
              <a:rPr lang="en-US" sz="2000">
                <a:latin typeface="Courier New" pitchFamily="49" charset="0"/>
              </a:rPr>
              <a:t>   4501 Z</a:t>
            </a:r>
          </a:p>
          <a:p>
            <a:pPr>
              <a:lnSpc>
                <a:spcPct val="80000"/>
              </a:lnSpc>
              <a:buFontTx/>
              <a:buNone/>
            </a:pPr>
            <a:r>
              <a:rPr lang="en-US" sz="2000">
                <a:latin typeface="Courier New" pitchFamily="49" charset="0"/>
              </a:rPr>
              <a:t>   4076 M</a:t>
            </a:r>
          </a:p>
          <a:p>
            <a:pPr>
              <a:lnSpc>
                <a:spcPct val="80000"/>
              </a:lnSpc>
              <a:buFontTx/>
              <a:buNone/>
            </a:pPr>
            <a:r>
              <a:rPr lang="en-US" sz="2000">
                <a:latin typeface="Courier New" pitchFamily="49" charset="0"/>
              </a:rPr>
              <a:t>      </a:t>
            </a:r>
          </a:p>
        </p:txBody>
      </p:sp>
      <p:sp>
        <p:nvSpPr>
          <p:cNvPr id="57348" name="Text Box 4"/>
          <p:cNvSpPr txBox="1">
            <a:spLocks noChangeArrowheads="1"/>
          </p:cNvSpPr>
          <p:nvPr/>
        </p:nvSpPr>
        <p:spPr bwMode="auto">
          <a:xfrm>
            <a:off x="3352800" y="2035175"/>
            <a:ext cx="1555750" cy="4054475"/>
          </a:xfrm>
          <a:prstGeom prst="rect">
            <a:avLst/>
          </a:prstGeom>
          <a:noFill/>
          <a:ln w="9525">
            <a:noFill/>
            <a:miter lim="800000"/>
            <a:headEnd/>
            <a:tailEnd/>
          </a:ln>
          <a:effectLst/>
        </p:spPr>
        <p:txBody>
          <a:bodyPr wrap="none">
            <a:spAutoFit/>
          </a:bodyPr>
          <a:lstStyle/>
          <a:p>
            <a:r>
              <a:rPr lang="en-US" sz="2000" b="0">
                <a:latin typeface="Courier New" pitchFamily="49" charset="0"/>
              </a:rPr>
              <a:t>   2886 2</a:t>
            </a:r>
          </a:p>
          <a:p>
            <a:r>
              <a:rPr lang="en-US" sz="2000" b="0">
                <a:latin typeface="Courier New" pitchFamily="49" charset="0"/>
              </a:rPr>
              <a:t>   1752 N</a:t>
            </a:r>
          </a:p>
          <a:p>
            <a:r>
              <a:rPr lang="en-US" sz="2000" b="0">
                <a:latin typeface="Courier New" pitchFamily="49" charset="0"/>
              </a:rPr>
              <a:t>   1413 B</a:t>
            </a:r>
          </a:p>
          <a:p>
            <a:r>
              <a:rPr lang="en-US" sz="2000" b="0">
                <a:latin typeface="Courier New" pitchFamily="49" charset="0"/>
              </a:rPr>
              <a:t>   1046 J</a:t>
            </a:r>
          </a:p>
          <a:p>
            <a:r>
              <a:rPr lang="en-US" sz="2000" b="0">
                <a:latin typeface="Courier New" pitchFamily="49" charset="0"/>
              </a:rPr>
              <a:t>    950 Q</a:t>
            </a:r>
          </a:p>
          <a:p>
            <a:r>
              <a:rPr lang="en-US" sz="2000" b="0">
                <a:latin typeface="Courier New" pitchFamily="49" charset="0"/>
              </a:rPr>
              <a:t>    908 X</a:t>
            </a:r>
          </a:p>
          <a:p>
            <a:r>
              <a:rPr lang="en-US" sz="2000" b="0">
                <a:latin typeface="Courier New" pitchFamily="49" charset="0"/>
              </a:rPr>
              <a:t>    591 T</a:t>
            </a:r>
          </a:p>
          <a:p>
            <a:r>
              <a:rPr lang="en-US" sz="2000" b="0">
                <a:latin typeface="Courier New" pitchFamily="49" charset="0"/>
              </a:rPr>
              <a:t>    524 *</a:t>
            </a:r>
          </a:p>
          <a:p>
            <a:r>
              <a:rPr lang="en-US" sz="2000" b="0">
                <a:latin typeface="Courier New" pitchFamily="49" charset="0"/>
              </a:rPr>
              <a:t>    431 V</a:t>
            </a:r>
          </a:p>
          <a:p>
            <a:r>
              <a:rPr lang="en-US" sz="2000" b="0">
                <a:latin typeface="Courier New" pitchFamily="49" charset="0"/>
              </a:rPr>
              <a:t>    316 I</a:t>
            </a:r>
          </a:p>
          <a:p>
            <a:r>
              <a:rPr lang="en-US" sz="2000" b="0">
                <a:latin typeface="Courier New" pitchFamily="49" charset="0"/>
              </a:rPr>
              <a:t>    217 W</a:t>
            </a:r>
          </a:p>
          <a:p>
            <a:r>
              <a:rPr lang="en-US" sz="2000" b="0">
                <a:latin typeface="Courier New" pitchFamily="49" charset="0"/>
              </a:rPr>
              <a:t>    157 D</a:t>
            </a:r>
          </a:p>
          <a:p>
            <a:r>
              <a:rPr lang="en-US" sz="2000" b="0">
                <a:latin typeface="Courier New" pitchFamily="49" charset="0"/>
              </a:rPr>
              <a:t>    156 3</a:t>
            </a:r>
          </a:p>
        </p:txBody>
      </p:sp>
      <p:sp>
        <p:nvSpPr>
          <p:cNvPr id="57349" name="Text Box 5"/>
          <p:cNvSpPr txBox="1">
            <a:spLocks noChangeArrowheads="1"/>
          </p:cNvSpPr>
          <p:nvPr/>
        </p:nvSpPr>
        <p:spPr bwMode="auto">
          <a:xfrm>
            <a:off x="5943600" y="2057400"/>
            <a:ext cx="1555750" cy="3749675"/>
          </a:xfrm>
          <a:prstGeom prst="rect">
            <a:avLst/>
          </a:prstGeom>
          <a:noFill/>
          <a:ln w="9525">
            <a:noFill/>
            <a:miter lim="800000"/>
            <a:headEnd/>
            <a:tailEnd/>
          </a:ln>
          <a:effectLst/>
        </p:spPr>
        <p:txBody>
          <a:bodyPr wrap="none">
            <a:spAutoFit/>
          </a:bodyPr>
          <a:lstStyle/>
          <a:p>
            <a:r>
              <a:rPr lang="en-US" sz="2000" b="0">
                <a:latin typeface="Courier New" pitchFamily="49" charset="0"/>
              </a:rPr>
              <a:t>    148 U</a:t>
            </a:r>
          </a:p>
          <a:p>
            <a:r>
              <a:rPr lang="en-US" sz="2000" b="0">
                <a:latin typeface="Courier New" pitchFamily="49" charset="0"/>
              </a:rPr>
              <a:t>     96 6</a:t>
            </a:r>
          </a:p>
          <a:p>
            <a:r>
              <a:rPr lang="en-US" sz="2000" b="0">
                <a:latin typeface="Courier New" pitchFamily="49" charset="0"/>
              </a:rPr>
              <a:t>     74 Y</a:t>
            </a:r>
          </a:p>
          <a:p>
            <a:r>
              <a:rPr lang="en-US" sz="2000" b="0">
                <a:latin typeface="Courier New" pitchFamily="49" charset="0"/>
              </a:rPr>
              <a:t>     52 K</a:t>
            </a:r>
          </a:p>
          <a:p>
            <a:r>
              <a:rPr lang="en-US" sz="2000" b="0">
                <a:latin typeface="Courier New" pitchFamily="49" charset="0"/>
              </a:rPr>
              <a:t>     31 G</a:t>
            </a:r>
          </a:p>
          <a:p>
            <a:r>
              <a:rPr lang="en-US" sz="2000" b="0">
                <a:latin typeface="Courier New" pitchFamily="49" charset="0"/>
              </a:rPr>
              <a:t>     17 L</a:t>
            </a:r>
          </a:p>
          <a:p>
            <a:r>
              <a:rPr lang="en-US" sz="2000" b="0">
                <a:latin typeface="Courier New" pitchFamily="49" charset="0"/>
              </a:rPr>
              <a:t>     14 H</a:t>
            </a:r>
          </a:p>
          <a:p>
            <a:r>
              <a:rPr lang="en-US" sz="2000" b="0">
                <a:latin typeface="Courier New" pitchFamily="49" charset="0"/>
              </a:rPr>
              <a:t>      2 1</a:t>
            </a:r>
          </a:p>
          <a:p>
            <a:r>
              <a:rPr lang="en-US" sz="2000" b="0">
                <a:latin typeface="Courier New" pitchFamily="49" charset="0"/>
              </a:rPr>
              <a:t>      1 5</a:t>
            </a:r>
          </a:p>
          <a:p>
            <a:r>
              <a:rPr lang="en-US" sz="2000" b="0">
                <a:latin typeface="Courier New" pitchFamily="49" charset="0"/>
              </a:rPr>
              <a:t>      1 0</a:t>
            </a:r>
          </a:p>
          <a:p>
            <a:endParaRPr lang="en-US" sz="2000" b="0">
              <a:latin typeface="Courier New" pitchFamily="49" charset="0"/>
            </a:endParaRPr>
          </a:p>
          <a:p>
            <a:endParaRPr lang="en-US" sz="2000" b="0">
              <a:latin typeface="Courier New" pitchFamily="49" charset="0"/>
            </a:endParaRPr>
          </a:p>
        </p:txBody>
      </p:sp>
      <p:sp>
        <p:nvSpPr>
          <p:cNvPr id="57350" name="Text Box 6"/>
          <p:cNvSpPr txBox="1">
            <a:spLocks noChangeArrowheads="1"/>
          </p:cNvSpPr>
          <p:nvPr/>
        </p:nvSpPr>
        <p:spPr bwMode="auto">
          <a:xfrm>
            <a:off x="2286000" y="2041525"/>
            <a:ext cx="388938" cy="4359275"/>
          </a:xfrm>
          <a:prstGeom prst="rect">
            <a:avLst/>
          </a:prstGeom>
          <a:noFill/>
          <a:ln w="9525">
            <a:noFill/>
            <a:miter lim="800000"/>
            <a:headEnd/>
            <a:tailEnd/>
          </a:ln>
          <a:effectLst/>
        </p:spPr>
        <p:txBody>
          <a:bodyPr wrap="none">
            <a:spAutoFit/>
          </a:bodyPr>
          <a:lstStyle/>
          <a:p>
            <a:r>
              <a:rPr lang="en-US" sz="2000" b="0">
                <a:latin typeface="voynichkk" pitchFamily="2" charset="0"/>
              </a:rPr>
              <a:t>O</a:t>
            </a:r>
            <a:br>
              <a:rPr lang="en-US" sz="2000" b="0">
                <a:latin typeface="voynichkk" pitchFamily="2" charset="0"/>
              </a:rPr>
            </a:br>
            <a:r>
              <a:rPr lang="en-US" sz="2000" b="0">
                <a:latin typeface="voynichkk" pitchFamily="2" charset="0"/>
              </a:rPr>
              <a:t>C</a:t>
            </a:r>
            <a:br>
              <a:rPr lang="en-US" sz="2000" b="0">
                <a:latin typeface="voynichkk" pitchFamily="2" charset="0"/>
              </a:rPr>
            </a:br>
            <a:r>
              <a:rPr lang="en-US" sz="2000" b="0">
                <a:latin typeface="voynichkk" pitchFamily="2" charset="0"/>
              </a:rPr>
              <a:t>9</a:t>
            </a:r>
            <a:br>
              <a:rPr lang="en-US" sz="2000" b="0">
                <a:latin typeface="voynichkk" pitchFamily="2" charset="0"/>
              </a:rPr>
            </a:br>
            <a:r>
              <a:rPr lang="en-US" sz="2000" b="0">
                <a:latin typeface="voynichkk" pitchFamily="2" charset="0"/>
              </a:rPr>
              <a:t>A</a:t>
            </a:r>
            <a:br>
              <a:rPr lang="en-US" sz="2000" b="0">
                <a:latin typeface="voynichkk" pitchFamily="2" charset="0"/>
              </a:rPr>
            </a:br>
            <a:r>
              <a:rPr lang="en-US" sz="2000" b="0">
                <a:latin typeface="voynichkk" pitchFamily="2" charset="0"/>
              </a:rPr>
              <a:t>8</a:t>
            </a:r>
            <a:br>
              <a:rPr lang="en-US" sz="2000" b="0">
                <a:latin typeface="voynichkk" pitchFamily="2" charset="0"/>
              </a:rPr>
            </a:br>
            <a:r>
              <a:rPr lang="en-US" sz="2000" b="0">
                <a:latin typeface="voynichkk" pitchFamily="2" charset="0"/>
              </a:rPr>
              <a:t>S</a:t>
            </a:r>
            <a:br>
              <a:rPr lang="en-US" sz="2000" b="0">
                <a:latin typeface="voynichkk" pitchFamily="2" charset="0"/>
              </a:rPr>
            </a:br>
            <a:r>
              <a:rPr lang="en-US" sz="2000" b="0">
                <a:latin typeface="voynichkk" pitchFamily="2" charset="0"/>
              </a:rPr>
              <a:t>E</a:t>
            </a:r>
            <a:br>
              <a:rPr lang="en-US" sz="2000" b="0">
                <a:latin typeface="voynichkk" pitchFamily="2" charset="0"/>
              </a:rPr>
            </a:br>
            <a:r>
              <a:rPr lang="en-US" sz="2000" b="0">
                <a:latin typeface="voynichkk" pitchFamily="2" charset="0"/>
              </a:rPr>
              <a:t>F</a:t>
            </a:r>
            <a:br>
              <a:rPr lang="en-US" sz="2000" b="0">
                <a:latin typeface="voynichkk" pitchFamily="2" charset="0"/>
              </a:rPr>
            </a:br>
            <a:r>
              <a:rPr lang="en-US" sz="2000" b="0">
                <a:latin typeface="voynichkk" pitchFamily="2" charset="0"/>
              </a:rPr>
              <a:t>R</a:t>
            </a:r>
            <a:br>
              <a:rPr lang="en-US" sz="2000" b="0">
                <a:latin typeface="voynichkk" pitchFamily="2" charset="0"/>
              </a:rPr>
            </a:br>
            <a:r>
              <a:rPr lang="en-US" sz="2000" b="0">
                <a:latin typeface="voynichkk" pitchFamily="2" charset="0"/>
              </a:rPr>
              <a:t>P</a:t>
            </a:r>
            <a:br>
              <a:rPr lang="en-US" sz="2000" b="0">
                <a:latin typeface="voynichkk" pitchFamily="2" charset="0"/>
              </a:rPr>
            </a:br>
            <a:r>
              <a:rPr lang="en-US" sz="2000" b="0">
                <a:latin typeface="voynichkk" pitchFamily="2" charset="0"/>
              </a:rPr>
              <a:t>4</a:t>
            </a:r>
            <a:br>
              <a:rPr lang="en-US" sz="2000" b="0">
                <a:latin typeface="voynichkk" pitchFamily="2" charset="0"/>
              </a:rPr>
            </a:br>
            <a:r>
              <a:rPr lang="en-US" sz="2000" b="0">
                <a:latin typeface="voynichkk" pitchFamily="2" charset="0"/>
              </a:rPr>
              <a:t>Z</a:t>
            </a:r>
            <a:br>
              <a:rPr lang="en-US" sz="2000" b="0">
                <a:latin typeface="voynichkk" pitchFamily="2" charset="0"/>
              </a:rPr>
            </a:br>
            <a:r>
              <a:rPr lang="en-US" sz="2000" b="0">
                <a:latin typeface="voynichkk" pitchFamily="2" charset="0"/>
              </a:rPr>
              <a:t>M</a:t>
            </a:r>
            <a:br>
              <a:rPr lang="en-US" sz="2000" b="0">
                <a:latin typeface="voynichkk" pitchFamily="2" charset="0"/>
              </a:rPr>
            </a:br>
            <a:endParaRPr lang="en-US" sz="2000" b="0">
              <a:latin typeface="voynichkk" pitchFamily="2" charset="0"/>
            </a:endParaRPr>
          </a:p>
        </p:txBody>
      </p:sp>
      <p:sp>
        <p:nvSpPr>
          <p:cNvPr id="57351" name="Text Box 7"/>
          <p:cNvSpPr txBox="1">
            <a:spLocks noChangeArrowheads="1"/>
          </p:cNvSpPr>
          <p:nvPr/>
        </p:nvSpPr>
        <p:spPr bwMode="auto">
          <a:xfrm>
            <a:off x="5006975" y="2036763"/>
            <a:ext cx="403225" cy="4359275"/>
          </a:xfrm>
          <a:prstGeom prst="rect">
            <a:avLst/>
          </a:prstGeom>
          <a:noFill/>
          <a:ln w="9525">
            <a:noFill/>
            <a:miter lim="800000"/>
            <a:headEnd/>
            <a:tailEnd/>
          </a:ln>
          <a:effectLst/>
        </p:spPr>
        <p:txBody>
          <a:bodyPr wrap="none">
            <a:spAutoFit/>
          </a:bodyPr>
          <a:lstStyle/>
          <a:p>
            <a:r>
              <a:rPr lang="en-US" sz="2000" b="0">
                <a:latin typeface="voynichkk" pitchFamily="2" charset="0"/>
              </a:rPr>
              <a:t>2</a:t>
            </a:r>
            <a:br>
              <a:rPr lang="en-US" sz="2000" b="0">
                <a:latin typeface="voynichkk" pitchFamily="2" charset="0"/>
              </a:rPr>
            </a:br>
            <a:r>
              <a:rPr lang="en-US" sz="2000" b="0">
                <a:latin typeface="voynichkk" pitchFamily="2" charset="0"/>
              </a:rPr>
              <a:t>N</a:t>
            </a:r>
            <a:br>
              <a:rPr lang="en-US" sz="2000" b="0">
                <a:latin typeface="voynichkk" pitchFamily="2" charset="0"/>
              </a:rPr>
            </a:br>
            <a:r>
              <a:rPr lang="en-US" sz="2000" b="0">
                <a:latin typeface="voynichkk" pitchFamily="2" charset="0"/>
              </a:rPr>
              <a:t>B</a:t>
            </a:r>
            <a:br>
              <a:rPr lang="en-US" sz="2000" b="0">
                <a:latin typeface="voynichkk" pitchFamily="2" charset="0"/>
              </a:rPr>
            </a:br>
            <a:r>
              <a:rPr lang="en-US" sz="2000" b="0">
                <a:latin typeface="voynichkk" pitchFamily="2" charset="0"/>
              </a:rPr>
              <a:t>J</a:t>
            </a:r>
            <a:br>
              <a:rPr lang="en-US" sz="2000" b="0">
                <a:latin typeface="voynichkk" pitchFamily="2" charset="0"/>
              </a:rPr>
            </a:br>
            <a:r>
              <a:rPr lang="en-US" sz="2000" b="0">
                <a:latin typeface="voynichkk" pitchFamily="2" charset="0"/>
              </a:rPr>
              <a:t>Q</a:t>
            </a:r>
            <a:br>
              <a:rPr lang="en-US" sz="2000" b="0">
                <a:latin typeface="voynichkk" pitchFamily="2" charset="0"/>
              </a:rPr>
            </a:br>
            <a:r>
              <a:rPr lang="en-US" sz="2000" b="0">
                <a:latin typeface="voynichkk" pitchFamily="2" charset="0"/>
              </a:rPr>
              <a:t>X</a:t>
            </a:r>
            <a:br>
              <a:rPr lang="en-US" sz="2000" b="0">
                <a:latin typeface="voynichkk" pitchFamily="2" charset="0"/>
              </a:rPr>
            </a:br>
            <a:r>
              <a:rPr lang="en-US" sz="2000" b="0">
                <a:latin typeface="voynichkk" pitchFamily="2" charset="0"/>
              </a:rPr>
              <a:t>T</a:t>
            </a:r>
            <a:br>
              <a:rPr lang="en-US" sz="2000" b="0">
                <a:latin typeface="voynichkk" pitchFamily="2" charset="0"/>
              </a:rPr>
            </a:br>
            <a:r>
              <a:rPr lang="en-US" sz="2000" b="0">
                <a:latin typeface="voynichkk" pitchFamily="2" charset="0"/>
              </a:rPr>
              <a:t>*</a:t>
            </a:r>
            <a:br>
              <a:rPr lang="en-US" sz="2000" b="0">
                <a:latin typeface="voynichkk" pitchFamily="2" charset="0"/>
              </a:rPr>
            </a:br>
            <a:r>
              <a:rPr lang="en-US" sz="2000" b="0">
                <a:latin typeface="voynichkk" pitchFamily="2" charset="0"/>
              </a:rPr>
              <a:t>V</a:t>
            </a:r>
            <a:br>
              <a:rPr lang="en-US" sz="2000" b="0">
                <a:latin typeface="voynichkk" pitchFamily="2" charset="0"/>
              </a:rPr>
            </a:br>
            <a:r>
              <a:rPr lang="en-US" sz="2000" b="0">
                <a:latin typeface="voynichkk" pitchFamily="2" charset="0"/>
              </a:rPr>
              <a:t>I</a:t>
            </a:r>
            <a:br>
              <a:rPr lang="en-US" sz="2000" b="0">
                <a:latin typeface="voynichkk" pitchFamily="2" charset="0"/>
              </a:rPr>
            </a:br>
            <a:r>
              <a:rPr lang="en-US" sz="2000" b="0">
                <a:latin typeface="voynichkk" pitchFamily="2" charset="0"/>
              </a:rPr>
              <a:t>W</a:t>
            </a:r>
            <a:br>
              <a:rPr lang="en-US" sz="2000" b="0">
                <a:latin typeface="voynichkk" pitchFamily="2" charset="0"/>
              </a:rPr>
            </a:br>
            <a:r>
              <a:rPr lang="en-US" sz="2000" b="0">
                <a:latin typeface="voynichkk" pitchFamily="2" charset="0"/>
              </a:rPr>
              <a:t>D</a:t>
            </a:r>
            <a:br>
              <a:rPr lang="en-US" sz="2000" b="0">
                <a:latin typeface="voynichkk" pitchFamily="2" charset="0"/>
              </a:rPr>
            </a:br>
            <a:r>
              <a:rPr lang="en-US" sz="2000" b="0">
                <a:latin typeface="voynichkk" pitchFamily="2" charset="0"/>
              </a:rPr>
              <a:t>3</a:t>
            </a:r>
            <a:br>
              <a:rPr lang="en-US" sz="2000" b="0">
                <a:latin typeface="voynichkk" pitchFamily="2" charset="0"/>
              </a:rPr>
            </a:br>
            <a:endParaRPr lang="en-US" sz="2000" b="0">
              <a:latin typeface="voynichkk" pitchFamily="2" charset="0"/>
            </a:endParaRPr>
          </a:p>
        </p:txBody>
      </p:sp>
      <p:sp>
        <p:nvSpPr>
          <p:cNvPr id="57352" name="Text Box 8"/>
          <p:cNvSpPr txBox="1">
            <a:spLocks noChangeArrowheads="1"/>
          </p:cNvSpPr>
          <p:nvPr/>
        </p:nvSpPr>
        <p:spPr bwMode="auto">
          <a:xfrm>
            <a:off x="7588250" y="2036763"/>
            <a:ext cx="412750" cy="3749675"/>
          </a:xfrm>
          <a:prstGeom prst="rect">
            <a:avLst/>
          </a:prstGeom>
          <a:noFill/>
          <a:ln w="9525">
            <a:noFill/>
            <a:miter lim="800000"/>
            <a:headEnd/>
            <a:tailEnd/>
          </a:ln>
          <a:effectLst/>
        </p:spPr>
        <p:txBody>
          <a:bodyPr wrap="none">
            <a:spAutoFit/>
          </a:bodyPr>
          <a:lstStyle/>
          <a:p>
            <a:r>
              <a:rPr lang="en-US" sz="2000" b="0">
                <a:latin typeface="voynichkk" pitchFamily="2" charset="0"/>
              </a:rPr>
              <a:t>U</a:t>
            </a:r>
            <a:br>
              <a:rPr lang="en-US" sz="2000" b="0">
                <a:latin typeface="voynichkk" pitchFamily="2" charset="0"/>
              </a:rPr>
            </a:br>
            <a:r>
              <a:rPr lang="en-US" sz="2000" b="0">
                <a:latin typeface="voynichkk" pitchFamily="2" charset="0"/>
              </a:rPr>
              <a:t>6</a:t>
            </a:r>
            <a:br>
              <a:rPr lang="en-US" sz="2000" b="0">
                <a:latin typeface="voynichkk" pitchFamily="2" charset="0"/>
              </a:rPr>
            </a:br>
            <a:r>
              <a:rPr lang="en-US" sz="2000" b="0">
                <a:latin typeface="voynichkk" pitchFamily="2" charset="0"/>
              </a:rPr>
              <a:t>Y</a:t>
            </a:r>
            <a:br>
              <a:rPr lang="en-US" sz="2000" b="0">
                <a:latin typeface="voynichkk" pitchFamily="2" charset="0"/>
              </a:rPr>
            </a:br>
            <a:r>
              <a:rPr lang="en-US" sz="2000" b="0">
                <a:latin typeface="voynichkk" pitchFamily="2" charset="0"/>
              </a:rPr>
              <a:t>K</a:t>
            </a:r>
            <a:br>
              <a:rPr lang="en-US" sz="2000" b="0">
                <a:latin typeface="voynichkk" pitchFamily="2" charset="0"/>
              </a:rPr>
            </a:br>
            <a:r>
              <a:rPr lang="en-US" sz="2000" b="0">
                <a:latin typeface="voynichkk" pitchFamily="2" charset="0"/>
              </a:rPr>
              <a:t>G</a:t>
            </a:r>
            <a:br>
              <a:rPr lang="en-US" sz="2000" b="0">
                <a:latin typeface="voynichkk" pitchFamily="2" charset="0"/>
              </a:rPr>
            </a:br>
            <a:r>
              <a:rPr lang="en-US" sz="2000" b="0">
                <a:latin typeface="voynichkk" pitchFamily="2" charset="0"/>
              </a:rPr>
              <a:t>L</a:t>
            </a:r>
            <a:br>
              <a:rPr lang="en-US" sz="2000" b="0">
                <a:latin typeface="voynichkk" pitchFamily="2" charset="0"/>
              </a:rPr>
            </a:br>
            <a:r>
              <a:rPr lang="en-US" sz="2000" b="0">
                <a:latin typeface="voynichkk" pitchFamily="2" charset="0"/>
              </a:rPr>
              <a:t>H</a:t>
            </a:r>
            <a:br>
              <a:rPr lang="en-US" sz="2000" b="0">
                <a:latin typeface="voynichkk" pitchFamily="2" charset="0"/>
              </a:rPr>
            </a:br>
            <a:r>
              <a:rPr lang="en-US" sz="2000" b="0">
                <a:latin typeface="voynichkk" pitchFamily="2" charset="0"/>
              </a:rPr>
              <a:t>1</a:t>
            </a:r>
            <a:br>
              <a:rPr lang="en-US" sz="2000" b="0">
                <a:latin typeface="voynichkk" pitchFamily="2" charset="0"/>
              </a:rPr>
            </a:br>
            <a:r>
              <a:rPr lang="en-US" sz="2000" b="0">
                <a:latin typeface="voynichkk" pitchFamily="2" charset="0"/>
              </a:rPr>
              <a:t>5</a:t>
            </a:r>
            <a:br>
              <a:rPr lang="en-US" sz="2000" b="0">
                <a:latin typeface="voynichkk" pitchFamily="2" charset="0"/>
              </a:rPr>
            </a:br>
            <a:r>
              <a:rPr lang="en-US" sz="2000" b="0">
                <a:latin typeface="voynichkk" pitchFamily="2" charset="0"/>
              </a:rPr>
              <a:t>0</a:t>
            </a:r>
          </a:p>
          <a:p>
            <a:endParaRPr lang="en-US" sz="2000" b="0">
              <a:latin typeface="voynichkk" pitchFamily="2" charset="0"/>
            </a:endParaRPr>
          </a:p>
          <a:p>
            <a:endParaRPr lang="en-US" sz="2000" b="0">
              <a:latin typeface="voynichkk" pitchFamily="2" charset="0"/>
            </a:endParaRPr>
          </a:p>
        </p:txBody>
      </p:sp>
      <p:sp>
        <p:nvSpPr>
          <p:cNvPr id="57353" name="Text Box 9"/>
          <p:cNvSpPr txBox="1">
            <a:spLocks noChangeArrowheads="1"/>
          </p:cNvSpPr>
          <p:nvPr/>
        </p:nvSpPr>
        <p:spPr bwMode="auto">
          <a:xfrm>
            <a:off x="6172200" y="5638800"/>
            <a:ext cx="2326278" cy="646331"/>
          </a:xfrm>
          <a:prstGeom prst="rect">
            <a:avLst/>
          </a:prstGeom>
          <a:noFill/>
          <a:ln w="9525">
            <a:noFill/>
            <a:miter lim="800000"/>
            <a:headEnd/>
            <a:tailEnd/>
          </a:ln>
          <a:effectLst/>
        </p:spPr>
        <p:txBody>
          <a:bodyPr wrap="none">
            <a:spAutoFit/>
          </a:bodyPr>
          <a:lstStyle/>
          <a:p>
            <a:r>
              <a:rPr lang="en-US" b="0" dirty="0"/>
              <a:t>Total</a:t>
            </a:r>
          </a:p>
          <a:p>
            <a:r>
              <a:rPr lang="en-US" b="0" dirty="0"/>
              <a:t>63k </a:t>
            </a:r>
            <a:r>
              <a:rPr lang="en-US" b="0" dirty="0" smtClean="0"/>
              <a:t>character tokens</a:t>
            </a:r>
            <a:endParaRPr lang="en-US" b="0" dirty="0"/>
          </a:p>
        </p:txBody>
      </p:sp>
      <p:sp>
        <p:nvSpPr>
          <p:cNvPr id="57354" name="Text Box 10"/>
          <p:cNvSpPr txBox="1">
            <a:spLocks noChangeArrowheads="1"/>
          </p:cNvSpPr>
          <p:nvPr/>
        </p:nvSpPr>
        <p:spPr bwMode="auto">
          <a:xfrm>
            <a:off x="974725" y="1560513"/>
            <a:ext cx="1682750" cy="366712"/>
          </a:xfrm>
          <a:prstGeom prst="rect">
            <a:avLst/>
          </a:prstGeom>
          <a:noFill/>
          <a:ln w="9525">
            <a:noFill/>
            <a:miter lim="800000"/>
            <a:headEnd/>
            <a:tailEnd/>
          </a:ln>
          <a:effectLst/>
        </p:spPr>
        <p:txBody>
          <a:bodyPr wrap="none">
            <a:spAutoFit/>
          </a:bodyPr>
          <a:lstStyle/>
          <a:p>
            <a:r>
              <a:rPr lang="en-US"/>
              <a:t>count     letter</a:t>
            </a:r>
          </a:p>
        </p:txBody>
      </p:sp>
      <p:sp>
        <p:nvSpPr>
          <p:cNvPr id="57355" name="Text Box 11"/>
          <p:cNvSpPr txBox="1">
            <a:spLocks noChangeArrowheads="1"/>
          </p:cNvSpPr>
          <p:nvPr/>
        </p:nvSpPr>
        <p:spPr bwMode="auto">
          <a:xfrm>
            <a:off x="3765550" y="1560513"/>
            <a:ext cx="1555750" cy="366712"/>
          </a:xfrm>
          <a:prstGeom prst="rect">
            <a:avLst/>
          </a:prstGeom>
          <a:noFill/>
          <a:ln w="9525">
            <a:noFill/>
            <a:miter lim="800000"/>
            <a:headEnd/>
            <a:tailEnd/>
          </a:ln>
          <a:effectLst/>
        </p:spPr>
        <p:txBody>
          <a:bodyPr wrap="none">
            <a:spAutoFit/>
          </a:bodyPr>
          <a:lstStyle/>
          <a:p>
            <a:r>
              <a:rPr lang="en-US"/>
              <a:t>count   letter</a:t>
            </a:r>
          </a:p>
        </p:txBody>
      </p:sp>
      <p:sp>
        <p:nvSpPr>
          <p:cNvPr id="57356" name="Text Box 12"/>
          <p:cNvSpPr txBox="1">
            <a:spLocks noChangeArrowheads="1"/>
          </p:cNvSpPr>
          <p:nvPr/>
        </p:nvSpPr>
        <p:spPr bwMode="auto">
          <a:xfrm>
            <a:off x="6432550" y="1560513"/>
            <a:ext cx="1555750" cy="366712"/>
          </a:xfrm>
          <a:prstGeom prst="rect">
            <a:avLst/>
          </a:prstGeom>
          <a:noFill/>
          <a:ln w="9525">
            <a:noFill/>
            <a:miter lim="800000"/>
            <a:headEnd/>
            <a:tailEnd/>
          </a:ln>
          <a:effectLst/>
        </p:spPr>
        <p:txBody>
          <a:bodyPr wrap="none">
            <a:spAutoFit/>
          </a:bodyPr>
          <a:lstStyle/>
          <a:p>
            <a:r>
              <a:rPr lang="en-US"/>
              <a:t>count   letter</a:t>
            </a:r>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latin typeface="+mn-lt"/>
              </a:rPr>
              <a:t>VMS Words</a:t>
            </a:r>
            <a:endParaRPr lang="en-US" dirty="0">
              <a:latin typeface="+mn-lt"/>
            </a:endParaRPr>
          </a:p>
        </p:txBody>
      </p:sp>
      <p:sp>
        <p:nvSpPr>
          <p:cNvPr id="58371" name="Rectangle 3"/>
          <p:cNvSpPr>
            <a:spLocks noGrp="1" noChangeArrowheads="1"/>
          </p:cNvSpPr>
          <p:nvPr>
            <p:ph type="body" idx="1"/>
          </p:nvPr>
        </p:nvSpPr>
        <p:spPr>
          <a:xfrm>
            <a:off x="685800" y="1857375"/>
            <a:ext cx="1828800" cy="4525963"/>
          </a:xfrm>
        </p:spPr>
        <p:txBody>
          <a:bodyPr>
            <a:normAutofit lnSpcReduction="10000"/>
          </a:bodyPr>
          <a:lstStyle/>
          <a:p>
            <a:pPr>
              <a:lnSpc>
                <a:spcPct val="80000"/>
              </a:lnSpc>
              <a:buFontTx/>
              <a:buNone/>
            </a:pPr>
            <a:r>
              <a:rPr lang="en-US" sz="1400">
                <a:latin typeface="Courier New" pitchFamily="49" charset="0"/>
              </a:rPr>
              <a:t>    863 8AM</a:t>
            </a:r>
          </a:p>
          <a:p>
            <a:pPr>
              <a:lnSpc>
                <a:spcPct val="80000"/>
              </a:lnSpc>
              <a:buFontTx/>
              <a:buNone/>
            </a:pPr>
            <a:r>
              <a:rPr lang="en-US" sz="1400">
                <a:latin typeface="Courier New" pitchFamily="49" charset="0"/>
              </a:rPr>
              <a:t>    537 OE</a:t>
            </a:r>
          </a:p>
          <a:p>
            <a:pPr>
              <a:lnSpc>
                <a:spcPct val="80000"/>
              </a:lnSpc>
              <a:buFontTx/>
              <a:buNone/>
            </a:pPr>
            <a:r>
              <a:rPr lang="en-US" sz="1400">
                <a:latin typeface="Courier New" pitchFamily="49" charset="0"/>
              </a:rPr>
              <a:t>    501 SC89</a:t>
            </a:r>
          </a:p>
          <a:p>
            <a:pPr>
              <a:lnSpc>
                <a:spcPct val="80000"/>
              </a:lnSpc>
              <a:buFontTx/>
              <a:buNone/>
            </a:pPr>
            <a:r>
              <a:rPr lang="en-US" sz="1400">
                <a:latin typeface="Courier New" pitchFamily="49" charset="0"/>
              </a:rPr>
              <a:t>    469 AM</a:t>
            </a:r>
          </a:p>
          <a:p>
            <a:pPr>
              <a:lnSpc>
                <a:spcPct val="80000"/>
              </a:lnSpc>
              <a:buFontTx/>
              <a:buNone/>
            </a:pPr>
            <a:r>
              <a:rPr lang="en-US" sz="1400">
                <a:latin typeface="Courier New" pitchFamily="49" charset="0"/>
              </a:rPr>
              <a:t>    426 ZC89</a:t>
            </a:r>
          </a:p>
          <a:p>
            <a:pPr>
              <a:lnSpc>
                <a:spcPct val="80000"/>
              </a:lnSpc>
              <a:buFontTx/>
              <a:buNone/>
            </a:pPr>
            <a:r>
              <a:rPr lang="en-US" sz="1400">
                <a:latin typeface="Courier New" pitchFamily="49" charset="0"/>
              </a:rPr>
              <a:t>    396 SOE</a:t>
            </a:r>
          </a:p>
          <a:p>
            <a:pPr>
              <a:lnSpc>
                <a:spcPct val="80000"/>
              </a:lnSpc>
              <a:buFontTx/>
              <a:buNone/>
            </a:pPr>
            <a:r>
              <a:rPr lang="en-US" sz="1400">
                <a:latin typeface="Courier New" pitchFamily="49" charset="0"/>
              </a:rPr>
              <a:t>    363 OR</a:t>
            </a:r>
          </a:p>
          <a:p>
            <a:pPr>
              <a:lnSpc>
                <a:spcPct val="80000"/>
              </a:lnSpc>
              <a:buFontTx/>
              <a:buNone/>
            </a:pPr>
            <a:r>
              <a:rPr lang="en-US" sz="1400">
                <a:latin typeface="Courier New" pitchFamily="49" charset="0"/>
              </a:rPr>
              <a:t>    350 AR</a:t>
            </a:r>
          </a:p>
          <a:p>
            <a:pPr>
              <a:lnSpc>
                <a:spcPct val="80000"/>
              </a:lnSpc>
              <a:buFontTx/>
              <a:buNone/>
            </a:pPr>
            <a:r>
              <a:rPr lang="en-US" sz="1400">
                <a:latin typeface="Courier New" pitchFamily="49" charset="0"/>
              </a:rPr>
              <a:t>    344 SC9</a:t>
            </a:r>
          </a:p>
          <a:p>
            <a:pPr>
              <a:lnSpc>
                <a:spcPct val="80000"/>
              </a:lnSpc>
              <a:buFontTx/>
              <a:buNone/>
            </a:pPr>
            <a:r>
              <a:rPr lang="en-US" sz="1400">
                <a:latin typeface="Courier New" pitchFamily="49" charset="0"/>
              </a:rPr>
              <a:t>    318 8AR</a:t>
            </a:r>
          </a:p>
          <a:p>
            <a:pPr>
              <a:lnSpc>
                <a:spcPct val="80000"/>
              </a:lnSpc>
              <a:buFontTx/>
              <a:buNone/>
            </a:pPr>
            <a:r>
              <a:rPr lang="en-US" sz="1400">
                <a:latin typeface="Courier New" pitchFamily="49" charset="0"/>
              </a:rPr>
              <a:t>    308 4OFCC9</a:t>
            </a:r>
          </a:p>
          <a:p>
            <a:pPr>
              <a:lnSpc>
                <a:spcPct val="80000"/>
              </a:lnSpc>
              <a:buFontTx/>
              <a:buNone/>
            </a:pPr>
            <a:r>
              <a:rPr lang="en-US" sz="1400">
                <a:latin typeface="Courier New" pitchFamily="49" charset="0"/>
              </a:rPr>
              <a:t>    305 4OFCC89</a:t>
            </a:r>
          </a:p>
          <a:p>
            <a:pPr>
              <a:lnSpc>
                <a:spcPct val="80000"/>
              </a:lnSpc>
              <a:buFontTx/>
              <a:buNone/>
            </a:pPr>
            <a:r>
              <a:rPr lang="en-US" sz="1400">
                <a:latin typeface="Courier New" pitchFamily="49" charset="0"/>
              </a:rPr>
              <a:t>    283 ZC9</a:t>
            </a:r>
          </a:p>
          <a:p>
            <a:pPr>
              <a:lnSpc>
                <a:spcPct val="80000"/>
              </a:lnSpc>
              <a:buFontTx/>
              <a:buNone/>
            </a:pPr>
            <a:r>
              <a:rPr lang="en-US" sz="1400">
                <a:latin typeface="Courier New" pitchFamily="49" charset="0"/>
              </a:rPr>
              <a:t>    279 4OFAN</a:t>
            </a:r>
          </a:p>
          <a:p>
            <a:pPr>
              <a:lnSpc>
                <a:spcPct val="80000"/>
              </a:lnSpc>
              <a:buFontTx/>
              <a:buNone/>
            </a:pPr>
            <a:r>
              <a:rPr lang="en-US" sz="1400">
                <a:latin typeface="Courier New" pitchFamily="49" charset="0"/>
              </a:rPr>
              <a:t>    272 4OFC89</a:t>
            </a:r>
          </a:p>
          <a:p>
            <a:pPr>
              <a:lnSpc>
                <a:spcPct val="80000"/>
              </a:lnSpc>
              <a:buFontTx/>
              <a:buNone/>
            </a:pPr>
            <a:r>
              <a:rPr lang="en-US" sz="1400">
                <a:latin typeface="Courier New" pitchFamily="49" charset="0"/>
              </a:rPr>
              <a:t>    270 89</a:t>
            </a:r>
          </a:p>
          <a:p>
            <a:pPr>
              <a:lnSpc>
                <a:spcPct val="80000"/>
              </a:lnSpc>
              <a:buFontTx/>
              <a:buNone/>
            </a:pPr>
            <a:r>
              <a:rPr lang="en-US" sz="1400">
                <a:latin typeface="Courier New" pitchFamily="49" charset="0"/>
              </a:rPr>
              <a:t>    262 4OFAM</a:t>
            </a:r>
          </a:p>
          <a:p>
            <a:pPr>
              <a:lnSpc>
                <a:spcPct val="80000"/>
              </a:lnSpc>
              <a:buFontTx/>
              <a:buNone/>
            </a:pPr>
            <a:r>
              <a:rPr lang="en-US" sz="1400">
                <a:latin typeface="Courier New" pitchFamily="49" charset="0"/>
              </a:rPr>
              <a:t>    260 AE</a:t>
            </a:r>
          </a:p>
          <a:p>
            <a:pPr>
              <a:lnSpc>
                <a:spcPct val="80000"/>
              </a:lnSpc>
              <a:buFontTx/>
              <a:buNone/>
            </a:pPr>
            <a:r>
              <a:rPr lang="en-US" sz="1400">
                <a:latin typeface="Courier New" pitchFamily="49" charset="0"/>
              </a:rPr>
              <a:t>    253 8AE</a:t>
            </a:r>
          </a:p>
          <a:p>
            <a:pPr>
              <a:lnSpc>
                <a:spcPct val="80000"/>
              </a:lnSpc>
              <a:buFontTx/>
              <a:buNone/>
            </a:pPr>
            <a:r>
              <a:rPr lang="en-US" sz="1400">
                <a:latin typeface="Courier New" pitchFamily="49" charset="0"/>
              </a:rPr>
              <a:t>    243 2</a:t>
            </a:r>
          </a:p>
          <a:p>
            <a:pPr>
              <a:lnSpc>
                <a:spcPct val="80000"/>
              </a:lnSpc>
              <a:buFontTx/>
              <a:buNone/>
            </a:pPr>
            <a:r>
              <a:rPr lang="en-US" sz="1400">
                <a:latin typeface="Courier New" pitchFamily="49" charset="0"/>
              </a:rPr>
              <a:t>    219 SOR</a:t>
            </a:r>
          </a:p>
          <a:p>
            <a:pPr>
              <a:lnSpc>
                <a:spcPct val="80000"/>
              </a:lnSpc>
              <a:buFontTx/>
              <a:buNone/>
            </a:pPr>
            <a:r>
              <a:rPr lang="en-US" sz="1400">
                <a:latin typeface="Courier New" pitchFamily="49" charset="0"/>
              </a:rPr>
              <a:t>    </a:t>
            </a:r>
          </a:p>
        </p:txBody>
      </p:sp>
      <p:sp>
        <p:nvSpPr>
          <p:cNvPr id="58372" name="Text Box 4"/>
          <p:cNvSpPr txBox="1">
            <a:spLocks noChangeArrowheads="1"/>
          </p:cNvSpPr>
          <p:nvPr/>
        </p:nvSpPr>
        <p:spPr bwMode="auto">
          <a:xfrm>
            <a:off x="3462338" y="1857375"/>
            <a:ext cx="1566862" cy="4772025"/>
          </a:xfrm>
          <a:prstGeom prst="rect">
            <a:avLst/>
          </a:prstGeom>
          <a:noFill/>
          <a:ln w="9525">
            <a:noFill/>
            <a:miter lim="800000"/>
            <a:headEnd/>
            <a:tailEnd/>
          </a:ln>
          <a:effectLst/>
        </p:spPr>
        <p:txBody>
          <a:bodyPr wrap="none">
            <a:spAutoFit/>
          </a:bodyPr>
          <a:lstStyle/>
          <a:p>
            <a:r>
              <a:rPr lang="en-US" sz="1400" b="0">
                <a:latin typeface="Courier New" pitchFamily="49" charset="0"/>
              </a:rPr>
              <a:t>    212 OFAM</a:t>
            </a:r>
          </a:p>
          <a:p>
            <a:r>
              <a:rPr lang="en-US" sz="1400" b="0">
                <a:latin typeface="Courier New" pitchFamily="49" charset="0"/>
              </a:rPr>
              <a:t>    211 8AN</a:t>
            </a:r>
          </a:p>
          <a:p>
            <a:r>
              <a:rPr lang="en-US" sz="1400" b="0">
                <a:latin typeface="Courier New" pitchFamily="49" charset="0"/>
              </a:rPr>
              <a:t>    191 4OFAE</a:t>
            </a:r>
          </a:p>
          <a:p>
            <a:r>
              <a:rPr lang="en-US" sz="1400" b="0">
                <a:latin typeface="Courier New" pitchFamily="49" charset="0"/>
              </a:rPr>
              <a:t>    186 ZOE</a:t>
            </a:r>
          </a:p>
          <a:p>
            <a:r>
              <a:rPr lang="en-US" sz="1400" b="0">
                <a:latin typeface="Courier New" pitchFamily="49" charset="0"/>
              </a:rPr>
              <a:t>    177 OFCC9</a:t>
            </a:r>
          </a:p>
          <a:p>
            <a:r>
              <a:rPr lang="en-US" sz="1400" b="0">
                <a:latin typeface="Courier New" pitchFamily="49" charset="0"/>
              </a:rPr>
              <a:t>    174 SCC9</a:t>
            </a:r>
          </a:p>
          <a:p>
            <a:r>
              <a:rPr lang="en-US" sz="1400" b="0">
                <a:latin typeface="Courier New" pitchFamily="49" charset="0"/>
              </a:rPr>
              <a:t>    172 SCOE</a:t>
            </a:r>
          </a:p>
          <a:p>
            <a:r>
              <a:rPr lang="en-US" sz="1400" b="0">
                <a:latin typeface="Courier New" pitchFamily="49" charset="0"/>
              </a:rPr>
              <a:t>    155 S9</a:t>
            </a:r>
          </a:p>
          <a:p>
            <a:r>
              <a:rPr lang="en-US" sz="1400" b="0">
                <a:latin typeface="Courier New" pitchFamily="49" charset="0"/>
              </a:rPr>
              <a:t>    155 OPC89</a:t>
            </a:r>
          </a:p>
          <a:p>
            <a:r>
              <a:rPr lang="en-US" sz="1400" b="0">
                <a:latin typeface="Courier New" pitchFamily="49" charset="0"/>
              </a:rPr>
              <a:t>    154 OPAM</a:t>
            </a:r>
          </a:p>
          <a:p>
            <a:r>
              <a:rPr lang="en-US" sz="1400" b="0">
                <a:latin typeface="Courier New" pitchFamily="49" charset="0"/>
              </a:rPr>
              <a:t>    152 4OFAR</a:t>
            </a:r>
          </a:p>
          <a:p>
            <a:r>
              <a:rPr lang="en-US" sz="1400" b="0">
                <a:latin typeface="Courier New" pitchFamily="49" charset="0"/>
              </a:rPr>
              <a:t>    151 9</a:t>
            </a:r>
          </a:p>
          <a:p>
            <a:r>
              <a:rPr lang="en-US" sz="1400" b="0">
                <a:latin typeface="Courier New" pitchFamily="49" charset="0"/>
              </a:rPr>
              <a:t>    151 4OE</a:t>
            </a:r>
          </a:p>
          <a:p>
            <a:r>
              <a:rPr lang="en-US" sz="1400" b="0">
                <a:latin typeface="Courier New" pitchFamily="49" charset="0"/>
              </a:rPr>
              <a:t>    150 S89</a:t>
            </a:r>
          </a:p>
          <a:p>
            <a:r>
              <a:rPr lang="en-US" sz="1400" b="0">
                <a:latin typeface="Courier New" pitchFamily="49" charset="0"/>
              </a:rPr>
              <a:t>    147 4OF9</a:t>
            </a:r>
          </a:p>
          <a:p>
            <a:r>
              <a:rPr lang="en-US" sz="1400" b="0">
                <a:latin typeface="Courier New" pitchFamily="49" charset="0"/>
              </a:rPr>
              <a:t>    144 ZCC9</a:t>
            </a:r>
          </a:p>
          <a:p>
            <a:r>
              <a:rPr lang="en-US" sz="1400" b="0">
                <a:latin typeface="Courier New" pitchFamily="49" charset="0"/>
              </a:rPr>
              <a:t>    144 OFAN</a:t>
            </a:r>
          </a:p>
          <a:p>
            <a:r>
              <a:rPr lang="en-US" sz="1400" b="0">
                <a:latin typeface="Courier New" pitchFamily="49" charset="0"/>
              </a:rPr>
              <a:t>    144 2AM</a:t>
            </a:r>
          </a:p>
          <a:p>
            <a:r>
              <a:rPr lang="en-US" sz="1400" b="0">
                <a:latin typeface="Courier New" pitchFamily="49" charset="0"/>
              </a:rPr>
              <a:t>    143 OPAE</a:t>
            </a:r>
          </a:p>
          <a:p>
            <a:r>
              <a:rPr lang="en-US" sz="1400" b="0">
                <a:latin typeface="Courier New" pitchFamily="49" charset="0"/>
              </a:rPr>
              <a:t>    141 OPAR</a:t>
            </a:r>
          </a:p>
          <a:p>
            <a:r>
              <a:rPr lang="en-US" sz="1400" b="0">
                <a:latin typeface="Courier New" pitchFamily="49" charset="0"/>
              </a:rPr>
              <a:t>    140 SX9</a:t>
            </a:r>
          </a:p>
          <a:p>
            <a:r>
              <a:rPr lang="en-US" sz="1400" b="0">
                <a:latin typeface="Courier New" pitchFamily="49" charset="0"/>
              </a:rPr>
              <a:t>    </a:t>
            </a:r>
          </a:p>
        </p:txBody>
      </p:sp>
      <p:sp>
        <p:nvSpPr>
          <p:cNvPr id="58373" name="Text Box 5"/>
          <p:cNvSpPr txBox="1">
            <a:spLocks noChangeArrowheads="1"/>
          </p:cNvSpPr>
          <p:nvPr/>
        </p:nvSpPr>
        <p:spPr bwMode="auto">
          <a:xfrm>
            <a:off x="6129338" y="1857375"/>
            <a:ext cx="1566862" cy="2068513"/>
          </a:xfrm>
          <a:prstGeom prst="rect">
            <a:avLst/>
          </a:prstGeom>
          <a:noFill/>
          <a:ln w="9525">
            <a:noFill/>
            <a:miter lim="800000"/>
            <a:headEnd/>
            <a:tailEnd/>
          </a:ln>
          <a:effectLst/>
        </p:spPr>
        <p:txBody>
          <a:bodyPr wrap="none">
            <a:spAutoFit/>
          </a:bodyPr>
          <a:lstStyle/>
          <a:p>
            <a:r>
              <a:rPr lang="en-US" sz="1400" b="0">
                <a:latin typeface="Courier New" pitchFamily="49" charset="0"/>
              </a:rPr>
              <a:t>    140 OPCC9</a:t>
            </a:r>
          </a:p>
          <a:p>
            <a:r>
              <a:rPr lang="en-US" sz="1400" b="0">
                <a:latin typeface="Courier New" pitchFamily="49" charset="0"/>
              </a:rPr>
              <a:t>    138 OFAE</a:t>
            </a:r>
          </a:p>
          <a:p>
            <a:r>
              <a:rPr lang="en-US" sz="1400" b="0">
                <a:latin typeface="Courier New" pitchFamily="49" charset="0"/>
              </a:rPr>
              <a:t>    130 ZO</a:t>
            </a:r>
          </a:p>
          <a:p>
            <a:r>
              <a:rPr lang="en-US" sz="1400" b="0">
                <a:latin typeface="Courier New" pitchFamily="49" charset="0"/>
              </a:rPr>
              <a:t>    129 OFAR</a:t>
            </a:r>
          </a:p>
          <a:p>
            <a:r>
              <a:rPr lang="en-US" sz="1400" b="0">
                <a:latin typeface="Courier New" pitchFamily="49" charset="0"/>
              </a:rPr>
              <a:t>    119 ESC89</a:t>
            </a:r>
          </a:p>
          <a:p>
            <a:r>
              <a:rPr lang="en-US" sz="1400" b="0">
                <a:latin typeface="Courier New" pitchFamily="49" charset="0"/>
              </a:rPr>
              <a:t>    118 OFC89</a:t>
            </a:r>
          </a:p>
          <a:p>
            <a:endParaRPr lang="en-US" sz="1400" b="0">
              <a:latin typeface="Courier New" pitchFamily="49" charset="0"/>
            </a:endParaRPr>
          </a:p>
          <a:p>
            <a:endParaRPr lang="en-US" sz="1400" b="0">
              <a:latin typeface="Courier New" pitchFamily="49" charset="0"/>
            </a:endParaRPr>
          </a:p>
          <a:p>
            <a:endParaRPr lang="en-US" b="0"/>
          </a:p>
        </p:txBody>
      </p:sp>
      <p:sp>
        <p:nvSpPr>
          <p:cNvPr id="58374" name="Text Box 6"/>
          <p:cNvSpPr txBox="1">
            <a:spLocks noChangeArrowheads="1"/>
          </p:cNvSpPr>
          <p:nvPr/>
        </p:nvSpPr>
        <p:spPr bwMode="auto">
          <a:xfrm>
            <a:off x="2536825" y="1830388"/>
            <a:ext cx="739775" cy="4559300"/>
          </a:xfrm>
          <a:prstGeom prst="rect">
            <a:avLst/>
          </a:prstGeom>
          <a:noFill/>
          <a:ln w="9525">
            <a:noFill/>
            <a:miter lim="800000"/>
            <a:headEnd/>
            <a:tailEnd/>
          </a:ln>
          <a:effectLst/>
        </p:spPr>
        <p:txBody>
          <a:bodyPr wrap="none">
            <a:spAutoFit/>
          </a:bodyPr>
          <a:lstStyle/>
          <a:p>
            <a:r>
              <a:rPr lang="en-US" sz="1400" b="0">
                <a:latin typeface="voynichkk" pitchFamily="2" charset="0"/>
              </a:rPr>
              <a:t>8AM</a:t>
            </a:r>
            <a:br>
              <a:rPr lang="en-US" sz="1400" b="0">
                <a:latin typeface="voynichkk" pitchFamily="2" charset="0"/>
              </a:rPr>
            </a:br>
            <a:r>
              <a:rPr lang="en-US" sz="1400" b="0">
                <a:latin typeface="voynichkk" pitchFamily="2" charset="0"/>
              </a:rPr>
              <a:t>OE</a:t>
            </a:r>
            <a:br>
              <a:rPr lang="en-US" sz="1400" b="0">
                <a:latin typeface="voynichkk" pitchFamily="2" charset="0"/>
              </a:rPr>
            </a:br>
            <a:r>
              <a:rPr lang="en-US" sz="1400" b="0">
                <a:latin typeface="voynichkk" pitchFamily="2" charset="0"/>
              </a:rPr>
              <a:t>SC89</a:t>
            </a:r>
            <a:br>
              <a:rPr lang="en-US" sz="1400" b="0">
                <a:latin typeface="voynichkk" pitchFamily="2" charset="0"/>
              </a:rPr>
            </a:br>
            <a:r>
              <a:rPr lang="en-US" sz="1400" b="0">
                <a:latin typeface="voynichkk" pitchFamily="2" charset="0"/>
              </a:rPr>
              <a:t>AM</a:t>
            </a:r>
            <a:br>
              <a:rPr lang="en-US" sz="1400" b="0">
                <a:latin typeface="voynichkk" pitchFamily="2" charset="0"/>
              </a:rPr>
            </a:br>
            <a:r>
              <a:rPr lang="en-US" sz="1400" b="0">
                <a:latin typeface="voynichkk" pitchFamily="2" charset="0"/>
              </a:rPr>
              <a:t>ZC89</a:t>
            </a:r>
            <a:br>
              <a:rPr lang="en-US" sz="1400" b="0">
                <a:latin typeface="voynichkk" pitchFamily="2" charset="0"/>
              </a:rPr>
            </a:br>
            <a:r>
              <a:rPr lang="en-US" sz="1400" b="0">
                <a:latin typeface="voynichkk" pitchFamily="2" charset="0"/>
              </a:rPr>
              <a:t>SOE</a:t>
            </a:r>
            <a:br>
              <a:rPr lang="en-US" sz="1400" b="0">
                <a:latin typeface="voynichkk" pitchFamily="2" charset="0"/>
              </a:rPr>
            </a:br>
            <a:r>
              <a:rPr lang="en-US" sz="1400" b="0">
                <a:latin typeface="voynichkk" pitchFamily="2" charset="0"/>
              </a:rPr>
              <a:t>OR</a:t>
            </a:r>
            <a:br>
              <a:rPr lang="en-US" sz="1400" b="0">
                <a:latin typeface="voynichkk" pitchFamily="2" charset="0"/>
              </a:rPr>
            </a:br>
            <a:r>
              <a:rPr lang="en-US" sz="1400" b="0">
                <a:latin typeface="voynichkk" pitchFamily="2" charset="0"/>
              </a:rPr>
              <a:t>AR</a:t>
            </a:r>
            <a:br>
              <a:rPr lang="en-US" sz="1400" b="0">
                <a:latin typeface="voynichkk" pitchFamily="2" charset="0"/>
              </a:rPr>
            </a:br>
            <a:r>
              <a:rPr lang="en-US" sz="1400" b="0">
                <a:latin typeface="voynichkk" pitchFamily="2" charset="0"/>
              </a:rPr>
              <a:t>SC9</a:t>
            </a:r>
            <a:br>
              <a:rPr lang="en-US" sz="1400" b="0">
                <a:latin typeface="voynichkk" pitchFamily="2" charset="0"/>
              </a:rPr>
            </a:br>
            <a:r>
              <a:rPr lang="en-US" sz="1400" b="0">
                <a:latin typeface="voynichkk" pitchFamily="2" charset="0"/>
              </a:rPr>
              <a:t>8AR</a:t>
            </a:r>
            <a:br>
              <a:rPr lang="en-US" sz="1400" b="0">
                <a:latin typeface="voynichkk" pitchFamily="2" charset="0"/>
              </a:rPr>
            </a:br>
            <a:r>
              <a:rPr lang="en-US" sz="1400" b="0">
                <a:latin typeface="voynichkk" pitchFamily="2" charset="0"/>
              </a:rPr>
              <a:t>4OFCC9</a:t>
            </a:r>
            <a:br>
              <a:rPr lang="en-US" sz="1400" b="0">
                <a:latin typeface="voynichkk" pitchFamily="2" charset="0"/>
              </a:rPr>
            </a:br>
            <a:r>
              <a:rPr lang="en-US" sz="1400" b="0">
                <a:latin typeface="voynichkk" pitchFamily="2" charset="0"/>
              </a:rPr>
              <a:t>4OFCC89</a:t>
            </a:r>
            <a:br>
              <a:rPr lang="en-US" sz="1400" b="0">
                <a:latin typeface="voynichkk" pitchFamily="2" charset="0"/>
              </a:rPr>
            </a:br>
            <a:r>
              <a:rPr lang="en-US" sz="1400" b="0">
                <a:latin typeface="voynichkk" pitchFamily="2" charset="0"/>
              </a:rPr>
              <a:t>ZC9</a:t>
            </a:r>
            <a:br>
              <a:rPr lang="en-US" sz="1400" b="0">
                <a:latin typeface="voynichkk" pitchFamily="2" charset="0"/>
              </a:rPr>
            </a:br>
            <a:r>
              <a:rPr lang="en-US" sz="1400" b="0">
                <a:latin typeface="voynichkk" pitchFamily="2" charset="0"/>
              </a:rPr>
              <a:t>4OFAN</a:t>
            </a:r>
            <a:br>
              <a:rPr lang="en-US" sz="1400" b="0">
                <a:latin typeface="voynichkk" pitchFamily="2" charset="0"/>
              </a:rPr>
            </a:br>
            <a:r>
              <a:rPr lang="en-US" sz="1400" b="0">
                <a:latin typeface="voynichkk" pitchFamily="2" charset="0"/>
              </a:rPr>
              <a:t>4OFC89</a:t>
            </a:r>
            <a:br>
              <a:rPr lang="en-US" sz="1400" b="0">
                <a:latin typeface="voynichkk" pitchFamily="2" charset="0"/>
              </a:rPr>
            </a:br>
            <a:r>
              <a:rPr lang="en-US" sz="1400" b="0">
                <a:latin typeface="voynichkk" pitchFamily="2" charset="0"/>
              </a:rPr>
              <a:t>89</a:t>
            </a:r>
            <a:br>
              <a:rPr lang="en-US" sz="1400" b="0">
                <a:latin typeface="voynichkk" pitchFamily="2" charset="0"/>
              </a:rPr>
            </a:br>
            <a:r>
              <a:rPr lang="en-US" sz="1400" b="0">
                <a:latin typeface="voynichkk" pitchFamily="2" charset="0"/>
              </a:rPr>
              <a:t>4OFAM</a:t>
            </a:r>
            <a:br>
              <a:rPr lang="en-US" sz="1400" b="0">
                <a:latin typeface="voynichkk" pitchFamily="2" charset="0"/>
              </a:rPr>
            </a:br>
            <a:r>
              <a:rPr lang="en-US" sz="1400" b="0">
                <a:latin typeface="voynichkk" pitchFamily="2" charset="0"/>
              </a:rPr>
              <a:t>AE</a:t>
            </a:r>
            <a:br>
              <a:rPr lang="en-US" sz="1400" b="0">
                <a:latin typeface="voynichkk" pitchFamily="2" charset="0"/>
              </a:rPr>
            </a:br>
            <a:r>
              <a:rPr lang="en-US" sz="1400" b="0">
                <a:latin typeface="voynichkk" pitchFamily="2" charset="0"/>
              </a:rPr>
              <a:t>8AE</a:t>
            </a:r>
            <a:br>
              <a:rPr lang="en-US" sz="1400" b="0">
                <a:latin typeface="voynichkk" pitchFamily="2" charset="0"/>
              </a:rPr>
            </a:br>
            <a:r>
              <a:rPr lang="en-US" sz="1400" b="0">
                <a:latin typeface="voynichkk" pitchFamily="2" charset="0"/>
              </a:rPr>
              <a:t>2</a:t>
            </a:r>
            <a:br>
              <a:rPr lang="en-US" sz="1400" b="0">
                <a:latin typeface="voynichkk" pitchFamily="2" charset="0"/>
              </a:rPr>
            </a:br>
            <a:r>
              <a:rPr lang="en-US" sz="1400" b="0">
                <a:latin typeface="voynichkk" pitchFamily="2" charset="0"/>
              </a:rPr>
              <a:t>SOR</a:t>
            </a:r>
          </a:p>
        </p:txBody>
      </p:sp>
      <p:sp>
        <p:nvSpPr>
          <p:cNvPr id="58375" name="Text Box 7"/>
          <p:cNvSpPr txBox="1">
            <a:spLocks noChangeArrowheads="1"/>
          </p:cNvSpPr>
          <p:nvPr/>
        </p:nvSpPr>
        <p:spPr bwMode="auto">
          <a:xfrm>
            <a:off x="5230813" y="1830388"/>
            <a:ext cx="636587" cy="4559300"/>
          </a:xfrm>
          <a:prstGeom prst="rect">
            <a:avLst/>
          </a:prstGeom>
          <a:noFill/>
          <a:ln w="9525">
            <a:noFill/>
            <a:miter lim="800000"/>
            <a:headEnd/>
            <a:tailEnd/>
          </a:ln>
          <a:effectLst/>
        </p:spPr>
        <p:txBody>
          <a:bodyPr wrap="none">
            <a:spAutoFit/>
          </a:bodyPr>
          <a:lstStyle/>
          <a:p>
            <a:r>
              <a:rPr lang="en-US" sz="1400" b="0">
                <a:latin typeface="voynichkk" pitchFamily="2" charset="0"/>
              </a:rPr>
              <a:t>OFAM</a:t>
            </a:r>
            <a:br>
              <a:rPr lang="en-US" sz="1400" b="0">
                <a:latin typeface="voynichkk" pitchFamily="2" charset="0"/>
              </a:rPr>
            </a:br>
            <a:r>
              <a:rPr lang="en-US" sz="1400" b="0">
                <a:latin typeface="voynichkk" pitchFamily="2" charset="0"/>
              </a:rPr>
              <a:t>8AN</a:t>
            </a:r>
            <a:br>
              <a:rPr lang="en-US" sz="1400" b="0">
                <a:latin typeface="voynichkk" pitchFamily="2" charset="0"/>
              </a:rPr>
            </a:br>
            <a:r>
              <a:rPr lang="en-US" sz="1400" b="0">
                <a:latin typeface="voynichkk" pitchFamily="2" charset="0"/>
              </a:rPr>
              <a:t>4OFAE</a:t>
            </a:r>
            <a:br>
              <a:rPr lang="en-US" sz="1400" b="0">
                <a:latin typeface="voynichkk" pitchFamily="2" charset="0"/>
              </a:rPr>
            </a:br>
            <a:r>
              <a:rPr lang="en-US" sz="1400" b="0">
                <a:latin typeface="voynichkk" pitchFamily="2" charset="0"/>
              </a:rPr>
              <a:t>ZOE</a:t>
            </a:r>
            <a:br>
              <a:rPr lang="en-US" sz="1400" b="0">
                <a:latin typeface="voynichkk" pitchFamily="2" charset="0"/>
              </a:rPr>
            </a:br>
            <a:r>
              <a:rPr lang="en-US" sz="1400" b="0">
                <a:latin typeface="voynichkk" pitchFamily="2" charset="0"/>
              </a:rPr>
              <a:t>OFCC9</a:t>
            </a:r>
            <a:br>
              <a:rPr lang="en-US" sz="1400" b="0">
                <a:latin typeface="voynichkk" pitchFamily="2" charset="0"/>
              </a:rPr>
            </a:br>
            <a:r>
              <a:rPr lang="en-US" sz="1400" b="0">
                <a:latin typeface="voynichkk" pitchFamily="2" charset="0"/>
              </a:rPr>
              <a:t>SCC9</a:t>
            </a:r>
            <a:br>
              <a:rPr lang="en-US" sz="1400" b="0">
                <a:latin typeface="voynichkk" pitchFamily="2" charset="0"/>
              </a:rPr>
            </a:br>
            <a:r>
              <a:rPr lang="en-US" sz="1400" b="0">
                <a:latin typeface="voynichkk" pitchFamily="2" charset="0"/>
              </a:rPr>
              <a:t>SCOE</a:t>
            </a:r>
            <a:br>
              <a:rPr lang="en-US" sz="1400" b="0">
                <a:latin typeface="voynichkk" pitchFamily="2" charset="0"/>
              </a:rPr>
            </a:br>
            <a:r>
              <a:rPr lang="en-US" sz="1400" b="0">
                <a:latin typeface="voynichkk" pitchFamily="2" charset="0"/>
              </a:rPr>
              <a:t>S9</a:t>
            </a:r>
            <a:br>
              <a:rPr lang="en-US" sz="1400" b="0">
                <a:latin typeface="voynichkk" pitchFamily="2" charset="0"/>
              </a:rPr>
            </a:br>
            <a:r>
              <a:rPr lang="en-US" sz="1400" b="0">
                <a:latin typeface="voynichkk" pitchFamily="2" charset="0"/>
              </a:rPr>
              <a:t>OPC89</a:t>
            </a:r>
            <a:br>
              <a:rPr lang="en-US" sz="1400" b="0">
                <a:latin typeface="voynichkk" pitchFamily="2" charset="0"/>
              </a:rPr>
            </a:br>
            <a:r>
              <a:rPr lang="en-US" sz="1400" b="0">
                <a:latin typeface="voynichkk" pitchFamily="2" charset="0"/>
              </a:rPr>
              <a:t>OPAM</a:t>
            </a:r>
            <a:br>
              <a:rPr lang="en-US" sz="1400" b="0">
                <a:latin typeface="voynichkk" pitchFamily="2" charset="0"/>
              </a:rPr>
            </a:br>
            <a:r>
              <a:rPr lang="en-US" sz="1400" b="0">
                <a:latin typeface="voynichkk" pitchFamily="2" charset="0"/>
              </a:rPr>
              <a:t>4OFAR</a:t>
            </a:r>
            <a:br>
              <a:rPr lang="en-US" sz="1400" b="0">
                <a:latin typeface="voynichkk" pitchFamily="2" charset="0"/>
              </a:rPr>
            </a:br>
            <a:r>
              <a:rPr lang="en-US" sz="1400" b="0">
                <a:latin typeface="voynichkk" pitchFamily="2" charset="0"/>
              </a:rPr>
              <a:t>9</a:t>
            </a:r>
            <a:br>
              <a:rPr lang="en-US" sz="1400" b="0">
                <a:latin typeface="voynichkk" pitchFamily="2" charset="0"/>
              </a:rPr>
            </a:br>
            <a:r>
              <a:rPr lang="en-US" sz="1400" b="0">
                <a:latin typeface="voynichkk" pitchFamily="2" charset="0"/>
              </a:rPr>
              <a:t>4OE</a:t>
            </a:r>
            <a:br>
              <a:rPr lang="en-US" sz="1400" b="0">
                <a:latin typeface="voynichkk" pitchFamily="2" charset="0"/>
              </a:rPr>
            </a:br>
            <a:r>
              <a:rPr lang="en-US" sz="1400" b="0">
                <a:latin typeface="voynichkk" pitchFamily="2" charset="0"/>
              </a:rPr>
              <a:t>S89</a:t>
            </a:r>
            <a:br>
              <a:rPr lang="en-US" sz="1400" b="0">
                <a:latin typeface="voynichkk" pitchFamily="2" charset="0"/>
              </a:rPr>
            </a:br>
            <a:r>
              <a:rPr lang="en-US" sz="1400" b="0">
                <a:latin typeface="voynichkk" pitchFamily="2" charset="0"/>
              </a:rPr>
              <a:t>4OF9</a:t>
            </a:r>
            <a:br>
              <a:rPr lang="en-US" sz="1400" b="0">
                <a:latin typeface="voynichkk" pitchFamily="2" charset="0"/>
              </a:rPr>
            </a:br>
            <a:r>
              <a:rPr lang="en-US" sz="1400" b="0">
                <a:latin typeface="voynichkk" pitchFamily="2" charset="0"/>
              </a:rPr>
              <a:t>ZCC9</a:t>
            </a:r>
            <a:br>
              <a:rPr lang="en-US" sz="1400" b="0">
                <a:latin typeface="voynichkk" pitchFamily="2" charset="0"/>
              </a:rPr>
            </a:br>
            <a:r>
              <a:rPr lang="en-US" sz="1400" b="0">
                <a:latin typeface="voynichkk" pitchFamily="2" charset="0"/>
              </a:rPr>
              <a:t>OFAN</a:t>
            </a:r>
            <a:br>
              <a:rPr lang="en-US" sz="1400" b="0">
                <a:latin typeface="voynichkk" pitchFamily="2" charset="0"/>
              </a:rPr>
            </a:br>
            <a:r>
              <a:rPr lang="en-US" sz="1400" b="0">
                <a:latin typeface="voynichkk" pitchFamily="2" charset="0"/>
              </a:rPr>
              <a:t>2AM</a:t>
            </a:r>
            <a:br>
              <a:rPr lang="en-US" sz="1400" b="0">
                <a:latin typeface="voynichkk" pitchFamily="2" charset="0"/>
              </a:rPr>
            </a:br>
            <a:r>
              <a:rPr lang="en-US" sz="1400" b="0">
                <a:latin typeface="voynichkk" pitchFamily="2" charset="0"/>
              </a:rPr>
              <a:t>OPAE</a:t>
            </a:r>
            <a:br>
              <a:rPr lang="en-US" sz="1400" b="0">
                <a:latin typeface="voynichkk" pitchFamily="2" charset="0"/>
              </a:rPr>
            </a:br>
            <a:r>
              <a:rPr lang="en-US" sz="1400" b="0">
                <a:latin typeface="voynichkk" pitchFamily="2" charset="0"/>
              </a:rPr>
              <a:t>OPAR</a:t>
            </a:r>
            <a:br>
              <a:rPr lang="en-US" sz="1400" b="0">
                <a:latin typeface="voynichkk" pitchFamily="2" charset="0"/>
              </a:rPr>
            </a:br>
            <a:r>
              <a:rPr lang="en-US" sz="1400" b="0">
                <a:latin typeface="voynichkk" pitchFamily="2" charset="0"/>
              </a:rPr>
              <a:t>SX9</a:t>
            </a:r>
          </a:p>
        </p:txBody>
      </p:sp>
      <p:sp>
        <p:nvSpPr>
          <p:cNvPr id="58376" name="Text Box 8"/>
          <p:cNvSpPr txBox="1">
            <a:spLocks noChangeArrowheads="1"/>
          </p:cNvSpPr>
          <p:nvPr/>
        </p:nvSpPr>
        <p:spPr bwMode="auto">
          <a:xfrm>
            <a:off x="7848600" y="1830388"/>
            <a:ext cx="608013" cy="1368425"/>
          </a:xfrm>
          <a:prstGeom prst="rect">
            <a:avLst/>
          </a:prstGeom>
          <a:noFill/>
          <a:ln w="9525">
            <a:noFill/>
            <a:miter lim="800000"/>
            <a:headEnd/>
            <a:tailEnd/>
          </a:ln>
          <a:effectLst/>
        </p:spPr>
        <p:txBody>
          <a:bodyPr wrap="none">
            <a:spAutoFit/>
          </a:bodyPr>
          <a:lstStyle/>
          <a:p>
            <a:r>
              <a:rPr lang="en-US" sz="1400" b="0">
                <a:latin typeface="voynichkk" pitchFamily="2" charset="0"/>
              </a:rPr>
              <a:t>OPCC9</a:t>
            </a:r>
            <a:br>
              <a:rPr lang="en-US" sz="1400" b="0">
                <a:latin typeface="voynichkk" pitchFamily="2" charset="0"/>
              </a:rPr>
            </a:br>
            <a:r>
              <a:rPr lang="en-US" sz="1400" b="0">
                <a:latin typeface="voynichkk" pitchFamily="2" charset="0"/>
              </a:rPr>
              <a:t>OFAE</a:t>
            </a:r>
            <a:br>
              <a:rPr lang="en-US" sz="1400" b="0">
                <a:latin typeface="voynichkk" pitchFamily="2" charset="0"/>
              </a:rPr>
            </a:br>
            <a:r>
              <a:rPr lang="en-US" sz="1400" b="0">
                <a:latin typeface="voynichkk" pitchFamily="2" charset="0"/>
              </a:rPr>
              <a:t>ZO</a:t>
            </a:r>
            <a:br>
              <a:rPr lang="en-US" sz="1400" b="0">
                <a:latin typeface="voynichkk" pitchFamily="2" charset="0"/>
              </a:rPr>
            </a:br>
            <a:r>
              <a:rPr lang="en-US" sz="1400" b="0">
                <a:latin typeface="voynichkk" pitchFamily="2" charset="0"/>
              </a:rPr>
              <a:t>OFAR</a:t>
            </a:r>
            <a:br>
              <a:rPr lang="en-US" sz="1400" b="0">
                <a:latin typeface="voynichkk" pitchFamily="2" charset="0"/>
              </a:rPr>
            </a:br>
            <a:r>
              <a:rPr lang="en-US" sz="1400" b="0">
                <a:latin typeface="voynichkk" pitchFamily="2" charset="0"/>
              </a:rPr>
              <a:t>ESC89</a:t>
            </a:r>
            <a:br>
              <a:rPr lang="en-US" sz="1400" b="0">
                <a:latin typeface="voynichkk" pitchFamily="2" charset="0"/>
              </a:rPr>
            </a:br>
            <a:r>
              <a:rPr lang="en-US" sz="1400" b="0">
                <a:latin typeface="voynichkk" pitchFamily="2" charset="0"/>
              </a:rPr>
              <a:t>OFC89</a:t>
            </a:r>
          </a:p>
        </p:txBody>
      </p:sp>
      <p:sp>
        <p:nvSpPr>
          <p:cNvPr id="58377" name="Text Box 9"/>
          <p:cNvSpPr txBox="1">
            <a:spLocks noChangeArrowheads="1"/>
          </p:cNvSpPr>
          <p:nvPr/>
        </p:nvSpPr>
        <p:spPr bwMode="auto">
          <a:xfrm>
            <a:off x="6553200" y="4038600"/>
            <a:ext cx="2142446" cy="646331"/>
          </a:xfrm>
          <a:prstGeom prst="rect">
            <a:avLst/>
          </a:prstGeom>
          <a:noFill/>
          <a:ln w="9525">
            <a:noFill/>
            <a:miter lim="800000"/>
            <a:headEnd/>
            <a:tailEnd/>
          </a:ln>
          <a:effectLst/>
        </p:spPr>
        <p:txBody>
          <a:bodyPr wrap="none">
            <a:spAutoFit/>
          </a:bodyPr>
          <a:lstStyle/>
          <a:p>
            <a:r>
              <a:rPr lang="en-US" b="0" dirty="0" smtClean="0"/>
              <a:t>Total:</a:t>
            </a:r>
            <a:endParaRPr lang="en-US" b="0" dirty="0"/>
          </a:p>
          <a:p>
            <a:r>
              <a:rPr lang="en-US" b="0" dirty="0"/>
              <a:t>8116 </a:t>
            </a:r>
            <a:r>
              <a:rPr lang="en-US" b="0" dirty="0" smtClean="0"/>
              <a:t>distinct words</a:t>
            </a:r>
            <a:endParaRPr lang="en-US" b="0" dirty="0"/>
          </a:p>
        </p:txBody>
      </p:sp>
      <p:sp>
        <p:nvSpPr>
          <p:cNvPr id="58378" name="Text Box 10"/>
          <p:cNvSpPr txBox="1">
            <a:spLocks noChangeArrowheads="1"/>
          </p:cNvSpPr>
          <p:nvPr/>
        </p:nvSpPr>
        <p:spPr bwMode="auto">
          <a:xfrm>
            <a:off x="914400" y="1463675"/>
            <a:ext cx="1670050" cy="366713"/>
          </a:xfrm>
          <a:prstGeom prst="rect">
            <a:avLst/>
          </a:prstGeom>
          <a:noFill/>
          <a:ln w="9525">
            <a:noFill/>
            <a:miter lim="800000"/>
            <a:headEnd/>
            <a:tailEnd/>
          </a:ln>
          <a:effectLst/>
        </p:spPr>
        <p:txBody>
          <a:bodyPr wrap="none">
            <a:spAutoFit/>
          </a:bodyPr>
          <a:lstStyle/>
          <a:p>
            <a:r>
              <a:rPr lang="en-US"/>
              <a:t>count     word</a:t>
            </a:r>
          </a:p>
        </p:txBody>
      </p:sp>
      <p:sp>
        <p:nvSpPr>
          <p:cNvPr id="58379" name="Text Box 11"/>
          <p:cNvSpPr txBox="1">
            <a:spLocks noChangeArrowheads="1"/>
          </p:cNvSpPr>
          <p:nvPr/>
        </p:nvSpPr>
        <p:spPr bwMode="auto">
          <a:xfrm>
            <a:off x="3705225" y="1463675"/>
            <a:ext cx="1620957" cy="369332"/>
          </a:xfrm>
          <a:prstGeom prst="rect">
            <a:avLst/>
          </a:prstGeom>
          <a:noFill/>
          <a:ln w="9525">
            <a:noFill/>
            <a:miter lim="800000"/>
            <a:headEnd/>
            <a:tailEnd/>
          </a:ln>
          <a:effectLst/>
        </p:spPr>
        <p:txBody>
          <a:bodyPr wrap="none">
            <a:spAutoFit/>
          </a:bodyPr>
          <a:lstStyle/>
          <a:p>
            <a:r>
              <a:rPr lang="en-US" dirty="0"/>
              <a:t>count   </a:t>
            </a:r>
            <a:r>
              <a:rPr lang="en-US" dirty="0" smtClean="0"/>
              <a:t> word</a:t>
            </a:r>
            <a:endParaRPr lang="en-US" dirty="0"/>
          </a:p>
        </p:txBody>
      </p:sp>
      <p:sp>
        <p:nvSpPr>
          <p:cNvPr id="58380" name="Text Box 12"/>
          <p:cNvSpPr txBox="1">
            <a:spLocks noChangeArrowheads="1"/>
          </p:cNvSpPr>
          <p:nvPr/>
        </p:nvSpPr>
        <p:spPr bwMode="auto">
          <a:xfrm>
            <a:off x="6372225" y="1463675"/>
            <a:ext cx="1685077" cy="369332"/>
          </a:xfrm>
          <a:prstGeom prst="rect">
            <a:avLst/>
          </a:prstGeom>
          <a:noFill/>
          <a:ln w="9525">
            <a:noFill/>
            <a:miter lim="800000"/>
            <a:headEnd/>
            <a:tailEnd/>
          </a:ln>
          <a:effectLst/>
        </p:spPr>
        <p:txBody>
          <a:bodyPr wrap="none">
            <a:spAutoFit/>
          </a:bodyPr>
          <a:lstStyle/>
          <a:p>
            <a:r>
              <a:rPr lang="en-US" dirty="0"/>
              <a:t>count   </a:t>
            </a:r>
            <a:r>
              <a:rPr lang="en-US" dirty="0" smtClean="0"/>
              <a:t>  word</a:t>
            </a:r>
            <a:endParaRPr lang="en-US" dirty="0"/>
          </a:p>
        </p:txBody>
      </p:sp>
      <p:sp>
        <p:nvSpPr>
          <p:cNvPr id="58381" name="Text Box 13"/>
          <p:cNvSpPr txBox="1">
            <a:spLocks noChangeArrowheads="1"/>
          </p:cNvSpPr>
          <p:nvPr/>
        </p:nvSpPr>
        <p:spPr bwMode="auto">
          <a:xfrm>
            <a:off x="6719289" y="3236913"/>
            <a:ext cx="1496628" cy="369332"/>
          </a:xfrm>
          <a:prstGeom prst="rect">
            <a:avLst/>
          </a:prstGeom>
          <a:noFill/>
          <a:ln w="9525">
            <a:noFill/>
            <a:miter lim="800000"/>
            <a:headEnd/>
            <a:tailEnd/>
          </a:ln>
          <a:effectLst/>
        </p:spPr>
        <p:txBody>
          <a:bodyPr wrap="none">
            <a:spAutoFit/>
          </a:bodyPr>
          <a:lstStyle/>
          <a:p>
            <a:pPr algn="ctr"/>
            <a:r>
              <a:rPr lang="en-US" b="0" dirty="0" smtClean="0"/>
              <a:t>+ many more!</a:t>
            </a:r>
            <a:endParaRPr lang="en-US" b="0" dirty="0"/>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dirty="0" smtClean="0">
                <a:latin typeface="+mn-lt"/>
              </a:rPr>
              <a:t>VMS Word Bigrams</a:t>
            </a:r>
            <a:endParaRPr lang="en-US" dirty="0">
              <a:latin typeface="+mn-lt"/>
            </a:endParaRPr>
          </a:p>
        </p:txBody>
      </p:sp>
      <p:sp>
        <p:nvSpPr>
          <p:cNvPr id="125955" name="Rectangle 3"/>
          <p:cNvSpPr>
            <a:spLocks noGrp="1" noChangeArrowheads="1"/>
          </p:cNvSpPr>
          <p:nvPr>
            <p:ph type="body" idx="1"/>
          </p:nvPr>
        </p:nvSpPr>
        <p:spPr>
          <a:xfrm>
            <a:off x="457200" y="1600200"/>
            <a:ext cx="8229600" cy="4876800"/>
          </a:xfrm>
        </p:spPr>
        <p:txBody>
          <a:bodyPr>
            <a:normAutofit fontScale="92500" lnSpcReduction="20000"/>
          </a:bodyPr>
          <a:lstStyle/>
          <a:p>
            <a:r>
              <a:rPr lang="en-US" sz="2800" dirty="0" smtClean="0"/>
              <a:t>Very few repeated bigrams: </a:t>
            </a:r>
            <a:r>
              <a:rPr lang="en-US" sz="2800" b="1" dirty="0" smtClean="0"/>
              <a:t>Extremely troubling!</a:t>
            </a:r>
          </a:p>
          <a:p>
            <a:pPr lvl="1">
              <a:buNone/>
            </a:pPr>
            <a:r>
              <a:rPr lang="en-US" sz="2400" dirty="0" smtClean="0"/>
              <a:t>      Nothing like “of the” in English.</a:t>
            </a:r>
          </a:p>
          <a:p>
            <a:pPr lvl="1"/>
            <a:endParaRPr lang="en-US" sz="2400" dirty="0" smtClean="0"/>
          </a:p>
          <a:p>
            <a:pPr>
              <a:lnSpc>
                <a:spcPct val="90000"/>
              </a:lnSpc>
            </a:pPr>
            <a:r>
              <a:rPr lang="en-US" sz="2800" dirty="0" smtClean="0"/>
              <a:t>115 </a:t>
            </a:r>
            <a:r>
              <a:rPr lang="en-US" sz="2800" dirty="0"/>
              <a:t>(out of 8116) </a:t>
            </a:r>
            <a:r>
              <a:rPr lang="en-US" sz="2800" dirty="0" smtClean="0"/>
              <a:t>distinct words appear doubled</a:t>
            </a:r>
            <a:endParaRPr lang="en-US" sz="2800" dirty="0"/>
          </a:p>
          <a:p>
            <a:pPr lvl="1">
              <a:lnSpc>
                <a:spcPct val="90000"/>
              </a:lnSpc>
              <a:buFontTx/>
              <a:buNone/>
            </a:pPr>
            <a:r>
              <a:rPr lang="en-US" sz="2400" dirty="0"/>
              <a:t>      </a:t>
            </a:r>
            <a:r>
              <a:rPr lang="en-US" sz="2000" dirty="0"/>
              <a:t>… </a:t>
            </a:r>
            <a:r>
              <a:rPr lang="en-US" sz="2000" dirty="0">
                <a:latin typeface="voynichkk" pitchFamily="2" charset="0"/>
              </a:rPr>
              <a:t>4OFCC89 </a:t>
            </a:r>
            <a:r>
              <a:rPr lang="en-US" sz="2000" dirty="0" err="1">
                <a:latin typeface="voynichkk" pitchFamily="2" charset="0"/>
              </a:rPr>
              <a:t>4OFCC89</a:t>
            </a:r>
            <a:r>
              <a:rPr lang="en-US" sz="2000" dirty="0"/>
              <a:t> </a:t>
            </a:r>
            <a:r>
              <a:rPr lang="en-US" sz="2000" dirty="0" smtClean="0"/>
              <a:t>…</a:t>
            </a:r>
          </a:p>
          <a:p>
            <a:pPr lvl="1">
              <a:lnSpc>
                <a:spcPct val="90000"/>
              </a:lnSpc>
              <a:buFontTx/>
              <a:buNone/>
            </a:pPr>
            <a:endParaRPr lang="en-US" sz="2000" dirty="0"/>
          </a:p>
          <a:p>
            <a:pPr>
              <a:lnSpc>
                <a:spcPct val="90000"/>
              </a:lnSpc>
            </a:pPr>
            <a:r>
              <a:rPr lang="en-US" sz="2800" dirty="0"/>
              <a:t>8 </a:t>
            </a:r>
            <a:r>
              <a:rPr lang="en-US" sz="2800" dirty="0" smtClean="0"/>
              <a:t>distinct words </a:t>
            </a:r>
            <a:r>
              <a:rPr lang="en-US" sz="2800" dirty="0"/>
              <a:t>appear </a:t>
            </a:r>
            <a:r>
              <a:rPr lang="en-US" sz="2800" dirty="0" smtClean="0"/>
              <a:t>tripled</a:t>
            </a:r>
            <a:endParaRPr lang="en-US" sz="2800" dirty="0"/>
          </a:p>
          <a:p>
            <a:pPr lvl="2">
              <a:lnSpc>
                <a:spcPct val="90000"/>
              </a:lnSpc>
              <a:buFontTx/>
              <a:buNone/>
            </a:pPr>
            <a:r>
              <a:rPr lang="en-US" sz="2000" dirty="0"/>
              <a:t>… </a:t>
            </a:r>
            <a:r>
              <a:rPr lang="en-US" sz="2000" dirty="0">
                <a:latin typeface="voynichkk" pitchFamily="2" charset="0"/>
              </a:rPr>
              <a:t>4OFC89 </a:t>
            </a:r>
            <a:r>
              <a:rPr lang="en-US" sz="2000" dirty="0" err="1">
                <a:latin typeface="voynichkk" pitchFamily="2" charset="0"/>
              </a:rPr>
              <a:t>4OFC89</a:t>
            </a:r>
            <a:r>
              <a:rPr lang="en-US" sz="2000" dirty="0">
                <a:latin typeface="voynichkk" pitchFamily="2" charset="0"/>
              </a:rPr>
              <a:t> </a:t>
            </a:r>
            <a:r>
              <a:rPr lang="en-US" sz="2000" dirty="0" err="1">
                <a:latin typeface="voynichkk" pitchFamily="2" charset="0"/>
              </a:rPr>
              <a:t>4OFC89</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SOE </a:t>
            </a:r>
            <a:r>
              <a:rPr lang="en-US" sz="2000" dirty="0" err="1">
                <a:latin typeface="voynichkk" pitchFamily="2" charset="0"/>
              </a:rPr>
              <a:t>SOE</a:t>
            </a:r>
            <a:r>
              <a:rPr lang="en-US" sz="2000" dirty="0">
                <a:latin typeface="voynichkk" pitchFamily="2" charset="0"/>
              </a:rPr>
              <a:t> </a:t>
            </a:r>
            <a:r>
              <a:rPr lang="en-US" sz="2000" dirty="0" err="1">
                <a:latin typeface="voynichkk" pitchFamily="2" charset="0"/>
              </a:rPr>
              <a:t>SOE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ZCOE </a:t>
            </a:r>
            <a:r>
              <a:rPr lang="en-US" sz="2000" dirty="0" err="1">
                <a:latin typeface="voynichkk" pitchFamily="2" charset="0"/>
              </a:rPr>
              <a:t>ZCOE</a:t>
            </a:r>
            <a:r>
              <a:rPr lang="en-US" sz="2000" dirty="0">
                <a:latin typeface="voynichkk" pitchFamily="2" charset="0"/>
              </a:rPr>
              <a:t> </a:t>
            </a:r>
            <a:r>
              <a:rPr lang="en-US" sz="2000" dirty="0" err="1">
                <a:latin typeface="voynichkk" pitchFamily="2" charset="0"/>
              </a:rPr>
              <a:t>ZCOE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OFAM </a:t>
            </a:r>
            <a:r>
              <a:rPr lang="en-US" sz="2000" dirty="0" err="1">
                <a:latin typeface="voynichkk" pitchFamily="2" charset="0"/>
              </a:rPr>
              <a:t>OFAM</a:t>
            </a:r>
            <a:r>
              <a:rPr lang="en-US" sz="2000" dirty="0">
                <a:latin typeface="voynichkk" pitchFamily="2" charset="0"/>
              </a:rPr>
              <a:t> </a:t>
            </a:r>
            <a:r>
              <a:rPr lang="en-US" sz="2000" dirty="0" err="1">
                <a:latin typeface="voynichkk" pitchFamily="2" charset="0"/>
              </a:rPr>
              <a:t>OFAM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OE </a:t>
            </a:r>
            <a:r>
              <a:rPr lang="en-US" sz="2000" dirty="0" err="1">
                <a:latin typeface="voynichkk" pitchFamily="2" charset="0"/>
              </a:rPr>
              <a:t>OE</a:t>
            </a:r>
            <a:r>
              <a:rPr lang="en-US" sz="2000" dirty="0">
                <a:latin typeface="voynichkk" pitchFamily="2" charset="0"/>
              </a:rPr>
              <a:t> </a:t>
            </a:r>
            <a:r>
              <a:rPr lang="en-US" sz="2000" dirty="0" err="1">
                <a:latin typeface="voynichkk" pitchFamily="2" charset="0"/>
              </a:rPr>
              <a:t>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9PAM </a:t>
            </a:r>
            <a:r>
              <a:rPr lang="en-US" sz="2000" dirty="0" err="1">
                <a:latin typeface="voynichkk" pitchFamily="2" charset="0"/>
              </a:rPr>
              <a:t>9PAM</a:t>
            </a:r>
            <a:r>
              <a:rPr lang="en-US" sz="2000" dirty="0">
                <a:latin typeface="voynichkk" pitchFamily="2" charset="0"/>
              </a:rPr>
              <a:t> </a:t>
            </a:r>
            <a:r>
              <a:rPr lang="en-US" sz="2000" dirty="0" err="1">
                <a:latin typeface="voynichkk" pitchFamily="2" charset="0"/>
              </a:rPr>
              <a:t>9PAM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8AM </a:t>
            </a:r>
            <a:r>
              <a:rPr lang="en-US" sz="2000" dirty="0" err="1">
                <a:latin typeface="voynichkk" pitchFamily="2" charset="0"/>
              </a:rPr>
              <a:t>8AM</a:t>
            </a:r>
            <a:r>
              <a:rPr lang="en-US" sz="2000" dirty="0">
                <a:latin typeface="voynichkk" pitchFamily="2" charset="0"/>
              </a:rPr>
              <a:t> </a:t>
            </a:r>
            <a:r>
              <a:rPr lang="en-US" sz="2000" dirty="0" err="1">
                <a:latin typeface="voynichkk" pitchFamily="2" charset="0"/>
              </a:rPr>
              <a:t>8AM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4OFCC89 </a:t>
            </a:r>
            <a:r>
              <a:rPr lang="en-US" sz="2000" dirty="0" err="1">
                <a:latin typeface="voynichkk" pitchFamily="2" charset="0"/>
              </a:rPr>
              <a:t>4OFCC89</a:t>
            </a:r>
            <a:r>
              <a:rPr lang="en-US" sz="2000" dirty="0">
                <a:latin typeface="voynichkk" pitchFamily="2" charset="0"/>
              </a:rPr>
              <a:t> </a:t>
            </a:r>
            <a:r>
              <a:rPr lang="en-US" sz="2000" dirty="0" err="1">
                <a:latin typeface="voynichkk" pitchFamily="2" charset="0"/>
              </a:rPr>
              <a:t>4OFCC89</a:t>
            </a:r>
            <a:r>
              <a:rPr lang="en-US" sz="2000" dirty="0">
                <a:latin typeface="voynichkk" pitchFamily="2" charset="0"/>
              </a:rPr>
              <a:t> </a:t>
            </a:r>
            <a:r>
              <a:rPr lang="en-US" sz="2000" dirty="0"/>
              <a:t>… </a:t>
            </a:r>
            <a:endParaRPr lang="en-US" sz="2000" dirty="0">
              <a:latin typeface="voynichkk" pitchFamily="2" charset="0"/>
            </a:endParaRPr>
          </a:p>
          <a:p>
            <a:pPr>
              <a:lnSpc>
                <a:spcPct val="90000"/>
              </a:lnSpc>
              <a:buFontTx/>
              <a:buNone/>
            </a:pPr>
            <a:endParaRPr lang="en-US" sz="2800" dirty="0">
              <a:latin typeface="voynichkk"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 Cipher?</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dirty="0" smtClean="0"/>
              <a:t>Nope.</a:t>
            </a:r>
          </a:p>
          <a:p>
            <a:r>
              <a:rPr lang="en-US" dirty="0" smtClean="0"/>
              <a:t>Tried 80+ languages.</a:t>
            </a:r>
          </a:p>
          <a:p>
            <a:r>
              <a:rPr lang="en-US" dirty="0" smtClean="0"/>
              <a:t>For example, if we decipher assuming Latin plaintext:</a:t>
            </a:r>
          </a:p>
          <a:p>
            <a:endParaRPr lang="en-US" dirty="0" smtClean="0"/>
          </a:p>
          <a:p>
            <a:endParaRPr lang="en-US" dirty="0" smtClean="0"/>
          </a:p>
          <a:p>
            <a:endParaRPr lang="en-US" dirty="0" smtClean="0"/>
          </a:p>
          <a:p>
            <a:r>
              <a:rPr lang="en-US" dirty="0" smtClean="0"/>
              <a:t>Tried 80+ languages written without vowels.</a:t>
            </a:r>
          </a:p>
          <a:p>
            <a:endParaRPr lang="en-US" dirty="0"/>
          </a:p>
        </p:txBody>
      </p:sp>
      <p:sp>
        <p:nvSpPr>
          <p:cNvPr id="4" name="Rectangle 3"/>
          <p:cNvSpPr/>
          <p:nvPr/>
        </p:nvSpPr>
        <p:spPr>
          <a:xfrm>
            <a:off x="1600200" y="3962400"/>
            <a:ext cx="4572000" cy="707886"/>
          </a:xfrm>
          <a:prstGeom prst="rect">
            <a:avLst/>
          </a:prstGeom>
        </p:spPr>
        <p:txBody>
          <a:bodyPr>
            <a:spAutoFit/>
          </a:bodyPr>
          <a:lstStyle/>
          <a:p>
            <a:pPr marL="0" lvl="1" fontAlgn="auto">
              <a:spcBef>
                <a:spcPts val="0"/>
              </a:spcBef>
              <a:spcAft>
                <a:spcPts val="0"/>
              </a:spcAft>
              <a:defRPr/>
            </a:pPr>
            <a:r>
              <a:rPr lang="en-US" sz="2000" b="1" dirty="0" err="1" smtClean="0">
                <a:latin typeface="Courier New" pitchFamily="49" charset="0"/>
              </a:rPr>
              <a:t>quiss</a:t>
            </a:r>
            <a:r>
              <a:rPr lang="en-US" sz="2000" b="1" dirty="0" smtClean="0">
                <a:latin typeface="Courier New" pitchFamily="49" charset="0"/>
              </a:rPr>
              <a:t> </a:t>
            </a:r>
            <a:r>
              <a:rPr lang="en-US" sz="2000" b="1" dirty="0" err="1" smtClean="0">
                <a:latin typeface="Courier New" pitchFamily="49" charset="0"/>
              </a:rPr>
              <a:t>squm</a:t>
            </a:r>
            <a:r>
              <a:rPr lang="en-US" sz="2000" b="1" dirty="0" smtClean="0">
                <a:latin typeface="Courier New" pitchFamily="49" charset="0"/>
              </a:rPr>
              <a:t> is </a:t>
            </a:r>
            <a:r>
              <a:rPr lang="en-US" sz="2000" b="1" dirty="0" err="1" smtClean="0">
                <a:latin typeface="Courier New" pitchFamily="49" charset="0"/>
              </a:rPr>
              <a:t>onum</a:t>
            </a:r>
            <a:r>
              <a:rPr lang="en-US" sz="2000" b="1" dirty="0" smtClean="0">
                <a:latin typeface="Courier New" pitchFamily="49" charset="0"/>
              </a:rPr>
              <a:t> </a:t>
            </a:r>
            <a:r>
              <a:rPr lang="en-US" sz="2000" b="1" dirty="0" err="1" smtClean="0">
                <a:latin typeface="Courier New" pitchFamily="49" charset="0"/>
              </a:rPr>
              <a:t>pom</a:t>
            </a:r>
            <a:r>
              <a:rPr lang="en-US" sz="2000" b="1" dirty="0" smtClean="0">
                <a:latin typeface="Courier New" pitchFamily="49" charset="0"/>
              </a:rPr>
              <a:t> </a:t>
            </a:r>
          </a:p>
          <a:p>
            <a:pPr marL="0" lvl="1" fontAlgn="auto">
              <a:spcBef>
                <a:spcPts val="0"/>
              </a:spcBef>
              <a:spcAft>
                <a:spcPts val="0"/>
              </a:spcAft>
              <a:defRPr/>
            </a:pPr>
            <a:r>
              <a:rPr lang="en-US" sz="2000" b="1" dirty="0" err="1" smtClean="0">
                <a:latin typeface="Courier New" pitchFamily="49" charset="0"/>
              </a:rPr>
              <a:t>quss</a:t>
            </a:r>
            <a:r>
              <a:rPr lang="en-US" sz="2000" b="1" dirty="0" smtClean="0">
                <a:latin typeface="Courier New" pitchFamily="49" charset="0"/>
              </a:rPr>
              <a:t> hates s </a:t>
            </a:r>
            <a:r>
              <a:rPr lang="en-US" sz="2000" b="1" dirty="0" err="1" smtClean="0">
                <a:latin typeface="Courier New" pitchFamily="49" charset="0"/>
              </a:rPr>
              <a:t>qum</a:t>
            </a:r>
            <a:r>
              <a:rPr lang="en-US" sz="2000" b="1" dirty="0" smtClean="0">
                <a:latin typeface="Courier New" pitchFamily="49" charset="0"/>
              </a:rPr>
              <a:t> </a:t>
            </a:r>
            <a:r>
              <a:rPr lang="en-US" sz="2000" b="1" dirty="0" err="1" smtClean="0">
                <a:latin typeface="Courier New" pitchFamily="49" charset="0"/>
              </a:rPr>
              <a:t>hatis</a:t>
            </a:r>
            <a:r>
              <a:rPr lang="en-US" sz="2000" b="1" dirty="0" smtClean="0">
                <a:latin typeface="Courier New" pitchFamily="49" charset="0"/>
              </a:rPr>
              <a:t> …</a:t>
            </a:r>
          </a:p>
        </p:txBody>
      </p:sp>
      <p:pic>
        <p:nvPicPr>
          <p:cNvPr id="5" name="Picture 2"/>
          <p:cNvPicPr>
            <a:picLocks noChangeAspect="1" noChangeArrowheads="1"/>
          </p:cNvPicPr>
          <p:nvPr/>
        </p:nvPicPr>
        <p:blipFill>
          <a:blip r:embed="rId2" cstate="print"/>
          <a:srcRect/>
          <a:stretch>
            <a:fillRect/>
          </a:stretch>
        </p:blipFill>
        <p:spPr bwMode="auto">
          <a:xfrm>
            <a:off x="5715000" y="3962400"/>
            <a:ext cx="1697282" cy="1562100"/>
          </a:xfrm>
          <a:prstGeom prst="rect">
            <a:avLst/>
          </a:prstGeom>
          <a:noFill/>
          <a:ln w="9525">
            <a:noFill/>
            <a:miter lim="800000"/>
            <a:headEnd/>
            <a:tailEnd/>
          </a:ln>
        </p:spPr>
      </p:pic>
      <p:sp>
        <p:nvSpPr>
          <p:cNvPr id="6" name="TextBox 5"/>
          <p:cNvSpPr txBox="1"/>
          <p:nvPr/>
        </p:nvSpPr>
        <p:spPr>
          <a:xfrm>
            <a:off x="6019800" y="4229100"/>
            <a:ext cx="506870" cy="369332"/>
          </a:xfrm>
          <a:prstGeom prst="rect">
            <a:avLst/>
          </a:prstGeom>
          <a:noFill/>
        </p:spPr>
        <p:txBody>
          <a:bodyPr wrap="none" rtlCol="0">
            <a:spAutoFit/>
          </a:bodyPr>
          <a:lstStyle/>
          <a:p>
            <a:r>
              <a:rPr lang="en-US" dirty="0" smtClean="0"/>
              <a:t>???</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152400" y="6260068"/>
            <a:ext cx="5125121" cy="307777"/>
          </a:xfrm>
          <a:prstGeom prst="rect">
            <a:avLst/>
          </a:prstGeom>
          <a:noFill/>
        </p:spPr>
        <p:txBody>
          <a:bodyPr wrap="none" rtlCol="0">
            <a:spAutoFit/>
          </a:bodyPr>
          <a:lstStyle/>
          <a:p>
            <a:r>
              <a:rPr lang="en-US" sz="1400"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n _ t h e _ t o w n _ w h e r e _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_ was …</a:t>
            </a:r>
            <a:endParaRPr lang="en-US" sz="1400" b="1" dirty="0">
              <a:latin typeface="Courier New" pitchFamily="49" charset="0"/>
              <a:cs typeface="Courier New" pitchFamily="49" charset="0"/>
            </a:endParaRPr>
          </a:p>
        </p:txBody>
      </p:sp>
      <p:pic>
        <p:nvPicPr>
          <p:cNvPr id="122882" name="Picture 2"/>
          <p:cNvPicPr>
            <a:picLocks noChangeAspect="1" noChangeArrowheads="1"/>
          </p:cNvPicPr>
          <p:nvPr/>
        </p:nvPicPr>
        <p:blipFill>
          <a:blip r:embed="rId2" cstate="print"/>
          <a:srcRect/>
          <a:stretch>
            <a:fillRect/>
          </a:stretch>
        </p:blipFill>
        <p:spPr bwMode="auto">
          <a:xfrm>
            <a:off x="1447800" y="2743200"/>
            <a:ext cx="2143125" cy="1251574"/>
          </a:xfrm>
          <a:prstGeom prst="rect">
            <a:avLst/>
          </a:prstGeom>
          <a:noFill/>
          <a:ln w="9525">
            <a:no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1371600" y="4343400"/>
            <a:ext cx="2288132" cy="1176338"/>
          </a:xfrm>
          <a:prstGeom prst="rect">
            <a:avLst/>
          </a:prstGeom>
          <a:noFill/>
          <a:ln w="9525">
            <a:noFill/>
            <a:miter lim="800000"/>
            <a:headEnd/>
            <a:tailEnd/>
          </a:ln>
        </p:spPr>
      </p:pic>
      <p:sp>
        <p:nvSpPr>
          <p:cNvPr id="29" name="TextBox 28"/>
          <p:cNvSpPr txBox="1"/>
          <p:nvPr/>
        </p:nvSpPr>
        <p:spPr>
          <a:xfrm>
            <a:off x="533400" y="1981200"/>
            <a:ext cx="3768980" cy="369332"/>
          </a:xfrm>
          <a:prstGeom prst="rect">
            <a:avLst/>
          </a:prstGeom>
          <a:noFill/>
        </p:spPr>
        <p:txBody>
          <a:bodyPr wrap="none" rtlCol="0">
            <a:spAutoFit/>
          </a:bodyPr>
          <a:lstStyle/>
          <a:p>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b a b _ a b 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a:t>
            </a:r>
            <a:endParaRPr lang="en-US" dirty="0">
              <a:latin typeface="Courier New" pitchFamily="49" charset="0"/>
              <a:cs typeface="Courier New" pitchFamily="49" charset="0"/>
            </a:endParaRPr>
          </a:p>
        </p:txBody>
      </p:sp>
      <p:sp>
        <p:nvSpPr>
          <p:cNvPr id="30" name="TextBox 29"/>
          <p:cNvSpPr txBox="1"/>
          <p:nvPr/>
        </p:nvSpPr>
        <p:spPr>
          <a:xfrm>
            <a:off x="4876800" y="2286000"/>
            <a:ext cx="362240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a b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_ </a:t>
            </a:r>
            <a:endParaRPr lang="en-US" sz="1600" dirty="0" smtClean="0"/>
          </a:p>
          <a:p>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n _ t h e _ t o w n _ </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b a _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w h e r e _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_ …</a:t>
            </a:r>
            <a:endParaRPr lang="en-US" sz="1600" b="1" dirty="0">
              <a:latin typeface="Courier New" pitchFamily="49" charset="0"/>
              <a:cs typeface="Courier New" pitchFamily="49"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81200" y="25146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17" name="TextBox 16"/>
          <p:cNvSpPr txBox="1"/>
          <p:nvPr/>
        </p:nvSpPr>
        <p:spPr>
          <a:xfrm>
            <a:off x="1981200" y="39624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 ? ? ? _ ? ? ? ? _ ? ?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 ? _ ? ? ? _ ? ? ? ?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pic>
        <p:nvPicPr>
          <p:cNvPr id="123906" name="Picture 2"/>
          <p:cNvPicPr>
            <a:picLocks noChangeAspect="1" noChangeArrowheads="1"/>
          </p:cNvPicPr>
          <p:nvPr/>
        </p:nvPicPr>
        <p:blipFill>
          <a:blip r:embed="rId2" cstate="print"/>
          <a:srcRect/>
          <a:stretch>
            <a:fillRect/>
          </a:stretch>
        </p:blipFill>
        <p:spPr bwMode="auto">
          <a:xfrm>
            <a:off x="1447800" y="2819400"/>
            <a:ext cx="2243482" cy="12954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523999" y="4343400"/>
            <a:ext cx="2579264" cy="1371600"/>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5" name="TextBox 4"/>
          <p:cNvSpPr txBox="1"/>
          <p:nvPr/>
        </p:nvSpPr>
        <p:spPr>
          <a:xfrm>
            <a:off x="1217628" y="19050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pic>
        <p:nvPicPr>
          <p:cNvPr id="123906" name="Picture 2"/>
          <p:cNvPicPr>
            <a:picLocks noChangeAspect="1" noChangeArrowheads="1"/>
          </p:cNvPicPr>
          <p:nvPr/>
        </p:nvPicPr>
        <p:blipFill>
          <a:blip r:embed="rId2" cstate="print"/>
          <a:srcRect/>
          <a:stretch>
            <a:fillRect/>
          </a:stretch>
        </p:blipFill>
        <p:spPr bwMode="auto">
          <a:xfrm>
            <a:off x="1990488" y="4483046"/>
            <a:ext cx="1319695" cy="7620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990488" y="5473646"/>
            <a:ext cx="1600200" cy="850954"/>
          </a:xfrm>
          <a:prstGeom prst="rect">
            <a:avLst/>
          </a:prstGeom>
          <a:noFill/>
          <a:ln w="9525">
            <a:noFill/>
            <a:miter lim="800000"/>
            <a:headEnd/>
            <a:tailEnd/>
          </a:ln>
        </p:spPr>
      </p:pic>
      <p:sp>
        <p:nvSpPr>
          <p:cNvPr id="18" name="TextBox 17"/>
          <p:cNvSpPr txBox="1"/>
          <p:nvPr/>
        </p:nvSpPr>
        <p:spPr>
          <a:xfrm>
            <a:off x="228600" y="2286000"/>
            <a:ext cx="1018227" cy="369332"/>
          </a:xfrm>
          <a:prstGeom prst="rect">
            <a:avLst/>
          </a:prstGeom>
          <a:noFill/>
        </p:spPr>
        <p:txBody>
          <a:bodyPr wrap="none" rtlCol="0">
            <a:spAutoFit/>
          </a:bodyPr>
          <a:lstStyle/>
          <a:p>
            <a:r>
              <a:rPr lang="en-US" dirty="0" smtClean="0"/>
              <a:t>English</a:t>
            </a:r>
            <a:endParaRPr lang="en-US" dirty="0"/>
          </a:p>
        </p:txBody>
      </p:sp>
      <p:sp>
        <p:nvSpPr>
          <p:cNvPr id="19" name="TextBox 18"/>
          <p:cNvSpPr txBox="1"/>
          <p:nvPr/>
        </p:nvSpPr>
        <p:spPr>
          <a:xfrm>
            <a:off x="1228488" y="43434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sp>
        <p:nvSpPr>
          <p:cNvPr id="25" name="TextBox 24"/>
          <p:cNvSpPr txBox="1"/>
          <p:nvPr/>
        </p:nvSpPr>
        <p:spPr>
          <a:xfrm>
            <a:off x="239460" y="4724400"/>
            <a:ext cx="1065228" cy="369332"/>
          </a:xfrm>
          <a:prstGeom prst="rect">
            <a:avLst/>
          </a:prstGeom>
          <a:noFill/>
        </p:spPr>
        <p:txBody>
          <a:bodyPr wrap="none" rtlCol="0">
            <a:spAutoFit/>
          </a:bodyPr>
          <a:lstStyle/>
          <a:p>
            <a:r>
              <a:rPr lang="en-US" dirty="0" err="1" smtClean="0"/>
              <a:t>Voynich</a:t>
            </a:r>
            <a:endParaRPr lang="en-US" dirty="0"/>
          </a:p>
        </p:txBody>
      </p:sp>
      <p:pic>
        <p:nvPicPr>
          <p:cNvPr id="26" name="Picture 2"/>
          <p:cNvPicPr>
            <a:picLocks noChangeAspect="1" noChangeArrowheads="1"/>
          </p:cNvPicPr>
          <p:nvPr/>
        </p:nvPicPr>
        <p:blipFill>
          <a:blip r:embed="rId4" cstate="print"/>
          <a:srcRect/>
          <a:stretch>
            <a:fillRect/>
          </a:stretch>
        </p:blipFill>
        <p:spPr bwMode="auto">
          <a:xfrm>
            <a:off x="2066688" y="1981200"/>
            <a:ext cx="1490722" cy="87057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1914288" y="3014662"/>
            <a:ext cx="1843475" cy="947738"/>
          </a:xfrm>
          <a:prstGeom prst="rect">
            <a:avLst/>
          </a:prstGeom>
          <a:noFill/>
          <a:ln w="9525">
            <a:noFill/>
            <a:miter lim="800000"/>
            <a:headEnd/>
            <a:tailEnd/>
          </a:ln>
        </p:spPr>
      </p:pic>
      <p:sp>
        <p:nvSpPr>
          <p:cNvPr id="28" name="TextBox 27"/>
          <p:cNvSpPr txBox="1"/>
          <p:nvPr/>
        </p:nvSpPr>
        <p:spPr>
          <a:xfrm>
            <a:off x="1685688" y="1447800"/>
            <a:ext cx="1595309" cy="369332"/>
          </a:xfrm>
          <a:prstGeom prst="rect">
            <a:avLst/>
          </a:prstGeom>
          <a:noFill/>
        </p:spPr>
        <p:txBody>
          <a:bodyPr wrap="none" rtlCol="0">
            <a:spAutoFit/>
          </a:bodyPr>
          <a:lstStyle/>
          <a:p>
            <a:r>
              <a:rPr lang="en-US" dirty="0" smtClean="0"/>
              <a:t>P(letter | tag)</a:t>
            </a:r>
            <a:endParaRPr lang="en-US" dirty="0"/>
          </a:p>
        </p:txBody>
      </p:sp>
      <p:sp>
        <p:nvSpPr>
          <p:cNvPr id="31" name="TextBox 30"/>
          <p:cNvSpPr txBox="1"/>
          <p:nvPr/>
        </p:nvSpPr>
        <p:spPr>
          <a:xfrm>
            <a:off x="5638800" y="1447800"/>
            <a:ext cx="1595309" cy="369332"/>
          </a:xfrm>
          <a:prstGeom prst="rect">
            <a:avLst/>
          </a:prstGeom>
          <a:noFill/>
        </p:spPr>
        <p:txBody>
          <a:bodyPr wrap="none" rtlCol="0">
            <a:spAutoFit/>
          </a:bodyPr>
          <a:lstStyle/>
          <a:p>
            <a:r>
              <a:rPr lang="en-US" dirty="0" smtClean="0"/>
              <a:t>P(tag | letter)</a:t>
            </a:r>
            <a:endParaRPr lang="en-US" dirty="0"/>
          </a:p>
        </p:txBody>
      </p:sp>
      <p:graphicFrame>
        <p:nvGraphicFramePr>
          <p:cNvPr id="32" name="Chart 31"/>
          <p:cNvGraphicFramePr/>
          <p:nvPr/>
        </p:nvGraphicFramePr>
        <p:xfrm>
          <a:off x="4495800" y="1981200"/>
          <a:ext cx="4191000" cy="2209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 32"/>
          <p:cNvGraphicFramePr/>
          <p:nvPr/>
        </p:nvGraphicFramePr>
        <p:xfrm>
          <a:off x="3962400" y="4343400"/>
          <a:ext cx="4953000" cy="2286000"/>
        </p:xfrm>
        <a:graphic>
          <a:graphicData uri="http://schemas.openxmlformats.org/drawingml/2006/chart">
            <c:chart xmlns:c="http://schemas.openxmlformats.org/drawingml/2006/chart" xmlns:r="http://schemas.openxmlformats.org/officeDocument/2006/relationships" r:id="rId7"/>
          </a:graphicData>
        </a:graphic>
      </p:graphicFrame>
      <p:sp>
        <p:nvSpPr>
          <p:cNvPr id="34" name="TextBox 33"/>
          <p:cNvSpPr txBox="1"/>
          <p:nvPr/>
        </p:nvSpPr>
        <p:spPr>
          <a:xfrm>
            <a:off x="4267200" y="1780401"/>
            <a:ext cx="474810" cy="276999"/>
          </a:xfrm>
          <a:prstGeom prst="rect">
            <a:avLst/>
          </a:prstGeom>
          <a:noFill/>
        </p:spPr>
        <p:txBody>
          <a:bodyPr wrap="none" rtlCol="0">
            <a:spAutoFit/>
          </a:bodyPr>
          <a:lstStyle/>
          <a:p>
            <a:r>
              <a:rPr lang="en-US" sz="1200" dirty="0" smtClean="0"/>
              <a:t>P(a)</a:t>
            </a:r>
            <a:endParaRPr lang="en-US" sz="1200" dirty="0"/>
          </a:p>
        </p:txBody>
      </p:sp>
      <p:sp>
        <p:nvSpPr>
          <p:cNvPr id="35" name="TextBox 34"/>
          <p:cNvSpPr txBox="1"/>
          <p:nvPr/>
        </p:nvSpPr>
        <p:spPr>
          <a:xfrm>
            <a:off x="4038600" y="4142601"/>
            <a:ext cx="474810" cy="276999"/>
          </a:xfrm>
          <a:prstGeom prst="rect">
            <a:avLst/>
          </a:prstGeom>
          <a:noFill/>
        </p:spPr>
        <p:txBody>
          <a:bodyPr wrap="none" rtlCol="0">
            <a:spAutoFit/>
          </a:bodyPr>
          <a:lstStyle/>
          <a:p>
            <a:r>
              <a:rPr lang="en-US" sz="1200" dirty="0" smtClean="0"/>
              <a:t>P(a)</a:t>
            </a:r>
            <a:endParaRPr lang="en-US" sz="1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sp>
        <p:nvSpPr>
          <p:cNvPr id="4" name="TextBox 3"/>
          <p:cNvSpPr txBox="1"/>
          <p:nvPr/>
        </p:nvSpPr>
        <p:spPr>
          <a:xfrm>
            <a:off x="621135"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426642"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257675"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303781"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02195"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302411"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274887"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1066801"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143001" y="4419600"/>
            <a:ext cx="3805586" cy="1468508"/>
          </a:xfrm>
          <a:prstGeom prst="rect">
            <a:avLst/>
          </a:prstGeom>
          <a:noFill/>
          <a:ln w="9525">
            <a:noFill/>
            <a:miter lim="800000"/>
            <a:headEnd/>
            <a:tailEnd/>
          </a:ln>
        </p:spPr>
      </p:pic>
      <p:sp>
        <p:nvSpPr>
          <p:cNvPr id="15" name="TextBox 14"/>
          <p:cNvSpPr txBox="1"/>
          <p:nvPr/>
        </p:nvSpPr>
        <p:spPr>
          <a:xfrm>
            <a:off x="5638800" y="1752600"/>
            <a:ext cx="3276600" cy="2154436"/>
          </a:xfrm>
          <a:prstGeom prst="rect">
            <a:avLst/>
          </a:prstGeom>
          <a:solidFill>
            <a:srgbClr val="FFFF00"/>
          </a:solidFill>
          <a:ln>
            <a:solidFill>
              <a:schemeClr val="tx1"/>
            </a:solidFill>
          </a:ln>
        </p:spPr>
        <p:txBody>
          <a:bodyPr wrap="squar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endParaRPr lang="en-US" sz="1600" dirty="0" smtClean="0"/>
          </a:p>
          <a:p>
            <a:r>
              <a:rPr lang="en-US" sz="1600" b="1" dirty="0" smtClean="0">
                <a:latin typeface="Courier New" pitchFamily="49" charset="0"/>
                <a:cs typeface="Courier New" pitchFamily="49" charset="0"/>
              </a:rPr>
              <a:t>VAS92 9FAE AR APAM ZOE</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ZOR9 QRC2 9 FOR ZOE89 …</a:t>
            </a:r>
            <a:endParaRPr lang="en-US" sz="1600" b="1" dirty="0">
              <a:latin typeface="Courier New" pitchFamily="49" charset="0"/>
              <a:cs typeface="Courier New" pitchFamily="49" charset="0"/>
            </a:endParaRPr>
          </a:p>
        </p:txBody>
      </p:sp>
      <p:grpSp>
        <p:nvGrpSpPr>
          <p:cNvPr id="3" name="Group 41"/>
          <p:cNvGrpSpPr/>
          <p:nvPr/>
        </p:nvGrpSpPr>
        <p:grpSpPr>
          <a:xfrm>
            <a:off x="6781800" y="4800600"/>
            <a:ext cx="2133600" cy="1600200"/>
            <a:chOff x="5867400" y="4419600"/>
            <a:chExt cx="2133600" cy="1600200"/>
          </a:xfrm>
        </p:grpSpPr>
        <p:sp>
          <p:nvSpPr>
            <p:cNvPr id="16" name="TextBox 15"/>
            <p:cNvSpPr txBox="1"/>
            <p:nvPr/>
          </p:nvSpPr>
          <p:spPr>
            <a:xfrm>
              <a:off x="6324600" y="4800600"/>
              <a:ext cx="1114408" cy="830997"/>
            </a:xfrm>
            <a:prstGeom prst="rect">
              <a:avLst/>
            </a:prstGeom>
            <a:noFill/>
          </p:spPr>
          <p:txBody>
            <a:bodyPr wrap="none" rtlCol="0">
              <a:spAutoFit/>
            </a:bodyPr>
            <a:lstStyle/>
            <a:p>
              <a:r>
                <a:rPr lang="en-US" sz="2400" b="1" dirty="0" smtClean="0"/>
                <a:t>WAIT, </a:t>
              </a:r>
            </a:p>
            <a:p>
              <a:r>
                <a:rPr lang="en-US" sz="2400" b="1" dirty="0" smtClean="0"/>
                <a:t>WHAT?</a:t>
              </a:r>
              <a:endParaRPr lang="en-US" sz="2400" b="1" dirty="0"/>
            </a:p>
          </p:txBody>
        </p:sp>
        <p:grpSp>
          <p:nvGrpSpPr>
            <p:cNvPr id="6" name="Group 32"/>
            <p:cNvGrpSpPr/>
            <p:nvPr/>
          </p:nvGrpSpPr>
          <p:grpSpPr>
            <a:xfrm>
              <a:off x="5867400" y="4419600"/>
              <a:ext cx="762000" cy="1600199"/>
              <a:chOff x="5867400" y="4419600"/>
              <a:chExt cx="762000" cy="1600199"/>
            </a:xfrm>
          </p:grpSpPr>
          <p:cxnSp>
            <p:nvCxnSpPr>
              <p:cNvPr id="20" name="Straight Connector 19"/>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endCxn id="16" idx="1"/>
              </p:cNvCxnSpPr>
              <p:nvPr/>
            </p:nvCxnSpPr>
            <p:spPr bwMode="auto">
              <a:xfrm flipV="1">
                <a:off x="6096000" y="5216099"/>
                <a:ext cx="228600" cy="4170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stCxn id="16" idx="1"/>
              </p:cNvCxnSpPr>
              <p:nvPr/>
            </p:nvCxnSpPr>
            <p:spPr bwMode="auto">
              <a:xfrm rot="10800000" flipV="1">
                <a:off x="6248400" y="5216099"/>
                <a:ext cx="76200" cy="8037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6248400" y="6019800"/>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33"/>
            <p:cNvGrpSpPr/>
            <p:nvPr/>
          </p:nvGrpSpPr>
          <p:grpSpPr>
            <a:xfrm flipH="1">
              <a:off x="7239000" y="4419600"/>
              <a:ext cx="762000" cy="1600199"/>
              <a:chOff x="5867400" y="4419600"/>
              <a:chExt cx="762000" cy="1600199"/>
            </a:xfrm>
          </p:grpSpPr>
          <p:cxnSp>
            <p:nvCxnSpPr>
              <p:cNvPr id="35" name="Straight Connector 34"/>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6096000" y="5216099"/>
                <a:ext cx="228600" cy="417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10800000" flipV="1">
                <a:off x="6248400" y="5216098"/>
                <a:ext cx="76200" cy="8037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9" name="Freeform 38"/>
            <p:cNvSpPr/>
            <p:nvPr/>
          </p:nvSpPr>
          <p:spPr bwMode="auto">
            <a:xfrm>
              <a:off x="6632812" y="4419600"/>
              <a:ext cx="606188" cy="222913"/>
            </a:xfrm>
            <a:custGeom>
              <a:avLst/>
              <a:gdLst>
                <a:gd name="connsiteX0" fmla="*/ 0 w 532263"/>
                <a:gd name="connsiteY0" fmla="*/ 0 h 220638"/>
                <a:gd name="connsiteX1" fmla="*/ 259307 w 532263"/>
                <a:gd name="connsiteY1" fmla="*/ 218364 h 220638"/>
                <a:gd name="connsiteX2" fmla="*/ 532263 w 532263"/>
                <a:gd name="connsiteY2" fmla="*/ 13647 h 220638"/>
              </a:gdLst>
              <a:ahLst/>
              <a:cxnLst>
                <a:cxn ang="0">
                  <a:pos x="connsiteX0" y="connsiteY0"/>
                </a:cxn>
                <a:cxn ang="0">
                  <a:pos x="connsiteX1" y="connsiteY1"/>
                </a:cxn>
                <a:cxn ang="0">
                  <a:pos x="connsiteX2" y="connsiteY2"/>
                </a:cxn>
              </a:cxnLst>
              <a:rect l="l" t="t" r="r" b="b"/>
              <a:pathLst>
                <a:path w="532263" h="220638">
                  <a:moveTo>
                    <a:pt x="0" y="0"/>
                  </a:moveTo>
                  <a:cubicBezTo>
                    <a:pt x="85298" y="108045"/>
                    <a:pt x="170597" y="216090"/>
                    <a:pt x="259307" y="218364"/>
                  </a:cubicBezTo>
                  <a:cubicBezTo>
                    <a:pt x="348017" y="220638"/>
                    <a:pt x="440140" y="117142"/>
                    <a:pt x="532263" y="13647"/>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1" name="Freeform 40"/>
            <p:cNvSpPr/>
            <p:nvPr/>
          </p:nvSpPr>
          <p:spPr bwMode="auto">
            <a:xfrm>
              <a:off x="6578221" y="4490113"/>
              <a:ext cx="723331" cy="259308"/>
            </a:xfrm>
            <a:custGeom>
              <a:avLst/>
              <a:gdLst>
                <a:gd name="connsiteX0" fmla="*/ 0 w 723331"/>
                <a:gd name="connsiteY0" fmla="*/ 0 h 259308"/>
                <a:gd name="connsiteX1" fmla="*/ 341194 w 723331"/>
                <a:gd name="connsiteY1" fmla="*/ 259308 h 259308"/>
                <a:gd name="connsiteX2" fmla="*/ 723331 w 723331"/>
                <a:gd name="connsiteY2" fmla="*/ 0 h 259308"/>
              </a:gdLst>
              <a:ahLst/>
              <a:cxnLst>
                <a:cxn ang="0">
                  <a:pos x="connsiteX0" y="connsiteY0"/>
                </a:cxn>
                <a:cxn ang="0">
                  <a:pos x="connsiteX1" y="connsiteY1"/>
                </a:cxn>
                <a:cxn ang="0">
                  <a:pos x="connsiteX2" y="connsiteY2"/>
                </a:cxn>
              </a:cxnLst>
              <a:rect l="l" t="t" r="r" b="b"/>
              <a:pathLst>
                <a:path w="723331" h="259308">
                  <a:moveTo>
                    <a:pt x="0" y="0"/>
                  </a:moveTo>
                  <a:cubicBezTo>
                    <a:pt x="110319" y="129654"/>
                    <a:pt x="220639" y="259308"/>
                    <a:pt x="341194" y="259308"/>
                  </a:cubicBezTo>
                  <a:cubicBezTo>
                    <a:pt x="461749" y="259308"/>
                    <a:pt x="592540" y="129654"/>
                    <a:pt x="723331" y="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graphicFrame>
        <p:nvGraphicFramePr>
          <p:cNvPr id="4" name="Chart 3"/>
          <p:cNvGraphicFramePr/>
          <p:nvPr/>
        </p:nvGraphicFramePr>
        <p:xfrm>
          <a:off x="457200" y="1752600"/>
          <a:ext cx="8153400" cy="1295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457200" y="3276600"/>
          <a:ext cx="8153400" cy="129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28600" y="1447800"/>
            <a:ext cx="2850909" cy="369332"/>
          </a:xfrm>
          <a:prstGeom prst="rect">
            <a:avLst/>
          </a:prstGeom>
          <a:noFill/>
        </p:spPr>
        <p:txBody>
          <a:bodyPr wrap="none" rtlCol="0">
            <a:spAutoFit/>
          </a:bodyPr>
          <a:lstStyle/>
          <a:p>
            <a:r>
              <a:rPr lang="en-US" dirty="0" err="1" smtClean="0"/>
              <a:t>Voynich</a:t>
            </a:r>
            <a:r>
              <a:rPr lang="en-US" dirty="0" smtClean="0"/>
              <a:t> words tagged as "a"</a:t>
            </a:r>
            <a:endParaRPr lang="en-US" dirty="0"/>
          </a:p>
        </p:txBody>
      </p:sp>
      <p:sp>
        <p:nvSpPr>
          <p:cNvPr id="7" name="TextBox 6"/>
          <p:cNvSpPr txBox="1"/>
          <p:nvPr/>
        </p:nvSpPr>
        <p:spPr>
          <a:xfrm>
            <a:off x="228600" y="2971800"/>
            <a:ext cx="2862130" cy="369332"/>
          </a:xfrm>
          <a:prstGeom prst="rect">
            <a:avLst/>
          </a:prstGeom>
          <a:noFill/>
        </p:spPr>
        <p:txBody>
          <a:bodyPr wrap="none" rtlCol="0">
            <a:spAutoFit/>
          </a:bodyPr>
          <a:lstStyle/>
          <a:p>
            <a:r>
              <a:rPr lang="en-US" dirty="0" err="1" smtClean="0"/>
              <a:t>Voynich</a:t>
            </a:r>
            <a:r>
              <a:rPr lang="en-US" dirty="0" smtClean="0"/>
              <a:t> words tagged as "b"</a:t>
            </a:r>
            <a:endParaRPr lang="en-US" dirty="0"/>
          </a:p>
        </p:txBody>
      </p:sp>
      <p:sp>
        <p:nvSpPr>
          <p:cNvPr id="8" name="TextBox 7"/>
          <p:cNvSpPr txBox="1"/>
          <p:nvPr/>
        </p:nvSpPr>
        <p:spPr>
          <a:xfrm>
            <a:off x="7010400" y="1447800"/>
            <a:ext cx="1431802" cy="369332"/>
          </a:xfrm>
          <a:prstGeom prst="rect">
            <a:avLst/>
          </a:prstGeom>
          <a:noFill/>
        </p:spPr>
        <p:txBody>
          <a:bodyPr wrap="none" rtlCol="0">
            <a:spAutoFit/>
          </a:bodyPr>
          <a:lstStyle/>
          <a:p>
            <a:r>
              <a:rPr lang="en-US" dirty="0" smtClean="0">
                <a:sym typeface="Wingdings" pitchFamily="2" charset="2"/>
              </a:rPr>
              <a:t> </a:t>
            </a:r>
            <a:r>
              <a:rPr lang="en-US" dirty="0" smtClean="0"/>
              <a:t>pages </a:t>
            </a:r>
            <a:r>
              <a:rPr lang="en-US" dirty="0" smtClean="0">
                <a:sym typeface="Wingdings" pitchFamily="2" charset="2"/>
              </a:rPr>
              <a:t></a:t>
            </a:r>
            <a:endParaRPr lang="en-US" dirty="0"/>
          </a:p>
        </p:txBody>
      </p:sp>
      <p:cxnSp>
        <p:nvCxnSpPr>
          <p:cNvPr id="11" name="Straight Connector 10"/>
          <p:cNvCxnSpPr/>
          <p:nvPr/>
        </p:nvCxnSpPr>
        <p:spPr bwMode="auto">
          <a:xfrm rot="5400000">
            <a:off x="64008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7162800" y="3124201"/>
            <a:ext cx="2590802"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419100" y="3086100"/>
            <a:ext cx="2514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5400000">
            <a:off x="4419600" y="3111500"/>
            <a:ext cx="2603500" cy="12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53340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 name="TextBox 17"/>
          <p:cNvSpPr txBox="1"/>
          <p:nvPr/>
        </p:nvSpPr>
        <p:spPr>
          <a:xfrm>
            <a:off x="2362200" y="4812268"/>
            <a:ext cx="902811" cy="369332"/>
          </a:xfrm>
          <a:prstGeom prst="rect">
            <a:avLst/>
          </a:prstGeom>
          <a:noFill/>
        </p:spPr>
        <p:txBody>
          <a:bodyPr wrap="none" rtlCol="0">
            <a:spAutoFit/>
          </a:bodyPr>
          <a:lstStyle/>
          <a:p>
            <a:r>
              <a:rPr lang="en-US" dirty="0" smtClean="0"/>
              <a:t>Herbal</a:t>
            </a:r>
            <a:endParaRPr lang="en-US" dirty="0"/>
          </a:p>
        </p:txBody>
      </p:sp>
      <p:sp>
        <p:nvSpPr>
          <p:cNvPr id="19" name="TextBox 18"/>
          <p:cNvSpPr txBox="1"/>
          <p:nvPr/>
        </p:nvSpPr>
        <p:spPr>
          <a:xfrm>
            <a:off x="4648200" y="4812268"/>
            <a:ext cx="787395" cy="369332"/>
          </a:xfrm>
          <a:prstGeom prst="rect">
            <a:avLst/>
          </a:prstGeom>
          <a:noFill/>
        </p:spPr>
        <p:txBody>
          <a:bodyPr wrap="none" rtlCol="0">
            <a:spAutoFit/>
          </a:bodyPr>
          <a:lstStyle/>
          <a:p>
            <a:r>
              <a:rPr lang="en-US" dirty="0" err="1" smtClean="0"/>
              <a:t>Astro</a:t>
            </a:r>
            <a:endParaRPr lang="en-US" dirty="0"/>
          </a:p>
        </p:txBody>
      </p:sp>
      <p:sp>
        <p:nvSpPr>
          <p:cNvPr id="20" name="TextBox 19"/>
          <p:cNvSpPr txBox="1"/>
          <p:nvPr/>
        </p:nvSpPr>
        <p:spPr>
          <a:xfrm>
            <a:off x="5791200" y="4812268"/>
            <a:ext cx="556563" cy="369332"/>
          </a:xfrm>
          <a:prstGeom prst="rect">
            <a:avLst/>
          </a:prstGeom>
          <a:noFill/>
        </p:spPr>
        <p:txBody>
          <a:bodyPr wrap="none" rtlCol="0">
            <a:spAutoFit/>
          </a:bodyPr>
          <a:lstStyle/>
          <a:p>
            <a:r>
              <a:rPr lang="en-US" dirty="0" smtClean="0"/>
              <a:t>Bio</a:t>
            </a:r>
            <a:endParaRPr lang="en-US" dirty="0"/>
          </a:p>
        </p:txBody>
      </p:sp>
      <p:sp>
        <p:nvSpPr>
          <p:cNvPr id="21" name="TextBox 20"/>
          <p:cNvSpPr txBox="1"/>
          <p:nvPr/>
        </p:nvSpPr>
        <p:spPr>
          <a:xfrm>
            <a:off x="6665149" y="4812268"/>
            <a:ext cx="1031051" cy="369332"/>
          </a:xfrm>
          <a:prstGeom prst="rect">
            <a:avLst/>
          </a:prstGeom>
          <a:noFill/>
        </p:spPr>
        <p:txBody>
          <a:bodyPr wrap="none" rtlCol="0">
            <a:spAutoFit/>
          </a:bodyPr>
          <a:lstStyle/>
          <a:p>
            <a:r>
              <a:rPr lang="en-US" dirty="0" err="1" smtClean="0"/>
              <a:t>Pharma</a:t>
            </a:r>
            <a:endParaRPr lang="en-US" dirty="0"/>
          </a:p>
        </p:txBody>
      </p:sp>
      <p:sp>
        <p:nvSpPr>
          <p:cNvPr id="22" name="TextBox 21"/>
          <p:cNvSpPr txBox="1"/>
          <p:nvPr/>
        </p:nvSpPr>
        <p:spPr>
          <a:xfrm>
            <a:off x="7848600" y="4812268"/>
            <a:ext cx="761747" cy="369332"/>
          </a:xfrm>
          <a:prstGeom prst="rect">
            <a:avLst/>
          </a:prstGeom>
          <a:noFill/>
        </p:spPr>
        <p:txBody>
          <a:bodyPr wrap="none" rtlCol="0">
            <a:spAutoFit/>
          </a:bodyPr>
          <a:lstStyle/>
          <a:p>
            <a:r>
              <a:rPr lang="en-US" dirty="0" smtClean="0"/>
              <a:t>Stars</a:t>
            </a:r>
            <a:endParaRPr lang="en-US" dirty="0"/>
          </a:p>
        </p:txBody>
      </p:sp>
      <p:cxnSp>
        <p:nvCxnSpPr>
          <p:cNvPr id="23" name="Straight Connector 22"/>
          <p:cNvCxnSpPr/>
          <p:nvPr/>
        </p:nvCxnSpPr>
        <p:spPr bwMode="auto">
          <a:xfrm rot="5400000">
            <a:off x="4495800" y="4419600"/>
            <a:ext cx="457200" cy="30480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24" name="Straight Connector 23"/>
          <p:cNvCxnSpPr/>
          <p:nvPr/>
        </p:nvCxnSpPr>
        <p:spPr bwMode="auto">
          <a:xfrm rot="5400000">
            <a:off x="54483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5400000">
            <a:off x="6362703" y="4533899"/>
            <a:ext cx="380999"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rot="16200000" flipH="1">
            <a:off x="7581899" y="4533899"/>
            <a:ext cx="381002"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flipH="1">
            <a:off x="83439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457200" y="4419600"/>
            <a:ext cx="45720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5400000">
            <a:off x="2667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a:off x="4305300" y="5067300"/>
            <a:ext cx="5334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31" name="Straight Connector 30"/>
          <p:cNvCxnSpPr/>
          <p:nvPr/>
        </p:nvCxnSpPr>
        <p:spPr bwMode="auto">
          <a:xfrm rot="5400000">
            <a:off x="5295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62103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7581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5400000">
            <a:off x="8343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5400000">
            <a:off x="3619500" y="3086100"/>
            <a:ext cx="25146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sp>
        <p:nvSpPr>
          <p:cNvPr id="35" name="TextBox 34"/>
          <p:cNvSpPr txBox="1"/>
          <p:nvPr/>
        </p:nvSpPr>
        <p:spPr>
          <a:xfrm>
            <a:off x="2209800" y="5486400"/>
            <a:ext cx="5328125" cy="830997"/>
          </a:xfrm>
          <a:prstGeom prst="rect">
            <a:avLst/>
          </a:prstGeom>
          <a:solidFill>
            <a:srgbClr val="FFFF00"/>
          </a:solidFill>
        </p:spPr>
        <p:txBody>
          <a:bodyPr wrap="none" rtlCol="0">
            <a:spAutoFit/>
          </a:bodyPr>
          <a:lstStyle/>
          <a:p>
            <a:r>
              <a:rPr lang="en-US" sz="2400" dirty="0" err="1" smtClean="0"/>
              <a:t>Voynich</a:t>
            </a:r>
            <a:r>
              <a:rPr lang="en-US" sz="2400" dirty="0" smtClean="0"/>
              <a:t> sections, per drawings observed.</a:t>
            </a:r>
          </a:p>
          <a:p>
            <a:r>
              <a:rPr lang="en-US" sz="2400" dirty="0" smtClean="0"/>
              <a:t>Captain Currier’s "two languages" (1976).</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560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5604"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438400"/>
            <a:ext cx="5686425" cy="4305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200025"/>
            <a:ext cx="7943850" cy="3381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76200" y="4038600"/>
            <a:ext cx="3130152" cy="646331"/>
          </a:xfrm>
          <a:prstGeom prst="rect">
            <a:avLst/>
          </a:prstGeom>
          <a:solidFill>
            <a:srgbClr val="FFFF00"/>
          </a:solidFill>
        </p:spPr>
        <p:txBody>
          <a:bodyPr wrap="none" rtlCol="0">
            <a:spAutoFit/>
          </a:bodyPr>
          <a:lstStyle/>
          <a:p>
            <a:r>
              <a:rPr lang="en-US" dirty="0" smtClean="0"/>
              <a:t>1970s National Security Agency</a:t>
            </a:r>
          </a:p>
          <a:p>
            <a:r>
              <a:rPr lang="en-US" dirty="0" smtClean="0"/>
              <a:t>report recently declassified</a:t>
            </a:r>
            <a:r>
              <a:rPr lang="en-US" dirty="0"/>
              <a:t>!</a:t>
            </a:r>
            <a:endParaRPr lang="en-US" dirty="0" smtClean="0"/>
          </a:p>
        </p:txBody>
      </p:sp>
      <p:cxnSp>
        <p:nvCxnSpPr>
          <p:cNvPr id="3" name="Straight Arrow Connector 2"/>
          <p:cNvCxnSpPr/>
          <p:nvPr/>
        </p:nvCxnSpPr>
        <p:spPr bwMode="auto">
          <a:xfrm flipV="1">
            <a:off x="1447800" y="1143000"/>
            <a:ext cx="0" cy="28956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4068842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429000" cy="1143000"/>
          </a:xfrm>
        </p:spPr>
        <p:txBody>
          <a:bodyPr>
            <a:noAutofit/>
          </a:bodyPr>
          <a:lstStyle/>
          <a:p>
            <a:r>
              <a:rPr lang="en-US" sz="3200" dirty="0" smtClean="0"/>
              <a:t>National Security Agency</a:t>
            </a:r>
            <a:endParaRPr lang="en-US" sz="3200" dirty="0"/>
          </a:p>
        </p:txBody>
      </p:sp>
      <p:sp>
        <p:nvSpPr>
          <p:cNvPr id="5" name="TextBox 4"/>
          <p:cNvSpPr txBox="1"/>
          <p:nvPr/>
        </p:nvSpPr>
        <p:spPr>
          <a:xfrm>
            <a:off x="152400" y="1219200"/>
            <a:ext cx="2391167" cy="2462213"/>
          </a:xfrm>
          <a:prstGeom prst="rect">
            <a:avLst/>
          </a:prstGeom>
          <a:noFill/>
        </p:spPr>
        <p:txBody>
          <a:bodyPr wrap="none" rtlCol="0">
            <a:spAutoFit/>
          </a:bodyPr>
          <a:lstStyle/>
          <a:p>
            <a:r>
              <a:rPr lang="en-US" sz="1400" dirty="0" smtClean="0"/>
              <a:t>NSA applies statistics to</a:t>
            </a:r>
          </a:p>
          <a:p>
            <a:r>
              <a:rPr lang="en-US" sz="1400" dirty="0" smtClean="0"/>
              <a:t>ciphers, codes, and other</a:t>
            </a:r>
          </a:p>
          <a:p>
            <a:r>
              <a:rPr lang="en-US" sz="1400" dirty="0" smtClean="0"/>
              <a:t>language processing problems</a:t>
            </a:r>
          </a:p>
          <a:p>
            <a:endParaRPr lang="en-US" sz="1400" dirty="0"/>
          </a:p>
          <a:p>
            <a:r>
              <a:rPr lang="en-US" sz="1400" dirty="0"/>
              <a:t>NSA employs more</a:t>
            </a:r>
          </a:p>
          <a:p>
            <a:r>
              <a:rPr lang="en-US" sz="1400" dirty="0"/>
              <a:t>mathematicians and</a:t>
            </a:r>
          </a:p>
          <a:p>
            <a:r>
              <a:rPr lang="en-US" sz="1400" dirty="0"/>
              <a:t>linguists than any other</a:t>
            </a:r>
          </a:p>
          <a:p>
            <a:r>
              <a:rPr lang="en-US" sz="1400" dirty="0"/>
              <a:t>organization.</a:t>
            </a:r>
          </a:p>
          <a:p>
            <a:endParaRPr lang="en-US" sz="1400" dirty="0"/>
          </a:p>
          <a:p>
            <a:r>
              <a:rPr lang="en-US" sz="1400" dirty="0"/>
              <a:t>NSA has more computers</a:t>
            </a:r>
          </a:p>
          <a:p>
            <a:r>
              <a:rPr lang="en-US" sz="1400" dirty="0"/>
              <a:t>than any other organization</a:t>
            </a:r>
            <a:r>
              <a:rPr lang="en-US" sz="1400" dirty="0" smtClean="0"/>
              <a:t>.</a:t>
            </a:r>
            <a:endParaRPr lang="en-US" sz="1400" dirty="0"/>
          </a:p>
        </p:txBody>
      </p:sp>
      <p:sp>
        <p:nvSpPr>
          <p:cNvPr id="6" name="TextBox 5"/>
          <p:cNvSpPr txBox="1"/>
          <p:nvPr/>
        </p:nvSpPr>
        <p:spPr>
          <a:xfrm>
            <a:off x="6877777" y="4343400"/>
            <a:ext cx="2190023" cy="738664"/>
          </a:xfrm>
          <a:prstGeom prst="rect">
            <a:avLst/>
          </a:prstGeom>
          <a:noFill/>
        </p:spPr>
        <p:txBody>
          <a:bodyPr wrap="none" rtlCol="0">
            <a:spAutoFit/>
          </a:bodyPr>
          <a:lstStyle/>
          <a:p>
            <a:r>
              <a:rPr lang="en-US" sz="1400" dirty="0" smtClean="0"/>
              <a:t>ACL applies statistics</a:t>
            </a:r>
          </a:p>
          <a:p>
            <a:r>
              <a:rPr lang="en-US" sz="1400" dirty="0" smtClean="0"/>
              <a:t>to language processing</a:t>
            </a:r>
          </a:p>
          <a:p>
            <a:r>
              <a:rPr lang="en-US" sz="1400" dirty="0" smtClean="0"/>
              <a:t>problems</a:t>
            </a:r>
          </a:p>
        </p:txBody>
      </p:sp>
      <p:sp>
        <p:nvSpPr>
          <p:cNvPr id="9" name="TextBox 8"/>
          <p:cNvSpPr txBox="1"/>
          <p:nvPr/>
        </p:nvSpPr>
        <p:spPr>
          <a:xfrm>
            <a:off x="2980418" y="2667000"/>
            <a:ext cx="1317990" cy="523220"/>
          </a:xfrm>
          <a:prstGeom prst="rect">
            <a:avLst/>
          </a:prstGeom>
          <a:noFill/>
        </p:spPr>
        <p:txBody>
          <a:bodyPr wrap="none" rtlCol="0">
            <a:spAutoFit/>
          </a:bodyPr>
          <a:lstStyle/>
          <a:p>
            <a:r>
              <a:rPr lang="en-US" sz="1400" dirty="0" smtClean="0"/>
              <a:t>1970s paper on</a:t>
            </a:r>
          </a:p>
          <a:p>
            <a:r>
              <a:rPr lang="en-US" sz="1400" dirty="0" smtClean="0"/>
              <a:t>HMM </a:t>
            </a:r>
            <a:r>
              <a:rPr lang="en-US" sz="1400" dirty="0" err="1" smtClean="0"/>
              <a:t>Voynich</a:t>
            </a:r>
            <a:r>
              <a:rPr lang="en-US" sz="1400" dirty="0" smtClean="0"/>
              <a:t> </a:t>
            </a:r>
            <a:endParaRPr lang="en-US" sz="1400" dirty="0"/>
          </a:p>
        </p:txBody>
      </p:sp>
      <p:sp>
        <p:nvSpPr>
          <p:cNvPr id="10" name="TextBox 9"/>
          <p:cNvSpPr txBox="1"/>
          <p:nvPr/>
        </p:nvSpPr>
        <p:spPr>
          <a:xfrm>
            <a:off x="5311179" y="5257800"/>
            <a:ext cx="1394421" cy="523220"/>
          </a:xfrm>
          <a:prstGeom prst="rect">
            <a:avLst/>
          </a:prstGeom>
          <a:noFill/>
        </p:spPr>
        <p:txBody>
          <a:bodyPr wrap="none" rtlCol="0">
            <a:spAutoFit/>
          </a:bodyPr>
          <a:lstStyle/>
          <a:p>
            <a:r>
              <a:rPr lang="en-US" sz="1400" dirty="0" smtClean="0"/>
              <a:t>2011 paper on</a:t>
            </a:r>
          </a:p>
          <a:p>
            <a:r>
              <a:rPr lang="en-US" sz="1400" dirty="0" smtClean="0"/>
              <a:t>HMM </a:t>
            </a:r>
            <a:r>
              <a:rPr lang="en-US" sz="1400" dirty="0" err="1" smtClean="0"/>
              <a:t>Voynich</a:t>
            </a:r>
            <a:r>
              <a:rPr lang="en-US" sz="1400" dirty="0" smtClean="0"/>
              <a:t> </a:t>
            </a:r>
            <a:endParaRPr lang="en-US" sz="1400" dirty="0"/>
          </a:p>
        </p:txBody>
      </p:sp>
      <p:sp>
        <p:nvSpPr>
          <p:cNvPr id="17" name="TextBox 16"/>
          <p:cNvSpPr txBox="1"/>
          <p:nvPr/>
        </p:nvSpPr>
        <p:spPr>
          <a:xfrm>
            <a:off x="4354683" y="1219200"/>
            <a:ext cx="825867" cy="646331"/>
          </a:xfrm>
          <a:prstGeom prst="rect">
            <a:avLst/>
          </a:prstGeom>
          <a:noFill/>
          <a:ln>
            <a:solidFill>
              <a:schemeClr val="tx1"/>
            </a:solidFill>
          </a:ln>
        </p:spPr>
        <p:txBody>
          <a:bodyPr wrap="none" rtlCol="0">
            <a:spAutoFit/>
          </a:bodyPr>
          <a:lstStyle/>
          <a:p>
            <a:r>
              <a:rPr lang="en-US" dirty="0" smtClean="0"/>
              <a:t>1950s</a:t>
            </a:r>
          </a:p>
          <a:p>
            <a:endParaRPr lang="en-US" dirty="0" smtClean="0"/>
          </a:p>
        </p:txBody>
      </p:sp>
      <p:sp>
        <p:nvSpPr>
          <p:cNvPr id="18" name="TextBox 17"/>
          <p:cNvSpPr txBox="1"/>
          <p:nvPr/>
        </p:nvSpPr>
        <p:spPr>
          <a:xfrm>
            <a:off x="4354683" y="1905000"/>
            <a:ext cx="825867" cy="646331"/>
          </a:xfrm>
          <a:prstGeom prst="rect">
            <a:avLst/>
          </a:prstGeom>
          <a:noFill/>
          <a:ln>
            <a:solidFill>
              <a:schemeClr val="tx1"/>
            </a:solidFill>
          </a:ln>
        </p:spPr>
        <p:txBody>
          <a:bodyPr wrap="none" rtlCol="0">
            <a:spAutoFit/>
          </a:bodyPr>
          <a:lstStyle/>
          <a:p>
            <a:r>
              <a:rPr lang="en-US" dirty="0" smtClean="0"/>
              <a:t>1960s</a:t>
            </a:r>
          </a:p>
          <a:p>
            <a:endParaRPr lang="en-US" dirty="0" smtClean="0"/>
          </a:p>
        </p:txBody>
      </p:sp>
      <p:sp>
        <p:nvSpPr>
          <p:cNvPr id="19" name="TextBox 18"/>
          <p:cNvSpPr txBox="1"/>
          <p:nvPr/>
        </p:nvSpPr>
        <p:spPr>
          <a:xfrm>
            <a:off x="4354683" y="2590800"/>
            <a:ext cx="825867" cy="646331"/>
          </a:xfrm>
          <a:prstGeom prst="rect">
            <a:avLst/>
          </a:prstGeom>
          <a:noFill/>
          <a:ln>
            <a:solidFill>
              <a:schemeClr val="tx1"/>
            </a:solidFill>
          </a:ln>
        </p:spPr>
        <p:txBody>
          <a:bodyPr wrap="none" rtlCol="0">
            <a:spAutoFit/>
          </a:bodyPr>
          <a:lstStyle/>
          <a:p>
            <a:r>
              <a:rPr lang="en-US" dirty="0" smtClean="0"/>
              <a:t>1970s</a:t>
            </a:r>
          </a:p>
          <a:p>
            <a:endParaRPr lang="en-US" dirty="0" smtClean="0"/>
          </a:p>
        </p:txBody>
      </p:sp>
      <p:sp>
        <p:nvSpPr>
          <p:cNvPr id="20" name="TextBox 19"/>
          <p:cNvSpPr txBox="1"/>
          <p:nvPr/>
        </p:nvSpPr>
        <p:spPr>
          <a:xfrm>
            <a:off x="4354683" y="3276600"/>
            <a:ext cx="825867" cy="646331"/>
          </a:xfrm>
          <a:prstGeom prst="rect">
            <a:avLst/>
          </a:prstGeom>
          <a:noFill/>
          <a:ln>
            <a:solidFill>
              <a:schemeClr val="tx1"/>
            </a:solidFill>
          </a:ln>
        </p:spPr>
        <p:txBody>
          <a:bodyPr wrap="none" rtlCol="0">
            <a:spAutoFit/>
          </a:bodyPr>
          <a:lstStyle/>
          <a:p>
            <a:r>
              <a:rPr lang="en-US" dirty="0" smtClean="0"/>
              <a:t>1980s</a:t>
            </a:r>
          </a:p>
          <a:p>
            <a:endParaRPr lang="en-US" dirty="0" smtClean="0"/>
          </a:p>
        </p:txBody>
      </p:sp>
      <p:sp>
        <p:nvSpPr>
          <p:cNvPr id="21" name="TextBox 20"/>
          <p:cNvSpPr txBox="1"/>
          <p:nvPr/>
        </p:nvSpPr>
        <p:spPr>
          <a:xfrm>
            <a:off x="4354683" y="3962400"/>
            <a:ext cx="825867" cy="646331"/>
          </a:xfrm>
          <a:prstGeom prst="rect">
            <a:avLst/>
          </a:prstGeom>
          <a:noFill/>
          <a:ln>
            <a:solidFill>
              <a:schemeClr val="tx1"/>
            </a:solidFill>
          </a:ln>
        </p:spPr>
        <p:txBody>
          <a:bodyPr wrap="none" rtlCol="0">
            <a:spAutoFit/>
          </a:bodyPr>
          <a:lstStyle/>
          <a:p>
            <a:r>
              <a:rPr lang="en-US" dirty="0" smtClean="0"/>
              <a:t>1990s</a:t>
            </a:r>
          </a:p>
          <a:p>
            <a:endParaRPr lang="en-US" dirty="0" smtClean="0"/>
          </a:p>
        </p:txBody>
      </p:sp>
      <p:sp>
        <p:nvSpPr>
          <p:cNvPr id="22" name="TextBox 21"/>
          <p:cNvSpPr txBox="1"/>
          <p:nvPr/>
        </p:nvSpPr>
        <p:spPr>
          <a:xfrm>
            <a:off x="4354683" y="4648200"/>
            <a:ext cx="825867" cy="646331"/>
          </a:xfrm>
          <a:prstGeom prst="rect">
            <a:avLst/>
          </a:prstGeom>
          <a:noFill/>
          <a:ln>
            <a:solidFill>
              <a:schemeClr val="tx1"/>
            </a:solidFill>
          </a:ln>
        </p:spPr>
        <p:txBody>
          <a:bodyPr wrap="none" rtlCol="0">
            <a:spAutoFit/>
          </a:bodyPr>
          <a:lstStyle/>
          <a:p>
            <a:r>
              <a:rPr lang="en-US" dirty="0" smtClean="0"/>
              <a:t>2000s</a:t>
            </a:r>
          </a:p>
          <a:p>
            <a:endParaRPr lang="en-US" dirty="0" smtClean="0"/>
          </a:p>
        </p:txBody>
      </p:sp>
      <p:sp>
        <p:nvSpPr>
          <p:cNvPr id="23" name="TextBox 22"/>
          <p:cNvSpPr txBox="1"/>
          <p:nvPr/>
        </p:nvSpPr>
        <p:spPr>
          <a:xfrm>
            <a:off x="4367016" y="5334000"/>
            <a:ext cx="825867" cy="646331"/>
          </a:xfrm>
          <a:prstGeom prst="rect">
            <a:avLst/>
          </a:prstGeom>
          <a:noFill/>
          <a:ln>
            <a:solidFill>
              <a:schemeClr val="tx1"/>
            </a:solidFill>
          </a:ln>
        </p:spPr>
        <p:txBody>
          <a:bodyPr wrap="none" rtlCol="0">
            <a:spAutoFit/>
          </a:bodyPr>
          <a:lstStyle/>
          <a:p>
            <a:r>
              <a:rPr lang="en-US" dirty="0" smtClean="0"/>
              <a:t>2010s</a:t>
            </a:r>
          </a:p>
          <a:p>
            <a:endParaRPr lang="en-US" dirty="0" smtClean="0"/>
          </a:p>
        </p:txBody>
      </p:sp>
      <p:sp>
        <p:nvSpPr>
          <p:cNvPr id="24" name="TextBox 23"/>
          <p:cNvSpPr txBox="1"/>
          <p:nvPr/>
        </p:nvSpPr>
        <p:spPr>
          <a:xfrm>
            <a:off x="4354683" y="6019800"/>
            <a:ext cx="825867" cy="646331"/>
          </a:xfrm>
          <a:prstGeom prst="rect">
            <a:avLst/>
          </a:prstGeom>
          <a:noFill/>
          <a:ln>
            <a:solidFill>
              <a:schemeClr val="tx1"/>
            </a:solidFill>
          </a:ln>
        </p:spPr>
        <p:txBody>
          <a:bodyPr wrap="none" rtlCol="0">
            <a:spAutoFit/>
          </a:bodyPr>
          <a:lstStyle/>
          <a:p>
            <a:r>
              <a:rPr lang="en-US" dirty="0" smtClean="0"/>
              <a:t>2020s</a:t>
            </a:r>
          </a:p>
          <a:p>
            <a:endParaRPr lang="en-US" dirty="0" smtClean="0"/>
          </a:p>
        </p:txBody>
      </p:sp>
      <p:sp>
        <p:nvSpPr>
          <p:cNvPr id="25" name="Left Brace 24"/>
          <p:cNvSpPr/>
          <p:nvPr/>
        </p:nvSpPr>
        <p:spPr bwMode="auto">
          <a:xfrm>
            <a:off x="2743200" y="1219200"/>
            <a:ext cx="381000" cy="2380565"/>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6" name="Left Brace 25"/>
          <p:cNvSpPr/>
          <p:nvPr/>
        </p:nvSpPr>
        <p:spPr bwMode="auto">
          <a:xfrm rot="10800000">
            <a:off x="6423203" y="3810000"/>
            <a:ext cx="302174" cy="197102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7" name="Title 1"/>
          <p:cNvSpPr txBox="1">
            <a:spLocks/>
          </p:cNvSpPr>
          <p:nvPr/>
        </p:nvSpPr>
        <p:spPr>
          <a:xfrm>
            <a:off x="5257800" y="30480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Association for Computational Linguistics</a:t>
            </a:r>
            <a:endParaRPr lang="en-US" sz="3200" dirty="0"/>
          </a:p>
        </p:txBody>
      </p:sp>
      <p:pic>
        <p:nvPicPr>
          <p:cNvPr id="28" name="Picture 2" descr="C:\Users\knight\Desktop\slackers.jpg"/>
          <p:cNvPicPr>
            <a:picLocks noChangeAspect="1" noChangeArrowheads="1"/>
          </p:cNvPicPr>
          <p:nvPr/>
        </p:nvPicPr>
        <p:blipFill>
          <a:blip r:embed="rId2" cstate="print"/>
          <a:srcRect/>
          <a:stretch>
            <a:fillRect/>
          </a:stretch>
        </p:blipFill>
        <p:spPr bwMode="auto">
          <a:xfrm>
            <a:off x="515978" y="4876800"/>
            <a:ext cx="1813045" cy="1639888"/>
          </a:xfrm>
          <a:prstGeom prst="rect">
            <a:avLst/>
          </a:prstGeom>
          <a:noFill/>
        </p:spPr>
      </p:pic>
      <p:sp>
        <p:nvSpPr>
          <p:cNvPr id="30" name="TextBox 29"/>
          <p:cNvSpPr txBox="1"/>
          <p:nvPr/>
        </p:nvSpPr>
        <p:spPr>
          <a:xfrm>
            <a:off x="5308090" y="3810000"/>
            <a:ext cx="1115113" cy="954107"/>
          </a:xfrm>
          <a:prstGeom prst="rect">
            <a:avLst/>
          </a:prstGeom>
          <a:noFill/>
        </p:spPr>
        <p:txBody>
          <a:bodyPr wrap="none" rtlCol="0">
            <a:spAutoFit/>
          </a:bodyPr>
          <a:lstStyle/>
          <a:p>
            <a:r>
              <a:rPr lang="en-US" sz="1400" dirty="0" smtClean="0">
                <a:solidFill>
                  <a:srgbClr val="FF0000"/>
                </a:solidFill>
              </a:rPr>
              <a:t>1993 paper </a:t>
            </a:r>
          </a:p>
          <a:p>
            <a:r>
              <a:rPr lang="en-US" sz="1400" dirty="0" smtClean="0">
                <a:solidFill>
                  <a:srgbClr val="FF0000"/>
                </a:solidFill>
              </a:rPr>
              <a:t>on Statistical</a:t>
            </a:r>
          </a:p>
          <a:p>
            <a:r>
              <a:rPr lang="en-US" sz="1400" dirty="0" smtClean="0">
                <a:solidFill>
                  <a:srgbClr val="FF0000"/>
                </a:solidFill>
              </a:rPr>
              <a:t>Machine</a:t>
            </a:r>
          </a:p>
          <a:p>
            <a:r>
              <a:rPr lang="en-US" sz="1400" dirty="0" smtClean="0">
                <a:solidFill>
                  <a:srgbClr val="FF0000"/>
                </a:solidFill>
              </a:rPr>
              <a:t>Translation</a:t>
            </a:r>
            <a:endParaRPr lang="en-US" sz="1400" dirty="0">
              <a:solidFill>
                <a:srgbClr val="FF0000"/>
              </a:solidFill>
            </a:endParaRPr>
          </a:p>
        </p:txBody>
      </p:sp>
      <p:sp>
        <p:nvSpPr>
          <p:cNvPr id="32" name="TextBox 31"/>
          <p:cNvSpPr txBox="1"/>
          <p:nvPr/>
        </p:nvSpPr>
        <p:spPr>
          <a:xfrm>
            <a:off x="1087235" y="4114800"/>
            <a:ext cx="184731" cy="369332"/>
          </a:xfrm>
          <a:prstGeom prst="rect">
            <a:avLst/>
          </a:prstGeom>
          <a:solidFill>
            <a:schemeClr val="bg1"/>
          </a:solidFill>
          <a:ln>
            <a:noFill/>
          </a:ln>
        </p:spPr>
        <p:txBody>
          <a:bodyPr wrap="none" rtlCol="0">
            <a:spAutoFit/>
          </a:bodyPr>
          <a:lstStyle/>
          <a:p>
            <a:endParaRPr lang="en-US" dirty="0"/>
          </a:p>
        </p:txBody>
      </p:sp>
      <p:sp>
        <p:nvSpPr>
          <p:cNvPr id="33" name="Rectangular Callout 32"/>
          <p:cNvSpPr/>
          <p:nvPr/>
        </p:nvSpPr>
        <p:spPr bwMode="auto">
          <a:xfrm>
            <a:off x="973178" y="4114800"/>
            <a:ext cx="2151022" cy="533400"/>
          </a:xfrm>
          <a:prstGeom prst="wedgeRectCallout">
            <a:avLst>
              <a:gd name="adj1" fmla="val -41997"/>
              <a:gd name="adj2" fmla="val 11692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smtClean="0"/>
              <a:t>Oh yeah -- we’ve been</a:t>
            </a:r>
          </a:p>
          <a:p>
            <a:r>
              <a:rPr lang="en-US" sz="1600" dirty="0" smtClean="0"/>
              <a:t>on Mars since 1962.</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p:txBody>
      </p:sp>
      <p:sp>
        <p:nvSpPr>
          <p:cNvPr id="31" name="TextBox 30"/>
          <p:cNvSpPr txBox="1"/>
          <p:nvPr/>
        </p:nvSpPr>
        <p:spPr>
          <a:xfrm>
            <a:off x="1371600" y="6182380"/>
            <a:ext cx="1672189" cy="523220"/>
          </a:xfrm>
          <a:prstGeom prst="rect">
            <a:avLst/>
          </a:prstGeom>
          <a:solidFill>
            <a:srgbClr val="FFFF00"/>
          </a:solidFill>
        </p:spPr>
        <p:txBody>
          <a:bodyPr wrap="none" rtlCol="0">
            <a:spAutoFit/>
          </a:bodyPr>
          <a:lstStyle/>
          <a:p>
            <a:r>
              <a:rPr lang="en-US" sz="1400" b="1" dirty="0" smtClean="0"/>
              <a:t>Slacker</a:t>
            </a:r>
            <a:r>
              <a:rPr lang="en-US" sz="1400" dirty="0" smtClean="0"/>
              <a:t> (1991)</a:t>
            </a:r>
          </a:p>
          <a:p>
            <a:r>
              <a:rPr lang="en-US" sz="1400" dirty="0" smtClean="0"/>
              <a:t>dir. Richard </a:t>
            </a:r>
            <a:r>
              <a:rPr lang="en-US" sz="1400" dirty="0" err="1" smtClean="0"/>
              <a:t>Linklater</a:t>
            </a:r>
            <a:endParaRPr lang="en-US" sz="1400" dirty="0"/>
          </a:p>
        </p:txBody>
      </p:sp>
    </p:spTree>
    <p:extLst>
      <p:ext uri="{BB962C8B-B14F-4D97-AF65-F5344CB8AC3E}">
        <p14:creationId xmlns:p14="http://schemas.microsoft.com/office/powerpoint/2010/main" val="15566709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C:\Documents and Settings\knight\Desktop\2013-07-10 16.42.13.jpg"/>
          <p:cNvPicPr>
            <a:picLocks noChangeAspect="1" noChangeArrowheads="1"/>
          </p:cNvPicPr>
          <p:nvPr/>
        </p:nvPicPr>
        <p:blipFill>
          <a:blip r:embed="rId2" cstate="print"/>
          <a:srcRect/>
          <a:stretch>
            <a:fillRect/>
          </a:stretch>
        </p:blipFill>
        <p:spPr bwMode="auto">
          <a:xfrm>
            <a:off x="457200" y="304800"/>
            <a:ext cx="4633913" cy="6178550"/>
          </a:xfrm>
          <a:prstGeom prst="rect">
            <a:avLst/>
          </a:prstGeom>
          <a:noFill/>
        </p:spPr>
      </p:pic>
      <p:sp>
        <p:nvSpPr>
          <p:cNvPr id="3" name="TextBox 2"/>
          <p:cNvSpPr txBox="1"/>
          <p:nvPr/>
        </p:nvSpPr>
        <p:spPr>
          <a:xfrm>
            <a:off x="5257800" y="304800"/>
            <a:ext cx="3649589" cy="4924425"/>
          </a:xfrm>
          <a:prstGeom prst="rect">
            <a:avLst/>
          </a:prstGeom>
          <a:noFill/>
        </p:spPr>
        <p:txBody>
          <a:bodyPr wrap="none" rtlCol="0">
            <a:spAutoFit/>
          </a:bodyPr>
          <a:lstStyle/>
          <a:p>
            <a:r>
              <a:rPr lang="en-US" sz="5400" dirty="0" smtClean="0"/>
              <a:t>CRYPTOLOG</a:t>
            </a:r>
            <a:endParaRPr lang="en-US" sz="2000" dirty="0" smtClean="0"/>
          </a:p>
          <a:p>
            <a:endParaRPr lang="en-US" sz="2000" b="1" dirty="0" smtClean="0"/>
          </a:p>
          <a:p>
            <a:r>
              <a:rPr lang="en-US" sz="2000" b="1" dirty="0" smtClean="0"/>
              <a:t>NSA newsletter declassified </a:t>
            </a:r>
          </a:p>
          <a:p>
            <a:r>
              <a:rPr lang="en-US" sz="2000" b="1" dirty="0" smtClean="0"/>
              <a:t>in 2013.</a:t>
            </a:r>
          </a:p>
          <a:p>
            <a:endParaRPr lang="en-US" sz="2000" dirty="0" smtClean="0"/>
          </a:p>
          <a:p>
            <a:r>
              <a:rPr lang="en-US" sz="2000" dirty="0" smtClean="0"/>
              <a:t>4400 pages (1974-1997).</a:t>
            </a:r>
          </a:p>
          <a:p>
            <a:r>
              <a:rPr lang="en-US" sz="2000" dirty="0" smtClean="0"/>
              <a:t>238 </a:t>
            </a:r>
            <a:r>
              <a:rPr lang="en-US" sz="2000" dirty="0" err="1" smtClean="0"/>
              <a:t>Mbyte</a:t>
            </a:r>
            <a:r>
              <a:rPr lang="en-US" sz="2000" dirty="0" smtClean="0"/>
              <a:t> PDF file.</a:t>
            </a:r>
          </a:p>
          <a:p>
            <a:endParaRPr lang="en-US" sz="2000" dirty="0" smtClean="0"/>
          </a:p>
          <a:p>
            <a:r>
              <a:rPr lang="en-US" sz="2000" dirty="0" smtClean="0"/>
              <a:t>Covers intelligence gathering,</a:t>
            </a:r>
          </a:p>
          <a:p>
            <a:r>
              <a:rPr lang="en-US" sz="2000" dirty="0" smtClean="0"/>
              <a:t>linguistics, military, cryptography,</a:t>
            </a:r>
          </a:p>
          <a:p>
            <a:r>
              <a:rPr lang="en-US" sz="2000" dirty="0" smtClean="0"/>
              <a:t>office space, pay grades, human </a:t>
            </a:r>
          </a:p>
          <a:p>
            <a:r>
              <a:rPr lang="en-US" sz="2000" dirty="0" smtClean="0"/>
              <a:t>factors, etc.</a:t>
            </a:r>
          </a:p>
          <a:p>
            <a:endParaRPr lang="en-US" sz="2000" dirty="0" smtClean="0"/>
          </a:p>
          <a:p>
            <a:r>
              <a:rPr lang="en-US" sz="2000" dirty="0" smtClean="0"/>
              <a:t>Heavily redacted.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CRYPTOLOG: </a:t>
            </a:r>
            <a:r>
              <a:rPr lang="en-US" dirty="0" err="1" smtClean="0"/>
              <a:t>Voynich</a:t>
            </a:r>
            <a:endParaRPr lang="en-US" dirty="0"/>
          </a:p>
        </p:txBody>
      </p:sp>
      <p:pic>
        <p:nvPicPr>
          <p:cNvPr id="7" name="Picture 17"/>
          <p:cNvPicPr>
            <a:picLocks noChangeAspect="1" noChangeArrowheads="1"/>
          </p:cNvPicPr>
          <p:nvPr/>
        </p:nvPicPr>
        <p:blipFill>
          <a:blip r:embed="rId2" cstate="print"/>
          <a:srcRect/>
          <a:stretch>
            <a:fillRect/>
          </a:stretch>
        </p:blipFill>
        <p:spPr bwMode="auto">
          <a:xfrm>
            <a:off x="381000" y="1447800"/>
            <a:ext cx="3657600" cy="3880539"/>
          </a:xfrm>
          <a:prstGeom prst="rect">
            <a:avLst/>
          </a:prstGeom>
          <a:noFill/>
          <a:ln w="9525">
            <a:solidFill>
              <a:schemeClr val="tx1"/>
            </a:solidFill>
            <a:miter lim="800000"/>
            <a:headEnd/>
            <a:tailEnd/>
          </a:ln>
        </p:spPr>
      </p:pic>
      <p:pic>
        <p:nvPicPr>
          <p:cNvPr id="6" name="Picture 18"/>
          <p:cNvPicPr>
            <a:picLocks noChangeAspect="1" noChangeArrowheads="1"/>
          </p:cNvPicPr>
          <p:nvPr/>
        </p:nvPicPr>
        <p:blipFill>
          <a:blip r:embed="rId3" cstate="print"/>
          <a:srcRect/>
          <a:stretch>
            <a:fillRect/>
          </a:stretch>
        </p:blipFill>
        <p:spPr bwMode="auto">
          <a:xfrm>
            <a:off x="3124200" y="2362200"/>
            <a:ext cx="4829282" cy="4124325"/>
          </a:xfrm>
          <a:prstGeom prst="rect">
            <a:avLst/>
          </a:prstGeom>
          <a:noFill/>
          <a:ln w="9525">
            <a:solidFill>
              <a:schemeClr val="tx1"/>
            </a:solidFill>
            <a:miter lim="800000"/>
            <a:headEnd/>
            <a:tailEnd/>
          </a:ln>
        </p:spPr>
      </p:pic>
      <p:pic>
        <p:nvPicPr>
          <p:cNvPr id="4" name="Picture 20"/>
          <p:cNvPicPr>
            <a:picLocks noChangeAspect="1" noChangeArrowheads="1"/>
          </p:cNvPicPr>
          <p:nvPr/>
        </p:nvPicPr>
        <p:blipFill>
          <a:blip r:embed="rId4" cstate="print"/>
          <a:srcRect/>
          <a:stretch>
            <a:fillRect/>
          </a:stretch>
        </p:blipFill>
        <p:spPr bwMode="auto">
          <a:xfrm>
            <a:off x="5562600" y="1371600"/>
            <a:ext cx="3352800" cy="1190625"/>
          </a:xfrm>
          <a:prstGeom prst="rect">
            <a:avLst/>
          </a:prstGeom>
          <a:noFill/>
          <a:ln w="9525">
            <a:solidFill>
              <a:schemeClr val="tx1"/>
            </a:solid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CRYPTOLOG: Machine Translation</a:t>
            </a:r>
            <a:endParaRPr lang="en-US" dirty="0"/>
          </a:p>
        </p:txBody>
      </p:sp>
      <p:pic>
        <p:nvPicPr>
          <p:cNvPr id="7" name="Picture 12"/>
          <p:cNvPicPr>
            <a:picLocks noChangeAspect="1" noChangeArrowheads="1"/>
          </p:cNvPicPr>
          <p:nvPr/>
        </p:nvPicPr>
        <p:blipFill>
          <a:blip r:embed="rId2" cstate="print"/>
          <a:srcRect/>
          <a:stretch>
            <a:fillRect/>
          </a:stretch>
        </p:blipFill>
        <p:spPr bwMode="auto">
          <a:xfrm>
            <a:off x="3505200" y="1143000"/>
            <a:ext cx="2783541" cy="2286000"/>
          </a:xfrm>
          <a:prstGeom prst="rect">
            <a:avLst/>
          </a:prstGeom>
          <a:noFill/>
          <a:ln w="9525">
            <a:solidFill>
              <a:schemeClr val="tx1"/>
            </a:solid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457200" y="1219200"/>
            <a:ext cx="2937394" cy="5391150"/>
          </a:xfrm>
          <a:prstGeom prst="rect">
            <a:avLst/>
          </a:prstGeom>
          <a:noFill/>
          <a:ln w="9525">
            <a:solidFill>
              <a:schemeClr val="tx1"/>
            </a:solidFill>
            <a:miter lim="800000"/>
            <a:headEnd/>
            <a:tailEnd/>
          </a:ln>
        </p:spPr>
      </p:pic>
      <p:pic>
        <p:nvPicPr>
          <p:cNvPr id="4" name="Picture 15"/>
          <p:cNvPicPr>
            <a:picLocks noChangeAspect="1" noChangeArrowheads="1"/>
          </p:cNvPicPr>
          <p:nvPr/>
        </p:nvPicPr>
        <p:blipFill>
          <a:blip r:embed="rId4" cstate="print"/>
          <a:srcRect/>
          <a:stretch>
            <a:fillRect/>
          </a:stretch>
        </p:blipFill>
        <p:spPr bwMode="auto">
          <a:xfrm>
            <a:off x="5181600" y="1600200"/>
            <a:ext cx="3517868" cy="5009498"/>
          </a:xfrm>
          <a:prstGeom prst="rect">
            <a:avLst/>
          </a:prstGeom>
          <a:noFill/>
          <a:ln w="9525">
            <a:solidFill>
              <a:schemeClr val="tx1"/>
            </a:solid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rmAutofit/>
          </a:bodyPr>
          <a:lstStyle/>
          <a:p>
            <a:r>
              <a:rPr lang="en-US" dirty="0" smtClean="0"/>
              <a:t>CRYPTOLOG: Evaluating Translations</a:t>
            </a:r>
            <a:endParaRPr lang="en-US" dirty="0"/>
          </a:p>
        </p:txBody>
      </p:sp>
      <p:pic>
        <p:nvPicPr>
          <p:cNvPr id="4" name="Picture 16"/>
          <p:cNvPicPr>
            <a:picLocks noChangeAspect="1" noChangeArrowheads="1"/>
          </p:cNvPicPr>
          <p:nvPr/>
        </p:nvPicPr>
        <p:blipFill>
          <a:blip r:embed="rId2" cstate="print"/>
          <a:srcRect/>
          <a:stretch>
            <a:fillRect/>
          </a:stretch>
        </p:blipFill>
        <p:spPr bwMode="auto">
          <a:xfrm>
            <a:off x="1400175" y="1619250"/>
            <a:ext cx="6343650" cy="4095750"/>
          </a:xfrm>
          <a:prstGeom prst="rect">
            <a:avLst/>
          </a:prstGeom>
          <a:noFill/>
          <a:ln w="9525">
            <a:solidFill>
              <a:schemeClr val="tx1"/>
            </a:solid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2" cstate="print"/>
          <a:srcRect/>
          <a:stretch>
            <a:fillRect/>
          </a:stretch>
        </p:blipFill>
        <p:spPr bwMode="auto">
          <a:xfrm>
            <a:off x="228600" y="1219200"/>
            <a:ext cx="7448550" cy="4910461"/>
          </a:xfrm>
          <a:prstGeom prst="rect">
            <a:avLst/>
          </a:prstGeom>
          <a:noFill/>
          <a:ln w="57150">
            <a:solidFill>
              <a:schemeClr val="tx1"/>
            </a:solid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1243857" y="2362200"/>
            <a:ext cx="3251943" cy="4343400"/>
          </a:xfrm>
          <a:prstGeom prst="rect">
            <a:avLst/>
          </a:prstGeom>
          <a:noFill/>
          <a:ln w="57150">
            <a:solidFill>
              <a:schemeClr val="tx1"/>
            </a:solidFill>
            <a:miter lim="800000"/>
            <a:headEnd/>
            <a:tailEnd/>
          </a:ln>
        </p:spPr>
      </p:pic>
      <p:sp>
        <p:nvSpPr>
          <p:cNvPr id="2" name="Title 1"/>
          <p:cNvSpPr>
            <a:spLocks noGrp="1"/>
          </p:cNvSpPr>
          <p:nvPr>
            <p:ph type="title"/>
          </p:nvPr>
        </p:nvSpPr>
        <p:spPr>
          <a:xfrm>
            <a:off x="457200" y="76200"/>
            <a:ext cx="8229600" cy="1143000"/>
          </a:xfrm>
        </p:spPr>
        <p:txBody>
          <a:bodyPr>
            <a:normAutofit/>
          </a:bodyPr>
          <a:lstStyle/>
          <a:p>
            <a:r>
              <a:rPr lang="en-US" dirty="0" smtClean="0"/>
              <a:t>CRYPTOLOG: Linguists</a:t>
            </a:r>
            <a:endParaRPr lang="en-US" dirty="0"/>
          </a:p>
        </p:txBody>
      </p:sp>
      <p:pic>
        <p:nvPicPr>
          <p:cNvPr id="4" name="Picture 10"/>
          <p:cNvPicPr>
            <a:picLocks noChangeAspect="1" noChangeArrowheads="1"/>
          </p:cNvPicPr>
          <p:nvPr/>
        </p:nvPicPr>
        <p:blipFill>
          <a:blip r:embed="rId4" cstate="print"/>
          <a:srcRect/>
          <a:stretch>
            <a:fillRect/>
          </a:stretch>
        </p:blipFill>
        <p:spPr bwMode="auto">
          <a:xfrm>
            <a:off x="4876800" y="2286000"/>
            <a:ext cx="4114800" cy="3676650"/>
          </a:xfrm>
          <a:prstGeom prst="rect">
            <a:avLst/>
          </a:prstGeom>
          <a:noFill/>
          <a:ln w="57150">
            <a:solidFill>
              <a:schemeClr val="tx1"/>
            </a:solid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609600" y="3657600"/>
            <a:ext cx="7048500" cy="2828925"/>
          </a:xfrm>
          <a:prstGeom prst="rect">
            <a:avLst/>
          </a:prstGeom>
          <a:noFill/>
          <a:ln w="57150">
            <a:solidFill>
              <a:schemeClr val="tx1"/>
            </a:solid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 to Word Clustering</a:t>
            </a:r>
            <a:endParaRPr lang="en-US" dirty="0"/>
          </a:p>
        </p:txBody>
      </p:sp>
      <p:sp>
        <p:nvSpPr>
          <p:cNvPr id="4" name="TextBox 3"/>
          <p:cNvSpPr txBox="1"/>
          <p:nvPr/>
        </p:nvSpPr>
        <p:spPr>
          <a:xfrm>
            <a:off x="498648"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304155"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135188"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181294"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179708"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179924"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152400"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944314"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020514" y="4419600"/>
            <a:ext cx="3805586" cy="1468508"/>
          </a:xfrm>
          <a:prstGeom prst="rect">
            <a:avLst/>
          </a:prstGeom>
          <a:noFill/>
          <a:ln w="9525">
            <a:noFill/>
            <a:miter lim="800000"/>
            <a:headEnd/>
            <a:tailEnd/>
          </a:ln>
        </p:spPr>
      </p:pic>
      <p:sp>
        <p:nvSpPr>
          <p:cNvPr id="28" name="TextBox 27"/>
          <p:cNvSpPr txBox="1"/>
          <p:nvPr/>
        </p:nvSpPr>
        <p:spPr>
          <a:xfrm>
            <a:off x="5147753" y="1524000"/>
            <a:ext cx="3920047" cy="1938992"/>
          </a:xfrm>
          <a:prstGeom prst="rect">
            <a:avLst/>
          </a:prstGeom>
          <a:solidFill>
            <a:srgbClr val="FFFF00"/>
          </a:solidFill>
        </p:spPr>
        <p:txBody>
          <a:bodyPr wrap="none" rtlCol="0">
            <a:spAutoFit/>
          </a:bodyPr>
          <a:lstStyle/>
          <a:p>
            <a:r>
              <a:rPr lang="en-US" sz="2400" dirty="0" smtClean="0"/>
              <a:t>Let’s try 10 clusters.</a:t>
            </a:r>
          </a:p>
          <a:p>
            <a:endParaRPr lang="en-US" sz="2400" dirty="0" smtClean="0"/>
          </a:p>
          <a:p>
            <a:r>
              <a:rPr lang="en-US" sz="2400" dirty="0" smtClean="0"/>
              <a:t>Let’s limit ourselves to the</a:t>
            </a:r>
          </a:p>
          <a:p>
            <a:r>
              <a:rPr lang="en-US" sz="2400" dirty="0" smtClean="0"/>
              <a:t>more homogenous Bio + Stars</a:t>
            </a:r>
          </a:p>
          <a:p>
            <a:r>
              <a:rPr lang="en-US" sz="2400" dirty="0" smtClean="0"/>
              <a:t>sections.</a:t>
            </a:r>
            <a:endParaRPr lang="en-US" sz="24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868362"/>
          </a:xfrm>
          <a:noFill/>
        </p:spPr>
        <p:txBody>
          <a:bodyPr>
            <a:normAutofit/>
          </a:bodyPr>
          <a:lstStyle/>
          <a:p>
            <a:r>
              <a:rPr lang="en-US" dirty="0" smtClean="0"/>
              <a:t>10-Class Word Clustering: English</a:t>
            </a:r>
            <a:endParaRPr lang="en-US" dirty="0"/>
          </a:p>
        </p:txBody>
      </p:sp>
      <p:pic>
        <p:nvPicPr>
          <p:cNvPr id="121858" name="Picture 2"/>
          <p:cNvPicPr>
            <a:picLocks noChangeAspect="1" noChangeArrowheads="1"/>
          </p:cNvPicPr>
          <p:nvPr/>
        </p:nvPicPr>
        <p:blipFill>
          <a:blip r:embed="rId2" cstate="print"/>
          <a:srcRect/>
          <a:stretch>
            <a:fillRect/>
          </a:stretch>
        </p:blipFill>
        <p:spPr bwMode="auto">
          <a:xfrm>
            <a:off x="152400" y="1447800"/>
            <a:ext cx="4210050" cy="1462646"/>
          </a:xfrm>
          <a:prstGeom prst="rect">
            <a:avLst/>
          </a:prstGeom>
          <a:noFill/>
          <a:ln w="9525">
            <a:solidFill>
              <a:schemeClr val="tx1"/>
            </a:solidFill>
            <a:miter lim="800000"/>
            <a:headEnd/>
            <a:tailEnd/>
          </a:ln>
        </p:spPr>
      </p:pic>
      <p:pic>
        <p:nvPicPr>
          <p:cNvPr id="121859" name="Picture 3"/>
          <p:cNvPicPr>
            <a:picLocks noChangeAspect="1" noChangeArrowheads="1"/>
          </p:cNvPicPr>
          <p:nvPr/>
        </p:nvPicPr>
        <p:blipFill>
          <a:blip r:embed="rId3" cstate="print"/>
          <a:srcRect/>
          <a:stretch>
            <a:fillRect/>
          </a:stretch>
        </p:blipFill>
        <p:spPr bwMode="auto">
          <a:xfrm>
            <a:off x="152400" y="3810000"/>
            <a:ext cx="5153025" cy="2667000"/>
          </a:xfrm>
          <a:prstGeom prst="rect">
            <a:avLst/>
          </a:prstGeom>
          <a:noFill/>
          <a:ln w="9525">
            <a:solidFill>
              <a:schemeClr val="tx1"/>
            </a:solidFill>
            <a:miter lim="800000"/>
            <a:headEnd/>
            <a:tailEnd/>
          </a:ln>
        </p:spPr>
      </p:pic>
      <p:pic>
        <p:nvPicPr>
          <p:cNvPr id="121860" name="Picture 4"/>
          <p:cNvPicPr>
            <a:picLocks noChangeAspect="1" noChangeArrowheads="1"/>
          </p:cNvPicPr>
          <p:nvPr/>
        </p:nvPicPr>
        <p:blipFill>
          <a:blip r:embed="rId4" cstate="print"/>
          <a:srcRect/>
          <a:stretch>
            <a:fillRect/>
          </a:stretch>
        </p:blipFill>
        <p:spPr bwMode="auto">
          <a:xfrm>
            <a:off x="5410200" y="3810000"/>
            <a:ext cx="3593275" cy="1948466"/>
          </a:xfrm>
          <a:prstGeom prst="rect">
            <a:avLst/>
          </a:prstGeom>
          <a:noFill/>
          <a:ln w="9525">
            <a:solidFill>
              <a:schemeClr val="tx1"/>
            </a:solidFill>
            <a:miter lim="800000"/>
            <a:headEnd/>
            <a:tailEnd/>
          </a:ln>
        </p:spPr>
      </p:pic>
      <p:pic>
        <p:nvPicPr>
          <p:cNvPr id="121861" name="Picture 5"/>
          <p:cNvPicPr>
            <a:picLocks noChangeAspect="1" noChangeArrowheads="1"/>
          </p:cNvPicPr>
          <p:nvPr/>
        </p:nvPicPr>
        <p:blipFill>
          <a:blip r:embed="rId5" cstate="print"/>
          <a:srcRect/>
          <a:stretch>
            <a:fillRect/>
          </a:stretch>
        </p:blipFill>
        <p:spPr bwMode="auto">
          <a:xfrm>
            <a:off x="4487992" y="1447800"/>
            <a:ext cx="4503608" cy="2290763"/>
          </a:xfrm>
          <a:prstGeom prst="rect">
            <a:avLst/>
          </a:prstGeom>
          <a:noFill/>
          <a:ln w="9525">
            <a:solidFill>
              <a:schemeClr val="tx1"/>
            </a:solidFill>
            <a:miter lim="800000"/>
            <a:headEnd/>
            <a:tailEnd/>
          </a:ln>
        </p:spPr>
      </p:pic>
      <p:sp>
        <p:nvSpPr>
          <p:cNvPr id="8" name="Rectangle 7"/>
          <p:cNvSpPr/>
          <p:nvPr/>
        </p:nvSpPr>
        <p:spPr bwMode="auto">
          <a:xfrm>
            <a:off x="152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9" name="Rectangle 8"/>
          <p:cNvSpPr/>
          <p:nvPr/>
        </p:nvSpPr>
        <p:spPr bwMode="auto">
          <a:xfrm>
            <a:off x="15240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bwMode="auto">
          <a:xfrm>
            <a:off x="2819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1" name="Rectangle 10"/>
          <p:cNvSpPr/>
          <p:nvPr/>
        </p:nvSpPr>
        <p:spPr bwMode="auto">
          <a:xfrm>
            <a:off x="54102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bwMode="auto">
          <a:xfrm>
            <a:off x="66294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486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4" name="TextBox 13"/>
          <p:cNvSpPr txBox="1"/>
          <p:nvPr/>
        </p:nvSpPr>
        <p:spPr>
          <a:xfrm>
            <a:off x="457200" y="3124200"/>
            <a:ext cx="518091" cy="369332"/>
          </a:xfrm>
          <a:prstGeom prst="rect">
            <a:avLst/>
          </a:prstGeom>
          <a:noFill/>
        </p:spPr>
        <p:txBody>
          <a:bodyPr wrap="none" rtlCol="0">
            <a:spAutoFit/>
          </a:bodyPr>
          <a:lstStyle/>
          <a:p>
            <a:r>
              <a:rPr lang="en-US" dirty="0" smtClean="0"/>
              <a:t>etc</a:t>
            </a:r>
            <a:endParaRPr lang="en-US" dirty="0"/>
          </a:p>
        </p:txBody>
      </p:sp>
      <p:sp>
        <p:nvSpPr>
          <p:cNvPr id="15" name="TextBox 14"/>
          <p:cNvSpPr txBox="1"/>
          <p:nvPr/>
        </p:nvSpPr>
        <p:spPr>
          <a:xfrm>
            <a:off x="1844109" y="3124200"/>
            <a:ext cx="518091" cy="369332"/>
          </a:xfrm>
          <a:prstGeom prst="rect">
            <a:avLst/>
          </a:prstGeom>
          <a:noFill/>
        </p:spPr>
        <p:txBody>
          <a:bodyPr wrap="none" rtlCol="0">
            <a:spAutoFit/>
          </a:bodyPr>
          <a:lstStyle/>
          <a:p>
            <a:r>
              <a:rPr lang="en-US" dirty="0" smtClean="0"/>
              <a:t>etc</a:t>
            </a:r>
            <a:endParaRPr lang="en-US" dirty="0"/>
          </a:p>
        </p:txBody>
      </p:sp>
      <p:sp>
        <p:nvSpPr>
          <p:cNvPr id="16" name="TextBox 15"/>
          <p:cNvSpPr txBox="1"/>
          <p:nvPr/>
        </p:nvSpPr>
        <p:spPr>
          <a:xfrm>
            <a:off x="3139509" y="3124200"/>
            <a:ext cx="518091" cy="369332"/>
          </a:xfrm>
          <a:prstGeom prst="rect">
            <a:avLst/>
          </a:prstGeom>
          <a:noFill/>
        </p:spPr>
        <p:txBody>
          <a:bodyPr wrap="none" rtlCol="0">
            <a:spAutoFit/>
          </a:bodyPr>
          <a:lstStyle/>
          <a:p>
            <a:r>
              <a:rPr lang="en-US" dirty="0" smtClean="0"/>
              <a:t>etc</a:t>
            </a:r>
            <a:endParaRPr lang="en-US" dirty="0"/>
          </a:p>
        </p:txBody>
      </p:sp>
      <p:sp>
        <p:nvSpPr>
          <p:cNvPr id="17" name="TextBox 16"/>
          <p:cNvSpPr txBox="1"/>
          <p:nvPr/>
        </p:nvSpPr>
        <p:spPr>
          <a:xfrm>
            <a:off x="5730309" y="5955268"/>
            <a:ext cx="518091" cy="369332"/>
          </a:xfrm>
          <a:prstGeom prst="rect">
            <a:avLst/>
          </a:prstGeom>
          <a:noFill/>
        </p:spPr>
        <p:txBody>
          <a:bodyPr wrap="none" rtlCol="0">
            <a:spAutoFit/>
          </a:bodyPr>
          <a:lstStyle/>
          <a:p>
            <a:r>
              <a:rPr lang="en-US" dirty="0" smtClean="0"/>
              <a:t>etc</a:t>
            </a:r>
            <a:endParaRPr lang="en-US" dirty="0"/>
          </a:p>
        </p:txBody>
      </p:sp>
      <p:sp>
        <p:nvSpPr>
          <p:cNvPr id="18" name="TextBox 17"/>
          <p:cNvSpPr txBox="1"/>
          <p:nvPr/>
        </p:nvSpPr>
        <p:spPr>
          <a:xfrm>
            <a:off x="6949509" y="5943600"/>
            <a:ext cx="518091" cy="369332"/>
          </a:xfrm>
          <a:prstGeom prst="rect">
            <a:avLst/>
          </a:prstGeom>
          <a:noFill/>
        </p:spPr>
        <p:txBody>
          <a:bodyPr wrap="none" rtlCol="0">
            <a:spAutoFit/>
          </a:bodyPr>
          <a:lstStyle/>
          <a:p>
            <a:r>
              <a:rPr lang="en-US" dirty="0" smtClean="0"/>
              <a:t>etc</a:t>
            </a:r>
            <a:endParaRPr lang="en-US" dirty="0"/>
          </a:p>
        </p:txBody>
      </p:sp>
      <p:sp>
        <p:nvSpPr>
          <p:cNvPr id="19" name="TextBox 18"/>
          <p:cNvSpPr txBox="1"/>
          <p:nvPr/>
        </p:nvSpPr>
        <p:spPr>
          <a:xfrm>
            <a:off x="8168709" y="5943600"/>
            <a:ext cx="518091" cy="369332"/>
          </a:xfrm>
          <a:prstGeom prst="rect">
            <a:avLst/>
          </a:prstGeom>
          <a:noFill/>
        </p:spPr>
        <p:txBody>
          <a:bodyPr wrap="none" rtlCol="0">
            <a:spAutoFit/>
          </a:bodyPr>
          <a:lstStyle/>
          <a:p>
            <a:r>
              <a:rPr lang="en-US" dirty="0" smtClean="0"/>
              <a:t>etc</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cstate="print"/>
          <a:srcRect/>
          <a:stretch>
            <a:fillRect/>
          </a:stretch>
        </p:blipFill>
        <p:spPr bwMode="auto">
          <a:xfrm>
            <a:off x="228601" y="152400"/>
            <a:ext cx="3124200" cy="1552900"/>
          </a:xfrm>
          <a:prstGeom prst="rect">
            <a:avLst/>
          </a:prstGeom>
          <a:noFill/>
          <a:ln w="9525">
            <a:solidFill>
              <a:schemeClr val="tx1"/>
            </a:solid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228600" y="1828800"/>
            <a:ext cx="3874073" cy="1528762"/>
          </a:xfrm>
          <a:prstGeom prst="rect">
            <a:avLst/>
          </a:prstGeom>
          <a:noFill/>
          <a:ln w="9525">
            <a:solidFill>
              <a:schemeClr val="tx1"/>
            </a:solid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6574129" y="152400"/>
            <a:ext cx="2438401" cy="1219200"/>
          </a:xfrm>
          <a:prstGeom prst="rect">
            <a:avLst/>
          </a:prstGeom>
          <a:noFill/>
          <a:ln w="9525">
            <a:solidFill>
              <a:schemeClr val="tx1"/>
            </a:solidFill>
            <a:miter lim="800000"/>
            <a:headEnd/>
            <a:tailEnd/>
          </a:ln>
        </p:spPr>
      </p:pic>
      <p:pic>
        <p:nvPicPr>
          <p:cNvPr id="122886" name="Picture 6"/>
          <p:cNvPicPr>
            <a:picLocks noChangeAspect="1" noChangeArrowheads="1"/>
          </p:cNvPicPr>
          <p:nvPr/>
        </p:nvPicPr>
        <p:blipFill>
          <a:blip r:embed="rId5" cstate="print"/>
          <a:srcRect/>
          <a:stretch>
            <a:fillRect/>
          </a:stretch>
        </p:blipFill>
        <p:spPr bwMode="auto">
          <a:xfrm>
            <a:off x="228601" y="3429000"/>
            <a:ext cx="2209799" cy="1246753"/>
          </a:xfrm>
          <a:prstGeom prst="rect">
            <a:avLst/>
          </a:prstGeom>
          <a:noFill/>
          <a:ln w="9525">
            <a:solidFill>
              <a:schemeClr val="tx1"/>
            </a:solidFill>
            <a:miter lim="800000"/>
            <a:headEnd/>
            <a:tailEnd/>
          </a:ln>
        </p:spPr>
      </p:pic>
      <p:pic>
        <p:nvPicPr>
          <p:cNvPr id="122887" name="Picture 7"/>
          <p:cNvPicPr>
            <a:picLocks noChangeAspect="1" noChangeArrowheads="1"/>
          </p:cNvPicPr>
          <p:nvPr/>
        </p:nvPicPr>
        <p:blipFill>
          <a:blip r:embed="rId6" cstate="print"/>
          <a:srcRect/>
          <a:stretch>
            <a:fillRect/>
          </a:stretch>
        </p:blipFill>
        <p:spPr bwMode="auto">
          <a:xfrm>
            <a:off x="4191000" y="1828801"/>
            <a:ext cx="3048000" cy="1527578"/>
          </a:xfrm>
          <a:prstGeom prst="rect">
            <a:avLst/>
          </a:prstGeom>
          <a:noFill/>
          <a:ln w="9525">
            <a:solidFill>
              <a:schemeClr val="tx1"/>
            </a:solidFill>
            <a:miter lim="800000"/>
            <a:headEnd/>
            <a:tailEnd/>
          </a:ln>
        </p:spPr>
      </p:pic>
      <p:pic>
        <p:nvPicPr>
          <p:cNvPr id="122888" name="Picture 8"/>
          <p:cNvPicPr>
            <a:picLocks noChangeAspect="1" noChangeArrowheads="1"/>
          </p:cNvPicPr>
          <p:nvPr/>
        </p:nvPicPr>
        <p:blipFill>
          <a:blip r:embed="rId7" cstate="print"/>
          <a:srcRect/>
          <a:stretch>
            <a:fillRect/>
          </a:stretch>
        </p:blipFill>
        <p:spPr bwMode="auto">
          <a:xfrm>
            <a:off x="2514600" y="3429001"/>
            <a:ext cx="3581400" cy="1453504"/>
          </a:xfrm>
          <a:prstGeom prst="rect">
            <a:avLst/>
          </a:prstGeom>
          <a:noFill/>
          <a:ln w="9525">
            <a:solidFill>
              <a:schemeClr val="tx1"/>
            </a:solidFill>
            <a:miter lim="800000"/>
            <a:headEnd/>
            <a:tailEnd/>
          </a:ln>
        </p:spPr>
      </p:pic>
      <p:pic>
        <p:nvPicPr>
          <p:cNvPr id="122889" name="Picture 9"/>
          <p:cNvPicPr>
            <a:picLocks noChangeAspect="1" noChangeArrowheads="1"/>
          </p:cNvPicPr>
          <p:nvPr/>
        </p:nvPicPr>
        <p:blipFill>
          <a:blip r:embed="rId8" cstate="print"/>
          <a:srcRect/>
          <a:stretch>
            <a:fillRect/>
          </a:stretch>
        </p:blipFill>
        <p:spPr bwMode="auto">
          <a:xfrm>
            <a:off x="6172200" y="3429000"/>
            <a:ext cx="2762250" cy="1624281"/>
          </a:xfrm>
          <a:prstGeom prst="rect">
            <a:avLst/>
          </a:prstGeom>
          <a:noFill/>
          <a:ln w="9525">
            <a:solidFill>
              <a:schemeClr val="tx1"/>
            </a:solidFill>
            <a:miter lim="800000"/>
            <a:headEnd/>
            <a:tailEnd/>
          </a:ln>
        </p:spPr>
      </p:pic>
      <p:pic>
        <p:nvPicPr>
          <p:cNvPr id="122890" name="Picture 10"/>
          <p:cNvPicPr>
            <a:picLocks noChangeAspect="1" noChangeArrowheads="1"/>
          </p:cNvPicPr>
          <p:nvPr/>
        </p:nvPicPr>
        <p:blipFill>
          <a:blip r:embed="rId9" cstate="print"/>
          <a:srcRect/>
          <a:stretch>
            <a:fillRect/>
          </a:stretch>
        </p:blipFill>
        <p:spPr bwMode="auto">
          <a:xfrm>
            <a:off x="228600" y="4953000"/>
            <a:ext cx="4343400" cy="1839913"/>
          </a:xfrm>
          <a:prstGeom prst="rect">
            <a:avLst/>
          </a:prstGeom>
          <a:noFill/>
          <a:ln w="9525">
            <a:solidFill>
              <a:schemeClr val="tx1"/>
            </a:solidFill>
            <a:miter lim="800000"/>
            <a:headEnd/>
            <a:tailEnd/>
          </a:ln>
        </p:spPr>
      </p:pic>
      <p:pic>
        <p:nvPicPr>
          <p:cNvPr id="122891" name="Picture 11"/>
          <p:cNvPicPr>
            <a:picLocks noChangeAspect="1" noChangeArrowheads="1"/>
          </p:cNvPicPr>
          <p:nvPr/>
        </p:nvPicPr>
        <p:blipFill>
          <a:blip r:embed="rId10" cstate="print"/>
          <a:srcRect/>
          <a:stretch>
            <a:fillRect/>
          </a:stretch>
        </p:blipFill>
        <p:spPr bwMode="auto">
          <a:xfrm>
            <a:off x="5410200" y="5105400"/>
            <a:ext cx="3557588" cy="1689751"/>
          </a:xfrm>
          <a:prstGeom prst="rect">
            <a:avLst/>
          </a:prstGeom>
          <a:noFill/>
          <a:ln w="9525">
            <a:solidFill>
              <a:schemeClr val="tx1"/>
            </a:solidFill>
            <a:miter lim="800000"/>
            <a:headEnd/>
            <a:tailEnd/>
          </a:ln>
        </p:spPr>
      </p:pic>
      <p:sp>
        <p:nvSpPr>
          <p:cNvPr id="14" name="TextBox 13"/>
          <p:cNvSpPr txBox="1"/>
          <p:nvPr/>
        </p:nvSpPr>
        <p:spPr>
          <a:xfrm>
            <a:off x="228600" y="152400"/>
            <a:ext cx="31290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20494" y="1752600"/>
            <a:ext cx="312906" cy="369332"/>
          </a:xfrm>
          <a:prstGeom prst="rect">
            <a:avLst/>
          </a:prstGeom>
          <a:noFill/>
        </p:spPr>
        <p:txBody>
          <a:bodyPr wrap="none" rtlCol="0">
            <a:spAutoFit/>
          </a:bodyPr>
          <a:lstStyle/>
          <a:p>
            <a:r>
              <a:rPr lang="en-US" dirty="0" smtClean="0"/>
              <a:t>c</a:t>
            </a:r>
            <a:endParaRPr lang="en-US" dirty="0"/>
          </a:p>
        </p:txBody>
      </p:sp>
      <p:sp>
        <p:nvSpPr>
          <p:cNvPr id="17" name="TextBox 16"/>
          <p:cNvSpPr txBox="1"/>
          <p:nvPr/>
        </p:nvSpPr>
        <p:spPr>
          <a:xfrm>
            <a:off x="6553200" y="152400"/>
            <a:ext cx="325730" cy="369332"/>
          </a:xfrm>
          <a:prstGeom prst="rect">
            <a:avLst/>
          </a:prstGeom>
          <a:noFill/>
        </p:spPr>
        <p:txBody>
          <a:bodyPr wrap="none" rtlCol="0">
            <a:spAutoFit/>
          </a:bodyPr>
          <a:lstStyle/>
          <a:p>
            <a:r>
              <a:rPr lang="en-US" dirty="0" smtClean="0"/>
              <a:t>d</a:t>
            </a:r>
            <a:endParaRPr lang="en-US" dirty="0"/>
          </a:p>
        </p:txBody>
      </p:sp>
      <p:sp>
        <p:nvSpPr>
          <p:cNvPr id="18" name="TextBox 17"/>
          <p:cNvSpPr txBox="1"/>
          <p:nvPr/>
        </p:nvSpPr>
        <p:spPr>
          <a:xfrm>
            <a:off x="228600" y="3429000"/>
            <a:ext cx="312906" cy="369332"/>
          </a:xfrm>
          <a:prstGeom prst="rect">
            <a:avLst/>
          </a:prstGeom>
          <a:noFill/>
        </p:spPr>
        <p:txBody>
          <a:bodyPr wrap="none" rtlCol="0">
            <a:spAutoFit/>
          </a:bodyPr>
          <a:lstStyle/>
          <a:p>
            <a:r>
              <a:rPr lang="en-US" dirty="0" smtClean="0"/>
              <a:t>e</a:t>
            </a:r>
            <a:endParaRPr lang="en-US" dirty="0"/>
          </a:p>
        </p:txBody>
      </p:sp>
      <p:sp>
        <p:nvSpPr>
          <p:cNvPr id="19" name="TextBox 18"/>
          <p:cNvSpPr txBox="1"/>
          <p:nvPr/>
        </p:nvSpPr>
        <p:spPr>
          <a:xfrm>
            <a:off x="4191000" y="1828800"/>
            <a:ext cx="261610" cy="369332"/>
          </a:xfrm>
          <a:prstGeom prst="rect">
            <a:avLst/>
          </a:prstGeom>
          <a:noFill/>
        </p:spPr>
        <p:txBody>
          <a:bodyPr wrap="none" rtlCol="0">
            <a:spAutoFit/>
          </a:bodyPr>
          <a:lstStyle/>
          <a:p>
            <a:r>
              <a:rPr lang="en-US" dirty="0" smtClean="0"/>
              <a:t>f</a:t>
            </a:r>
            <a:endParaRPr lang="en-US" dirty="0"/>
          </a:p>
        </p:txBody>
      </p:sp>
      <p:sp>
        <p:nvSpPr>
          <p:cNvPr id="20" name="TextBox 19"/>
          <p:cNvSpPr txBox="1"/>
          <p:nvPr/>
        </p:nvSpPr>
        <p:spPr>
          <a:xfrm>
            <a:off x="2514600" y="3429000"/>
            <a:ext cx="325730" cy="369332"/>
          </a:xfrm>
          <a:prstGeom prst="rect">
            <a:avLst/>
          </a:prstGeom>
          <a:noFill/>
        </p:spPr>
        <p:txBody>
          <a:bodyPr wrap="none" rtlCol="0">
            <a:spAutoFit/>
          </a:bodyPr>
          <a:lstStyle/>
          <a:p>
            <a:r>
              <a:rPr lang="en-US" dirty="0" smtClean="0"/>
              <a:t>g</a:t>
            </a:r>
            <a:endParaRPr lang="en-US" dirty="0"/>
          </a:p>
        </p:txBody>
      </p:sp>
      <p:sp>
        <p:nvSpPr>
          <p:cNvPr id="21" name="TextBox 20"/>
          <p:cNvSpPr txBox="1"/>
          <p:nvPr/>
        </p:nvSpPr>
        <p:spPr>
          <a:xfrm>
            <a:off x="6172200" y="3429000"/>
            <a:ext cx="325730" cy="369332"/>
          </a:xfrm>
          <a:prstGeom prst="rect">
            <a:avLst/>
          </a:prstGeom>
          <a:noFill/>
        </p:spPr>
        <p:txBody>
          <a:bodyPr wrap="none" rtlCol="0">
            <a:spAutoFit/>
          </a:bodyPr>
          <a:lstStyle/>
          <a:p>
            <a:r>
              <a:rPr lang="en-US" dirty="0" smtClean="0"/>
              <a:t>h</a:t>
            </a:r>
            <a:endParaRPr lang="en-US" dirty="0"/>
          </a:p>
        </p:txBody>
      </p:sp>
      <p:sp>
        <p:nvSpPr>
          <p:cNvPr id="22" name="TextBox 21"/>
          <p:cNvSpPr txBox="1"/>
          <p:nvPr/>
        </p:nvSpPr>
        <p:spPr>
          <a:xfrm>
            <a:off x="228600" y="4953000"/>
            <a:ext cx="248786" cy="369332"/>
          </a:xfrm>
          <a:prstGeom prst="rect">
            <a:avLst/>
          </a:prstGeom>
          <a:noFill/>
        </p:spPr>
        <p:txBody>
          <a:bodyPr wrap="none" rtlCol="0">
            <a:spAutoFit/>
          </a:bodyPr>
          <a:lstStyle/>
          <a:p>
            <a:r>
              <a:rPr lang="en-US" dirty="0" err="1" smtClean="0"/>
              <a:t>i</a:t>
            </a:r>
            <a:endParaRPr lang="en-US" dirty="0"/>
          </a:p>
        </p:txBody>
      </p:sp>
      <p:sp>
        <p:nvSpPr>
          <p:cNvPr id="23" name="TextBox 22"/>
          <p:cNvSpPr txBox="1"/>
          <p:nvPr/>
        </p:nvSpPr>
        <p:spPr>
          <a:xfrm>
            <a:off x="5410200" y="5105400"/>
            <a:ext cx="248786" cy="369332"/>
          </a:xfrm>
          <a:prstGeom prst="rect">
            <a:avLst/>
          </a:prstGeom>
          <a:noFill/>
        </p:spPr>
        <p:txBody>
          <a:bodyPr wrap="none" rtlCol="0">
            <a:spAutoFit/>
          </a:bodyPr>
          <a:lstStyle/>
          <a:p>
            <a:r>
              <a:rPr lang="en-US" dirty="0" smtClean="0"/>
              <a:t>j</a:t>
            </a:r>
            <a:endParaRPr lang="en-US" dirty="0"/>
          </a:p>
        </p:txBody>
      </p:sp>
      <p:pic>
        <p:nvPicPr>
          <p:cNvPr id="122892" name="Picture 12"/>
          <p:cNvPicPr>
            <a:picLocks noChangeAspect="1" noChangeArrowheads="1"/>
          </p:cNvPicPr>
          <p:nvPr/>
        </p:nvPicPr>
        <p:blipFill>
          <a:blip r:embed="rId11" cstate="print"/>
          <a:srcRect/>
          <a:stretch>
            <a:fillRect/>
          </a:stretch>
        </p:blipFill>
        <p:spPr bwMode="auto">
          <a:xfrm>
            <a:off x="3429000" y="152400"/>
            <a:ext cx="3071813" cy="1552112"/>
          </a:xfrm>
          <a:prstGeom prst="rect">
            <a:avLst/>
          </a:prstGeom>
          <a:noFill/>
          <a:ln w="9525">
            <a:solidFill>
              <a:schemeClr val="tx1"/>
            </a:solidFill>
            <a:miter lim="800000"/>
            <a:headEnd/>
            <a:tailEnd/>
          </a:ln>
        </p:spPr>
      </p:pic>
      <p:sp>
        <p:nvSpPr>
          <p:cNvPr id="15" name="TextBox 14"/>
          <p:cNvSpPr txBox="1"/>
          <p:nvPr/>
        </p:nvSpPr>
        <p:spPr>
          <a:xfrm>
            <a:off x="3429000" y="152400"/>
            <a:ext cx="325730" cy="369332"/>
          </a:xfrm>
          <a:prstGeom prst="rect">
            <a:avLst/>
          </a:prstGeom>
          <a:noFill/>
        </p:spPr>
        <p:txBody>
          <a:bodyPr wrap="none" rtlCol="0">
            <a:spAutoFit/>
          </a:bodyPr>
          <a:lstStyle/>
          <a:p>
            <a:r>
              <a:rPr lang="en-US" dirty="0" smtClean="0"/>
              <a:t>b</a:t>
            </a:r>
            <a:endParaRPr lang="en-US" dirty="0"/>
          </a:p>
        </p:txBody>
      </p:sp>
      <p:sp>
        <p:nvSpPr>
          <p:cNvPr id="25" name="TextBox 24"/>
          <p:cNvSpPr txBox="1"/>
          <p:nvPr/>
        </p:nvSpPr>
        <p:spPr>
          <a:xfrm>
            <a:off x="7315200" y="1557516"/>
            <a:ext cx="1773242" cy="954107"/>
          </a:xfrm>
          <a:prstGeom prst="rect">
            <a:avLst/>
          </a:prstGeom>
          <a:solidFill>
            <a:srgbClr val="FFFF00"/>
          </a:solidFill>
        </p:spPr>
        <p:txBody>
          <a:bodyPr wrap="none" rtlCol="0">
            <a:spAutoFit/>
          </a:bodyPr>
          <a:lstStyle/>
          <a:p>
            <a:r>
              <a:rPr lang="en-US" sz="2800" dirty="0" smtClean="0"/>
              <a:t>10 Classes:</a:t>
            </a:r>
          </a:p>
          <a:p>
            <a:r>
              <a:rPr lang="en-US" sz="2800" dirty="0" err="1" smtClean="0"/>
              <a:t>Voynich</a:t>
            </a:r>
            <a:r>
              <a:rPr lang="en-US" sz="2800" dirty="0" smtClean="0"/>
              <a:t>-B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no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no    </a:t>
            </a:r>
            <a:r>
              <a:rPr lang="en-US" sz="2800" dirty="0" err="1" smtClean="0">
                <a:latin typeface="Courier New" pitchFamily="49" charset="0"/>
                <a:cs typeface="Courier New" pitchFamily="49" charset="0"/>
              </a:rPr>
              <a:t>no.e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n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ni</a:t>
            </a:r>
            <a:r>
              <a:rPr lang="en-US" sz="2800" dirty="0" smtClean="0">
                <a:latin typeface="Courier New" pitchFamily="49" charset="0"/>
                <a:cs typeface="Courier New" pitchFamily="49" charset="0"/>
              </a:rPr>
              <a:t>. f n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no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in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662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6628"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304800" y="24384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defRPr/>
            </a:pPr>
            <a:r>
              <a:rPr lang="en-US" sz="3600" b="0" kern="0" dirty="0"/>
              <a:t>10 clusters:</a:t>
            </a:r>
            <a:br>
              <a:rPr lang="en-US" sz="3600" b="0" kern="0" dirty="0"/>
            </a:br>
            <a:r>
              <a:rPr lang="en-US" sz="3600" b="0" kern="0" dirty="0" err="1"/>
              <a:t>Voynich</a:t>
            </a:r>
            <a:r>
              <a:rPr lang="en-US" sz="3600" b="0" kern="0" dirty="0"/>
              <a:t>-B</a:t>
            </a:r>
          </a:p>
          <a:p>
            <a:pPr lvl="0">
              <a:defRPr/>
            </a:pPr>
            <a:endParaRPr lang="en-US" sz="3600" b="0" kern="0" dirty="0"/>
          </a:p>
          <a:p>
            <a:pPr lvl="0">
              <a:defRPr/>
            </a:pPr>
            <a:r>
              <a:rPr lang="en-US" sz="3600" b="0" kern="0" dirty="0"/>
              <a:t>Tags per</a:t>
            </a:r>
          </a:p>
          <a:p>
            <a:pPr lvl="0">
              <a:defRPr/>
            </a:pPr>
            <a:r>
              <a:rPr lang="en-US" sz="3600" b="0" kern="0" dirty="0"/>
              <a:t>page.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smtClean="0">
              <a:ln>
                <a:noFill/>
              </a:ln>
              <a:effectLst/>
              <a:uLnTx/>
              <a:uFillTx/>
              <a:latin typeface="+mn-lt"/>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3600" b="0" kern="0" dirty="0" smtClean="0">
                <a:latin typeface="+mn-lt"/>
                <a:ea typeface="+mj-ea"/>
                <a:cs typeface="+mj-cs"/>
              </a:rPr>
              <a:t>“Bio” words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effectLst/>
                <a:uLnTx/>
                <a:uFillTx/>
                <a:latin typeface="+mn-lt"/>
                <a:ea typeface="+mj-ea"/>
                <a:cs typeface="+mj-cs"/>
              </a:rPr>
              <a:t>“Stars” words</a:t>
            </a:r>
            <a:endParaRPr kumimoji="0" lang="en-US" sz="3600" b="0" i="0" u="none" strike="noStrike" kern="0" cap="none" spc="0" normalizeH="0" baseline="0" noProof="0" dirty="0">
              <a:ln>
                <a:noFill/>
              </a:ln>
              <a:effectLst/>
              <a:uLnTx/>
              <a:uFillTx/>
              <a:latin typeface="+mn-lt"/>
              <a:ea typeface="+mj-ea"/>
              <a:cs typeface="+mj-cs"/>
            </a:endParaRPr>
          </a:p>
        </p:txBody>
      </p:sp>
      <p:graphicFrame>
        <p:nvGraphicFramePr>
          <p:cNvPr id="13" name="Chart 12"/>
          <p:cNvGraphicFramePr/>
          <p:nvPr/>
        </p:nvGraphicFramePr>
        <p:xfrm>
          <a:off x="3429000" y="104775"/>
          <a:ext cx="2695574" cy="12858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23"/>
          <p:cNvGraphicFramePr/>
          <p:nvPr/>
        </p:nvGraphicFramePr>
        <p:xfrm>
          <a:off x="6134100" y="123824"/>
          <a:ext cx="2628900" cy="1285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nvGraphicFramePr>
        <p:xfrm>
          <a:off x="3467100" y="1390650"/>
          <a:ext cx="2657474" cy="1343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p:cNvGraphicFramePr/>
          <p:nvPr/>
        </p:nvGraphicFramePr>
        <p:xfrm>
          <a:off x="6124575" y="1390650"/>
          <a:ext cx="2647950" cy="13715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p:cNvGraphicFramePr/>
          <p:nvPr/>
        </p:nvGraphicFramePr>
        <p:xfrm>
          <a:off x="3448049" y="2724151"/>
          <a:ext cx="2657475" cy="1333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p:cNvGraphicFramePr/>
          <p:nvPr/>
        </p:nvGraphicFramePr>
        <p:xfrm>
          <a:off x="6095999" y="2724149"/>
          <a:ext cx="2676525" cy="133349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p:cNvGraphicFramePr/>
          <p:nvPr/>
        </p:nvGraphicFramePr>
        <p:xfrm>
          <a:off x="3438525" y="4133850"/>
          <a:ext cx="2686050" cy="12573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29"/>
          <p:cNvGraphicFramePr/>
          <p:nvPr/>
        </p:nvGraphicFramePr>
        <p:xfrm>
          <a:off x="6134099" y="4114799"/>
          <a:ext cx="2638425" cy="126682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Chart 30"/>
          <p:cNvGraphicFramePr/>
          <p:nvPr/>
        </p:nvGraphicFramePr>
        <p:xfrm>
          <a:off x="3438525" y="5381624"/>
          <a:ext cx="2686050" cy="13620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3" name="Chart 32"/>
          <p:cNvGraphicFramePr/>
          <p:nvPr/>
        </p:nvGraphicFramePr>
        <p:xfrm>
          <a:off x="6134100" y="5400675"/>
          <a:ext cx="2619374" cy="1352550"/>
        </p:xfrm>
        <a:graphic>
          <a:graphicData uri="http://schemas.openxmlformats.org/drawingml/2006/chart">
            <c:chart xmlns:c="http://schemas.openxmlformats.org/drawingml/2006/chart" xmlns:r="http://schemas.openxmlformats.org/officeDocument/2006/relationships" r:id="rId11"/>
          </a:graphicData>
        </a:graphic>
      </p:graphicFrame>
      <p:sp>
        <p:nvSpPr>
          <p:cNvPr id="14" name="Oval 13"/>
          <p:cNvSpPr/>
          <p:nvPr/>
        </p:nvSpPr>
        <p:spPr bwMode="auto">
          <a:xfrm>
            <a:off x="4648200" y="5334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5" name="Oval 14"/>
          <p:cNvSpPr/>
          <p:nvPr/>
        </p:nvSpPr>
        <p:spPr bwMode="auto">
          <a:xfrm>
            <a:off x="3810000" y="1905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6" name="Oval 15"/>
          <p:cNvSpPr/>
          <p:nvPr/>
        </p:nvSpPr>
        <p:spPr bwMode="auto">
          <a:xfrm>
            <a:off x="4648200" y="4572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7" name="Oval 16"/>
          <p:cNvSpPr/>
          <p:nvPr/>
        </p:nvSpPr>
        <p:spPr bwMode="auto">
          <a:xfrm>
            <a:off x="7315200" y="32766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8" name="Oval 17"/>
          <p:cNvSpPr/>
          <p:nvPr/>
        </p:nvSpPr>
        <p:spPr bwMode="auto">
          <a:xfrm>
            <a:off x="7315200" y="4572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9" name="Oval 18"/>
          <p:cNvSpPr/>
          <p:nvPr/>
        </p:nvSpPr>
        <p:spPr bwMode="auto">
          <a:xfrm>
            <a:off x="6400800" y="59436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0" name="Oval 19"/>
          <p:cNvSpPr/>
          <p:nvPr/>
        </p:nvSpPr>
        <p:spPr bwMode="auto">
          <a:xfrm>
            <a:off x="4648200" y="32004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cxnSp>
        <p:nvCxnSpPr>
          <p:cNvPr id="22" name="Straight Arrow Connector 21"/>
          <p:cNvCxnSpPr/>
          <p:nvPr/>
        </p:nvCxnSpPr>
        <p:spPr bwMode="auto">
          <a:xfrm flipV="1">
            <a:off x="2286000" y="2438400"/>
            <a:ext cx="1600200" cy="1676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3200400" y="3733800"/>
            <a:ext cx="14478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96940558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2200" y="2057401"/>
            <a:ext cx="7454900" cy="1365250"/>
          </a:xfrm>
        </p:spPr>
        <p:txBody>
          <a:bodyPr/>
          <a:lstStyle/>
          <a:p>
            <a:pPr marL="0" indent="0">
              <a:buNone/>
            </a:pPr>
            <a:r>
              <a:rPr lang="en-US" dirty="0" smtClean="0"/>
              <a:t>Measure the saliency of a word in a page with TF-IDF</a:t>
            </a:r>
            <a:endParaRPr lang="en-US" dirty="0"/>
          </a:p>
        </p:txBody>
      </p:sp>
      <p:sp>
        <p:nvSpPr>
          <p:cNvPr id="5" name="Title 4"/>
          <p:cNvSpPr>
            <a:spLocks noGrp="1"/>
          </p:cNvSpPr>
          <p:nvPr>
            <p:ph type="title"/>
          </p:nvPr>
        </p:nvSpPr>
        <p:spPr>
          <a:xfrm>
            <a:off x="457200" y="274638"/>
            <a:ext cx="8229600" cy="1325562"/>
          </a:xfrm>
        </p:spPr>
        <p:txBody>
          <a:bodyPr>
            <a:normAutofit/>
          </a:bodyPr>
          <a:lstStyle/>
          <a:p>
            <a:r>
              <a:rPr lang="en-US" dirty="0" smtClean="0"/>
              <a:t>Does VMS Have Content Words?</a:t>
            </a:r>
            <a:endParaRPr lang="en-US" dirty="0"/>
          </a:p>
        </p:txBody>
      </p:sp>
      <p:sp>
        <p:nvSpPr>
          <p:cNvPr id="7" name="Rounded Rectangle 6"/>
          <p:cNvSpPr/>
          <p:nvPr/>
        </p:nvSpPr>
        <p:spPr>
          <a:xfrm>
            <a:off x="3670300" y="4203699"/>
            <a:ext cx="2286000" cy="1016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times that word </a:t>
            </a:r>
            <a:r>
              <a:rPr lang="en-US" i="1" dirty="0" smtClean="0"/>
              <a:t>w</a:t>
            </a:r>
            <a:r>
              <a:rPr lang="en-US" dirty="0" smtClean="0"/>
              <a:t> occurs in page </a:t>
            </a:r>
            <a:r>
              <a:rPr lang="en-US" i="1" dirty="0" smtClean="0"/>
              <a:t>d</a:t>
            </a:r>
            <a:endParaRPr lang="en-US" dirty="0"/>
          </a:p>
        </p:txBody>
      </p:sp>
      <p:sp>
        <p:nvSpPr>
          <p:cNvPr id="8" name="Rounded Rectangle 7"/>
          <p:cNvSpPr/>
          <p:nvPr/>
        </p:nvSpPr>
        <p:spPr>
          <a:xfrm>
            <a:off x="6718300" y="4533897"/>
            <a:ext cx="1828800" cy="10033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pages that contain word </a:t>
            </a:r>
            <a:r>
              <a:rPr lang="en-US" i="1" dirty="0" smtClean="0"/>
              <a:t>w</a:t>
            </a:r>
            <a:endParaRPr lang="en-US" dirty="0"/>
          </a:p>
        </p:txBody>
      </p:sp>
      <p:pic>
        <p:nvPicPr>
          <p:cNvPr id="10" name="Picture 9" descr="latex-image-1.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3359150"/>
            <a:ext cx="7696200" cy="1054100"/>
          </a:xfrm>
          <a:prstGeom prst="rect">
            <a:avLst/>
          </a:prstGeom>
        </p:spPr>
      </p:pic>
      <p:sp>
        <p:nvSpPr>
          <p:cNvPr id="9" name="TextBox 8"/>
          <p:cNvSpPr txBox="1"/>
          <p:nvPr/>
        </p:nvSpPr>
        <p:spPr>
          <a:xfrm>
            <a:off x="6795408" y="6488668"/>
            <a:ext cx="2348592" cy="369332"/>
          </a:xfrm>
          <a:prstGeom prst="rect">
            <a:avLst/>
          </a:prstGeom>
          <a:noFill/>
        </p:spPr>
        <p:txBody>
          <a:bodyPr wrap="none" rtlCol="0">
            <a:spAutoFit/>
          </a:bodyPr>
          <a:lstStyle/>
          <a:p>
            <a:r>
              <a:rPr lang="en-US" dirty="0" smtClean="0"/>
              <a:t>(Reddy &amp; Knight, 2011)</a:t>
            </a:r>
            <a:endParaRPr lang="en-US" dirty="0"/>
          </a:p>
        </p:txBody>
      </p:sp>
    </p:spTree>
    <p:extLst>
      <p:ext uri="{BB962C8B-B14F-4D97-AF65-F5344CB8AC3E}">
        <p14:creationId xmlns:p14="http://schemas.microsoft.com/office/powerpoint/2010/main" val="160574429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325562"/>
          </a:xfrm>
        </p:spPr>
        <p:txBody>
          <a:bodyPr>
            <a:normAutofit/>
          </a:bodyPr>
          <a:lstStyle/>
          <a:p>
            <a:r>
              <a:rPr lang="en-US" dirty="0" smtClean="0"/>
              <a:t>Does VMS Have Content Words?</a:t>
            </a:r>
            <a:endParaRPr lang="en-US" dirty="0"/>
          </a:p>
        </p:txBody>
      </p:sp>
      <p:pic>
        <p:nvPicPr>
          <p:cNvPr id="4" name="Picture 3"/>
          <p:cNvPicPr>
            <a:picLocks noChangeAspect="1"/>
          </p:cNvPicPr>
          <p:nvPr/>
        </p:nvPicPr>
        <p:blipFill>
          <a:blip r:embed="rId2" cstate="print"/>
          <a:stretch>
            <a:fillRect/>
          </a:stretch>
        </p:blipFill>
        <p:spPr>
          <a:xfrm>
            <a:off x="0" y="2654300"/>
            <a:ext cx="9144000" cy="3429000"/>
          </a:xfrm>
          <a:prstGeom prst="rect">
            <a:avLst/>
          </a:prstGeom>
        </p:spPr>
      </p:pic>
    </p:spTree>
    <p:extLst>
      <p:ext uri="{BB962C8B-B14F-4D97-AF65-F5344CB8AC3E}">
        <p14:creationId xmlns:p14="http://schemas.microsoft.com/office/powerpoint/2010/main" val="22572691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Content Words Indicate Topics?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18362567"/>
              </p:ext>
            </p:extLst>
          </p:nvPr>
        </p:nvGraphicFramePr>
        <p:xfrm>
          <a:off x="304800" y="1600200"/>
          <a:ext cx="8559800" cy="5029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509814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VMS Pages in Order?</a:t>
            </a:r>
            <a:endParaRPr lang="en-US" dirty="0"/>
          </a:p>
        </p:txBody>
      </p:sp>
      <p:sp>
        <p:nvSpPr>
          <p:cNvPr id="3" name="Content Placeholder 2"/>
          <p:cNvSpPr>
            <a:spLocks noGrp="1"/>
          </p:cNvSpPr>
          <p:nvPr>
            <p:ph idx="1"/>
          </p:nvPr>
        </p:nvSpPr>
        <p:spPr/>
        <p:txBody>
          <a:bodyPr/>
          <a:lstStyle/>
          <a:p>
            <a:r>
              <a:rPr lang="en-US" sz="2800" dirty="0" smtClean="0"/>
              <a:t>Measure similarity between a pair of pages using cosine similarity (with bag-of-words)</a:t>
            </a:r>
          </a:p>
          <a:p>
            <a:r>
              <a:rPr lang="en-US" sz="2800" dirty="0" smtClean="0"/>
              <a:t>Count the % of pages </a:t>
            </a:r>
            <a:r>
              <a:rPr lang="en-US" sz="2800" i="1" dirty="0" smtClean="0"/>
              <a:t>P</a:t>
            </a:r>
            <a:r>
              <a:rPr lang="en-US" sz="2800" dirty="0" smtClean="0"/>
              <a:t> where the most similar page to </a:t>
            </a:r>
            <a:r>
              <a:rPr lang="en-US" sz="2800" i="1" dirty="0" smtClean="0"/>
              <a:t>P</a:t>
            </a:r>
            <a:r>
              <a:rPr lang="en-US" sz="2800" dirty="0" smtClean="0"/>
              <a:t> is adjacent to it</a:t>
            </a:r>
          </a:p>
          <a:p>
            <a:endParaRPr lang="en-US" dirty="0"/>
          </a:p>
        </p:txBody>
      </p:sp>
      <p:graphicFrame>
        <p:nvGraphicFramePr>
          <p:cNvPr id="4" name="Chart 3"/>
          <p:cNvGraphicFramePr/>
          <p:nvPr>
            <p:extLst>
              <p:ext uri="{D42A27DB-BD31-4B8C-83A1-F6EECF244321}">
                <p14:modId xmlns:p14="http://schemas.microsoft.com/office/powerpoint/2010/main" val="654733159"/>
              </p:ext>
            </p:extLst>
          </p:nvPr>
        </p:nvGraphicFramePr>
        <p:xfrm>
          <a:off x="235680" y="3836551"/>
          <a:ext cx="8720106" cy="28937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72663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knight\Desktop\rr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368083"/>
            <a:ext cx="4213728" cy="5126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Is VMS Prose?</a:t>
            </a:r>
            <a:endParaRPr lang="en-US" dirty="0"/>
          </a:p>
        </p:txBody>
      </p:sp>
      <p:sp>
        <p:nvSpPr>
          <p:cNvPr id="5" name="Rounded Rectangular Callout 4"/>
          <p:cNvSpPr/>
          <p:nvPr/>
        </p:nvSpPr>
        <p:spPr>
          <a:xfrm>
            <a:off x="7010400" y="685800"/>
            <a:ext cx="1734283" cy="974961"/>
          </a:xfrm>
          <a:prstGeom prst="wedgeRoundRectCallout">
            <a:avLst>
              <a:gd name="adj1" fmla="val -79313"/>
              <a:gd name="adj2" fmla="val 93704"/>
              <a:gd name="adj3" fmla="val 16667"/>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Looks like paragraph structure</a:t>
            </a:r>
            <a:endParaRPr lang="en-US" dirty="0"/>
          </a:p>
        </p:txBody>
      </p:sp>
      <p:sp>
        <p:nvSpPr>
          <p:cNvPr id="6" name="Rounded Rectangular Callout 5"/>
          <p:cNvSpPr/>
          <p:nvPr/>
        </p:nvSpPr>
        <p:spPr>
          <a:xfrm>
            <a:off x="152400" y="457200"/>
            <a:ext cx="1891402" cy="1309403"/>
          </a:xfrm>
          <a:prstGeom prst="wedgeRoundRectCallout">
            <a:avLst>
              <a:gd name="adj1" fmla="val 80829"/>
              <a:gd name="adj2" fmla="val 47706"/>
              <a:gd name="adj3" fmla="val 16667"/>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Special ligatures at beginning of “paragraphs”</a:t>
            </a:r>
            <a:endParaRPr lang="en-US" dirty="0"/>
          </a:p>
        </p:txBody>
      </p:sp>
      <p:sp>
        <p:nvSpPr>
          <p:cNvPr id="8" name="TextBox 7"/>
          <p:cNvSpPr txBox="1"/>
          <p:nvPr/>
        </p:nvSpPr>
        <p:spPr>
          <a:xfrm>
            <a:off x="6705600" y="2362200"/>
            <a:ext cx="2209800" cy="2031325"/>
          </a:xfrm>
          <a:prstGeom prst="rect">
            <a:avLst/>
          </a:prstGeom>
          <a:noFill/>
        </p:spPr>
        <p:txBody>
          <a:bodyPr wrap="square" rtlCol="0">
            <a:spAutoFit/>
          </a:bodyPr>
          <a:lstStyle/>
          <a:p>
            <a:r>
              <a:rPr lang="en-US" dirty="0" smtClean="0"/>
              <a:t>BUT: </a:t>
            </a:r>
          </a:p>
          <a:p>
            <a:r>
              <a:rPr lang="en-US" dirty="0" smtClean="0"/>
              <a:t>Lines begin and end disproportionately often with certain characters!</a:t>
            </a:r>
            <a:br>
              <a:rPr lang="en-US" dirty="0" smtClean="0"/>
            </a:br>
            <a:endParaRPr lang="en-US" dirty="0" smtClean="0"/>
          </a:p>
          <a:p>
            <a:endParaRPr lang="en-US" dirty="0"/>
          </a:p>
        </p:txBody>
      </p:sp>
      <p:pic>
        <p:nvPicPr>
          <p:cNvPr id="9" name="Picture 8"/>
          <p:cNvPicPr>
            <a:picLocks noChangeAspect="1"/>
          </p:cNvPicPr>
          <p:nvPr/>
        </p:nvPicPr>
        <p:blipFill>
          <a:blip r:embed="rId3" cstate="print"/>
          <a:stretch>
            <a:fillRect/>
          </a:stretch>
        </p:blipFill>
        <p:spPr>
          <a:xfrm>
            <a:off x="6934200" y="4953000"/>
            <a:ext cx="1333500" cy="1625600"/>
          </a:xfrm>
          <a:prstGeom prst="rect">
            <a:avLst/>
          </a:prstGeom>
        </p:spPr>
      </p:pic>
      <p:sp>
        <p:nvSpPr>
          <p:cNvPr id="10" name="Rectangular Callout 9"/>
          <p:cNvSpPr/>
          <p:nvPr/>
        </p:nvSpPr>
        <p:spPr>
          <a:xfrm>
            <a:off x="6781801" y="4114800"/>
            <a:ext cx="1676399" cy="511914"/>
          </a:xfrm>
          <a:prstGeom prst="wedgeRectCallout">
            <a:avLst>
              <a:gd name="adj1" fmla="val -14080"/>
              <a:gd name="adj2" fmla="val 108093"/>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tx1"/>
                </a:solidFill>
                <a:cs typeface="Comic Sans MS"/>
              </a:rPr>
              <a:t>The line is a functional </a:t>
            </a:r>
            <a:r>
              <a:rPr lang="en-US" sz="1400" dirty="0" smtClean="0">
                <a:solidFill>
                  <a:schemeClr val="tx1"/>
                </a:solidFill>
                <a:cs typeface="Comic Sans MS"/>
              </a:rPr>
              <a:t>entity…</a:t>
            </a:r>
            <a:endParaRPr lang="en-US" sz="1400" dirty="0">
              <a:solidFill>
                <a:schemeClr val="tx1"/>
              </a:solidFill>
              <a:cs typeface="Comic Sans MS"/>
            </a:endParaRPr>
          </a:p>
        </p:txBody>
      </p:sp>
    </p:spTree>
    <p:extLst>
      <p:ext uri="{BB962C8B-B14F-4D97-AF65-F5344CB8AC3E}">
        <p14:creationId xmlns:p14="http://schemas.microsoft.com/office/powerpoint/2010/main" val="3346012168"/>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 VMS Word Sequences Predictable?</a:t>
            </a:r>
            <a:endParaRPr lang="en-US" dirty="0"/>
          </a:p>
        </p:txBody>
      </p:sp>
      <p:sp>
        <p:nvSpPr>
          <p:cNvPr id="3" name="Content Placeholder 2"/>
          <p:cNvSpPr>
            <a:spLocks noGrp="1"/>
          </p:cNvSpPr>
          <p:nvPr>
            <p:ph idx="1"/>
          </p:nvPr>
        </p:nvSpPr>
        <p:spPr>
          <a:xfrm>
            <a:off x="457200" y="1524000"/>
            <a:ext cx="8229600" cy="3903697"/>
          </a:xfrm>
        </p:spPr>
        <p:txBody>
          <a:bodyPr/>
          <a:lstStyle/>
          <a:p>
            <a:r>
              <a:rPr lang="en-US" sz="2800" dirty="0" smtClean="0"/>
              <a:t>Guess most likely word to follow current word</a:t>
            </a:r>
            <a:endParaRPr lang="en-US" sz="2800" dirty="0"/>
          </a:p>
          <a:p>
            <a:r>
              <a:rPr lang="en-US" sz="2800" dirty="0" smtClean="0"/>
              <a:t>Simulate game from bigram probabilities </a:t>
            </a:r>
            <a:br>
              <a:rPr lang="en-US" sz="2800" dirty="0" smtClean="0"/>
            </a:br>
            <a:r>
              <a:rPr lang="en-US" sz="2000" dirty="0" smtClean="0"/>
              <a:t>90-10 train-test splits</a:t>
            </a:r>
            <a:endParaRPr lang="en-US" sz="2000" dirty="0"/>
          </a:p>
        </p:txBody>
      </p:sp>
      <p:graphicFrame>
        <p:nvGraphicFramePr>
          <p:cNvPr id="4" name="Chart 3"/>
          <p:cNvGraphicFramePr/>
          <p:nvPr>
            <p:extLst>
              <p:ext uri="{D42A27DB-BD31-4B8C-83A1-F6EECF244321}">
                <p14:modId xmlns:p14="http://schemas.microsoft.com/office/powerpoint/2010/main" val="3687291063"/>
              </p:ext>
            </p:extLst>
          </p:nvPr>
        </p:nvGraphicFramePr>
        <p:xfrm>
          <a:off x="317487" y="2937968"/>
          <a:ext cx="8369313" cy="353903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572000" y="4419600"/>
            <a:ext cx="2458686" cy="646331"/>
          </a:xfrm>
          <a:prstGeom prst="rect">
            <a:avLst/>
          </a:prstGeom>
          <a:solidFill>
            <a:srgbClr val="FFFF00"/>
          </a:solidFill>
        </p:spPr>
        <p:txBody>
          <a:bodyPr wrap="none" rtlCol="0">
            <a:spAutoFit/>
          </a:bodyPr>
          <a:lstStyle/>
          <a:p>
            <a:r>
              <a:rPr lang="en-US" dirty="0" err="1" smtClean="0"/>
              <a:t>Voynich</a:t>
            </a:r>
            <a:r>
              <a:rPr lang="en-US" dirty="0" smtClean="0"/>
              <a:t> does not have</a:t>
            </a:r>
          </a:p>
          <a:p>
            <a:r>
              <a:rPr lang="en-US" dirty="0" smtClean="0"/>
              <a:t>many repeated bigrams.</a:t>
            </a:r>
            <a:endParaRPr lang="en-US" dirty="0"/>
          </a:p>
        </p:txBody>
      </p:sp>
      <p:cxnSp>
        <p:nvCxnSpPr>
          <p:cNvPr id="7" name="Straight Arrow Connector 6"/>
          <p:cNvCxnSpPr/>
          <p:nvPr/>
        </p:nvCxnSpPr>
        <p:spPr>
          <a:xfrm flipH="1" flipV="1">
            <a:off x="2590800" y="4114800"/>
            <a:ext cx="1905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667000" y="4953000"/>
            <a:ext cx="17526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154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Sub>
          <a:bldChart bld="category"/>
        </p:bldSub>
      </p:bldGraphic>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Killer Ciphers</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5562600" y="1824379"/>
            <a:ext cx="3124200" cy="4805021"/>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3554730" y="2362200"/>
            <a:ext cx="1855470" cy="2319338"/>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304800" y="1824379"/>
            <a:ext cx="3165069" cy="4424363"/>
          </a:xfrm>
          <a:prstGeom prst="rect">
            <a:avLst/>
          </a:prstGeom>
          <a:noFill/>
          <a:ln w="9525">
            <a:noFill/>
            <a:miter lim="800000"/>
            <a:headEnd/>
            <a:tailEnd/>
          </a:ln>
        </p:spPr>
      </p:pic>
      <p:sp>
        <p:nvSpPr>
          <p:cNvPr id="17" name="TextBox 16"/>
          <p:cNvSpPr txBox="1"/>
          <p:nvPr/>
        </p:nvSpPr>
        <p:spPr>
          <a:xfrm>
            <a:off x="228600" y="1443379"/>
            <a:ext cx="2585580" cy="369332"/>
          </a:xfrm>
          <a:prstGeom prst="rect">
            <a:avLst/>
          </a:prstGeom>
          <a:noFill/>
        </p:spPr>
        <p:txBody>
          <a:bodyPr wrap="none" rtlCol="0">
            <a:spAutoFit/>
          </a:bodyPr>
          <a:lstStyle/>
          <a:p>
            <a:r>
              <a:rPr lang="en-US" b="1" dirty="0" smtClean="0"/>
              <a:t>Zodiac 408 </a:t>
            </a:r>
            <a:r>
              <a:rPr lang="en-US" dirty="0" smtClean="0"/>
              <a:t>(solved, 1969)</a:t>
            </a:r>
            <a:endParaRPr lang="en-US" dirty="0"/>
          </a:p>
        </p:txBody>
      </p:sp>
      <p:sp>
        <p:nvSpPr>
          <p:cNvPr id="18" name="TextBox 17"/>
          <p:cNvSpPr txBox="1"/>
          <p:nvPr/>
        </p:nvSpPr>
        <p:spPr>
          <a:xfrm>
            <a:off x="5486400" y="1443379"/>
            <a:ext cx="2614755" cy="369332"/>
          </a:xfrm>
          <a:prstGeom prst="rect">
            <a:avLst/>
          </a:prstGeom>
          <a:noFill/>
        </p:spPr>
        <p:txBody>
          <a:bodyPr wrap="none" rtlCol="0">
            <a:spAutoFit/>
          </a:bodyPr>
          <a:lstStyle/>
          <a:p>
            <a:r>
              <a:rPr lang="en-US" b="1" dirty="0" smtClean="0"/>
              <a:t>Zodiac 340 </a:t>
            </a:r>
            <a:r>
              <a:rPr lang="en-US" dirty="0" smtClean="0"/>
              <a:t>(still unsolved)</a:t>
            </a:r>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pic>
        <p:nvPicPr>
          <p:cNvPr id="4" name="Picture 3"/>
          <p:cNvPicPr/>
          <p:nvPr/>
        </p:nvPicPr>
        <p:blipFill>
          <a:blip r:embed="rId2" cstate="print"/>
          <a:srcRect/>
          <a:stretch>
            <a:fillRect/>
          </a:stretch>
        </p:blipFill>
        <p:spPr bwMode="auto">
          <a:xfrm>
            <a:off x="914400" y="1752600"/>
            <a:ext cx="6096000" cy="2895600"/>
          </a:xfrm>
          <a:prstGeom prst="rect">
            <a:avLst/>
          </a:prstGeom>
          <a:noFill/>
          <a:ln w="9525">
            <a:noFill/>
            <a:miter lim="800000"/>
            <a:headEnd/>
            <a:tailEnd/>
          </a:ln>
        </p:spPr>
      </p:pic>
      <p:sp>
        <p:nvSpPr>
          <p:cNvPr id="5" name="TextBox 4"/>
          <p:cNvSpPr txBox="1"/>
          <p:nvPr/>
        </p:nvSpPr>
        <p:spPr>
          <a:xfrm>
            <a:off x="304800" y="1371600"/>
            <a:ext cx="2620013" cy="369332"/>
          </a:xfrm>
          <a:prstGeom prst="rect">
            <a:avLst/>
          </a:prstGeom>
          <a:noFill/>
        </p:spPr>
        <p:txBody>
          <a:bodyPr wrap="none" rtlCol="0">
            <a:spAutoFit/>
          </a:bodyPr>
          <a:lstStyle/>
          <a:p>
            <a:r>
              <a:rPr lang="en-US" dirty="0" smtClean="0"/>
              <a:t>408-letter cipher (solved):</a:t>
            </a:r>
            <a:endParaRPr lang="en-US" dirty="0"/>
          </a:p>
        </p:txBody>
      </p:sp>
      <p:sp>
        <p:nvSpPr>
          <p:cNvPr id="14" name="TextBox 13"/>
          <p:cNvSpPr txBox="1"/>
          <p:nvPr/>
        </p:nvSpPr>
        <p:spPr>
          <a:xfrm>
            <a:off x="1752600" y="4724400"/>
            <a:ext cx="2497479" cy="369332"/>
          </a:xfrm>
          <a:prstGeom prst="rect">
            <a:avLst/>
          </a:prstGeom>
          <a:noFill/>
        </p:spPr>
        <p:txBody>
          <a:bodyPr wrap="none" rtlCol="0">
            <a:spAutoFit/>
          </a:bodyPr>
          <a:lstStyle/>
          <a:p>
            <a:r>
              <a:rPr lang="en-US" dirty="0" smtClean="0"/>
              <a:t>(plus two more sections)</a:t>
            </a:r>
            <a:endParaRPr lang="en-US" dirty="0"/>
          </a:p>
        </p:txBody>
      </p:sp>
      <p:cxnSp>
        <p:nvCxnSpPr>
          <p:cNvPr id="17" name="Straight Connector 16"/>
          <p:cNvCxnSpPr/>
          <p:nvPr/>
        </p:nvCxnSpPr>
        <p:spPr>
          <a:xfrm rot="5400000">
            <a:off x="2095500" y="2933700"/>
            <a:ext cx="76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8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00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480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3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95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860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05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48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958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8200" y="3200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67000" y="3581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812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816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9718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81600" y="3581400"/>
            <a:ext cx="381000" cy="381000"/>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3" cstate="print"/>
          <a:srcRect/>
          <a:stretch>
            <a:fillRect/>
          </a:stretch>
        </p:blipFill>
        <p:spPr bwMode="auto">
          <a:xfrm>
            <a:off x="4724400" y="3505200"/>
            <a:ext cx="4184106" cy="2857822"/>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sp>
        <p:nvSpPr>
          <p:cNvPr id="3" name="Content Placeholder 2"/>
          <p:cNvSpPr>
            <a:spLocks noGrp="1"/>
          </p:cNvSpPr>
          <p:nvPr>
            <p:ph idx="1"/>
          </p:nvPr>
        </p:nvSpPr>
        <p:spPr>
          <a:xfrm>
            <a:off x="5334000" y="2667000"/>
            <a:ext cx="3200400" cy="2209800"/>
          </a:xfrm>
        </p:spPr>
        <p:txBody>
          <a:bodyPr>
            <a:normAutofit fontScale="77500" lnSpcReduction="20000"/>
          </a:bodyPr>
          <a:lstStyle/>
          <a:p>
            <a:r>
              <a:rPr lang="en-US" dirty="0" smtClean="0"/>
              <a:t>Plaintext has many misspellings</a:t>
            </a:r>
          </a:p>
          <a:p>
            <a:endParaRPr lang="en-US" dirty="0" smtClean="0"/>
          </a:p>
          <a:p>
            <a:r>
              <a:rPr lang="en-US" dirty="0" smtClean="0"/>
              <a:t>Final 18 plaintext characters of 408 are "junk"</a:t>
            </a:r>
          </a:p>
        </p:txBody>
      </p:sp>
      <p:pic>
        <p:nvPicPr>
          <p:cNvPr id="10242" name="Picture 2"/>
          <p:cNvPicPr>
            <a:picLocks noChangeAspect="1" noChangeArrowheads="1"/>
          </p:cNvPicPr>
          <p:nvPr/>
        </p:nvPicPr>
        <p:blipFill>
          <a:blip r:embed="rId2" cstate="print"/>
          <a:srcRect/>
          <a:stretch>
            <a:fillRect/>
          </a:stretch>
        </p:blipFill>
        <p:spPr bwMode="auto">
          <a:xfrm>
            <a:off x="228600" y="2133600"/>
            <a:ext cx="5402384" cy="3733800"/>
          </a:xfrm>
          <a:prstGeom prst="rect">
            <a:avLst/>
          </a:prstGeom>
          <a:noFill/>
          <a:ln w="9525">
            <a:noFill/>
            <a:miter lim="800000"/>
            <a:headEnd/>
            <a:tailEnd/>
          </a:ln>
        </p:spPr>
      </p:pic>
      <p:sp>
        <p:nvSpPr>
          <p:cNvPr id="5" name="TextBox 4"/>
          <p:cNvSpPr txBox="1"/>
          <p:nvPr/>
        </p:nvSpPr>
        <p:spPr>
          <a:xfrm>
            <a:off x="228600" y="1600200"/>
            <a:ext cx="2427011" cy="461665"/>
          </a:xfrm>
          <a:prstGeom prst="rect">
            <a:avLst/>
          </a:prstGeom>
          <a:noFill/>
        </p:spPr>
        <p:txBody>
          <a:bodyPr wrap="none" rtlCol="0">
            <a:spAutoFit/>
          </a:bodyPr>
          <a:lstStyle/>
          <a:p>
            <a:r>
              <a:rPr lang="en-US" sz="2400" b="1" dirty="0" smtClean="0"/>
              <a:t>Plaintext solution</a:t>
            </a:r>
            <a:endParaRPr lang="en-US" sz="2400" b="1" dirty="0"/>
          </a:p>
        </p:txBody>
      </p:sp>
      <p:sp>
        <p:nvSpPr>
          <p:cNvPr id="6" name="Freeform 5"/>
          <p:cNvSpPr/>
          <p:nvPr/>
        </p:nvSpPr>
        <p:spPr>
          <a:xfrm>
            <a:off x="2210540" y="4749553"/>
            <a:ext cx="4367813" cy="1957526"/>
          </a:xfrm>
          <a:custGeom>
            <a:avLst/>
            <a:gdLst>
              <a:gd name="connsiteX0" fmla="*/ 4367813 w 4367813"/>
              <a:gd name="connsiteY0" fmla="*/ 0 h 1957526"/>
              <a:gd name="connsiteX1" fmla="*/ 3551068 w 4367813"/>
              <a:gd name="connsiteY1" fmla="*/ 1695635 h 1957526"/>
              <a:gd name="connsiteX2" fmla="*/ 745724 w 4367813"/>
              <a:gd name="connsiteY2" fmla="*/ 1571348 h 1957526"/>
              <a:gd name="connsiteX3" fmla="*/ 0 w 4367813"/>
              <a:gd name="connsiteY3" fmla="*/ 1118587 h 1957526"/>
            </a:gdLst>
            <a:ahLst/>
            <a:cxnLst>
              <a:cxn ang="0">
                <a:pos x="connsiteX0" y="connsiteY0"/>
              </a:cxn>
              <a:cxn ang="0">
                <a:pos x="connsiteX1" y="connsiteY1"/>
              </a:cxn>
              <a:cxn ang="0">
                <a:pos x="connsiteX2" y="connsiteY2"/>
              </a:cxn>
              <a:cxn ang="0">
                <a:pos x="connsiteX3" y="connsiteY3"/>
              </a:cxn>
            </a:cxnLst>
            <a:rect l="l" t="t" r="r" b="b"/>
            <a:pathLst>
              <a:path w="4367813" h="1957526">
                <a:moveTo>
                  <a:pt x="4367813" y="0"/>
                </a:moveTo>
                <a:cubicBezTo>
                  <a:pt x="4261281" y="716872"/>
                  <a:pt x="4154750" y="1433744"/>
                  <a:pt x="3551068" y="1695635"/>
                </a:cubicBezTo>
                <a:cubicBezTo>
                  <a:pt x="2947387" y="1957526"/>
                  <a:pt x="1337569" y="1667523"/>
                  <a:pt x="745724" y="1571348"/>
                </a:cubicBezTo>
                <a:cubicBezTo>
                  <a:pt x="153879" y="1475173"/>
                  <a:pt x="76939" y="1296880"/>
                  <a:pt x="0" y="1118587"/>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2760955" y="1630532"/>
            <a:ext cx="2956264" cy="1059402"/>
          </a:xfrm>
          <a:custGeom>
            <a:avLst/>
            <a:gdLst>
              <a:gd name="connsiteX0" fmla="*/ 2956264 w 2956264"/>
              <a:gd name="connsiteY0" fmla="*/ 988381 h 1059402"/>
              <a:gd name="connsiteX1" fmla="*/ 1766657 w 2956264"/>
              <a:gd name="connsiteY1" fmla="*/ 11837 h 1059402"/>
              <a:gd name="connsiteX2" fmla="*/ 0 w 2956264"/>
              <a:gd name="connsiteY2" fmla="*/ 1059402 h 1059402"/>
            </a:gdLst>
            <a:ahLst/>
            <a:cxnLst>
              <a:cxn ang="0">
                <a:pos x="connsiteX0" y="connsiteY0"/>
              </a:cxn>
              <a:cxn ang="0">
                <a:pos x="connsiteX1" y="connsiteY1"/>
              </a:cxn>
              <a:cxn ang="0">
                <a:pos x="connsiteX2" y="connsiteY2"/>
              </a:cxn>
            </a:cxnLst>
            <a:rect l="l" t="t" r="r" b="b"/>
            <a:pathLst>
              <a:path w="2956264" h="1059402">
                <a:moveTo>
                  <a:pt x="2956264" y="988381"/>
                </a:moveTo>
                <a:cubicBezTo>
                  <a:pt x="2607816" y="494190"/>
                  <a:pt x="2259368" y="0"/>
                  <a:pt x="1766657" y="11837"/>
                </a:cubicBezTo>
                <a:cubicBezTo>
                  <a:pt x="1273946" y="23674"/>
                  <a:pt x="636973" y="541538"/>
                  <a:pt x="0" y="10594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2610035" y="1825841"/>
            <a:ext cx="3071674" cy="1157056"/>
          </a:xfrm>
          <a:custGeom>
            <a:avLst/>
            <a:gdLst>
              <a:gd name="connsiteX0" fmla="*/ 3071674 w 3071674"/>
              <a:gd name="connsiteY0" fmla="*/ 1032769 h 1157056"/>
              <a:gd name="connsiteX1" fmla="*/ 1988598 w 3071674"/>
              <a:gd name="connsiteY1" fmla="*/ 20714 h 1157056"/>
              <a:gd name="connsiteX2" fmla="*/ 0 w 3071674"/>
              <a:gd name="connsiteY2" fmla="*/ 1157056 h 1157056"/>
            </a:gdLst>
            <a:ahLst/>
            <a:cxnLst>
              <a:cxn ang="0">
                <a:pos x="connsiteX0" y="connsiteY0"/>
              </a:cxn>
              <a:cxn ang="0">
                <a:pos x="connsiteX1" y="connsiteY1"/>
              </a:cxn>
              <a:cxn ang="0">
                <a:pos x="connsiteX2" y="connsiteY2"/>
              </a:cxn>
            </a:cxnLst>
            <a:rect l="l" t="t" r="r" b="b"/>
            <a:pathLst>
              <a:path w="3071674" h="1157056">
                <a:moveTo>
                  <a:pt x="3071674" y="1032769"/>
                </a:moveTo>
                <a:cubicBezTo>
                  <a:pt x="2786109" y="516384"/>
                  <a:pt x="2500544" y="0"/>
                  <a:pt x="1988598" y="20714"/>
                </a:cubicBezTo>
                <a:cubicBezTo>
                  <a:pt x="1476652" y="41429"/>
                  <a:pt x="738326" y="599242"/>
                  <a:pt x="0" y="1157056"/>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160450" y="2000435"/>
            <a:ext cx="2530136" cy="1115627"/>
          </a:xfrm>
          <a:custGeom>
            <a:avLst/>
            <a:gdLst>
              <a:gd name="connsiteX0" fmla="*/ 2530136 w 2530136"/>
              <a:gd name="connsiteY0" fmla="*/ 1115627 h 1115627"/>
              <a:gd name="connsiteX1" fmla="*/ 1509204 w 2530136"/>
              <a:gd name="connsiteY1" fmla="*/ 23674 h 1115627"/>
              <a:gd name="connsiteX2" fmla="*/ 0 w 2530136"/>
              <a:gd name="connsiteY2" fmla="*/ 973584 h 1115627"/>
            </a:gdLst>
            <a:ahLst/>
            <a:cxnLst>
              <a:cxn ang="0">
                <a:pos x="connsiteX0" y="connsiteY0"/>
              </a:cxn>
              <a:cxn ang="0">
                <a:pos x="connsiteX1" y="connsiteY1"/>
              </a:cxn>
              <a:cxn ang="0">
                <a:pos x="connsiteX2" y="connsiteY2"/>
              </a:cxn>
            </a:cxnLst>
            <a:rect l="l" t="t" r="r" b="b"/>
            <a:pathLst>
              <a:path w="2530136" h="1115627">
                <a:moveTo>
                  <a:pt x="2530136" y="1115627"/>
                </a:moveTo>
                <a:cubicBezTo>
                  <a:pt x="2230514" y="581487"/>
                  <a:pt x="1930893" y="47348"/>
                  <a:pt x="1509204" y="23674"/>
                </a:cubicBezTo>
                <a:cubicBezTo>
                  <a:pt x="1087515" y="0"/>
                  <a:pt x="543757" y="486792"/>
                  <a:pt x="0" y="973584"/>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1393794" y="2149875"/>
            <a:ext cx="4287915" cy="1990078"/>
          </a:xfrm>
          <a:custGeom>
            <a:avLst/>
            <a:gdLst>
              <a:gd name="connsiteX0" fmla="*/ 4287915 w 4287915"/>
              <a:gd name="connsiteY0" fmla="*/ 1108230 h 1990078"/>
              <a:gd name="connsiteX1" fmla="*/ 3284738 w 4287915"/>
              <a:gd name="connsiteY1" fmla="*/ 42909 h 1990078"/>
              <a:gd name="connsiteX2" fmla="*/ 1748901 w 4287915"/>
              <a:gd name="connsiteY2" fmla="*/ 1365682 h 1990078"/>
              <a:gd name="connsiteX3" fmla="*/ 781235 w 4287915"/>
              <a:gd name="connsiteY3" fmla="*/ 1951608 h 1990078"/>
              <a:gd name="connsiteX4" fmla="*/ 0 w 4287915"/>
              <a:gd name="connsiteY4" fmla="*/ 1596502 h 199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915" h="1990078">
                <a:moveTo>
                  <a:pt x="4287915" y="1108230"/>
                </a:moveTo>
                <a:cubicBezTo>
                  <a:pt x="3997911" y="554115"/>
                  <a:pt x="3707907" y="0"/>
                  <a:pt x="3284738" y="42909"/>
                </a:cubicBezTo>
                <a:cubicBezTo>
                  <a:pt x="2861569" y="85818"/>
                  <a:pt x="2166151" y="1047566"/>
                  <a:pt x="1748901" y="1365682"/>
                </a:cubicBezTo>
                <a:cubicBezTo>
                  <a:pt x="1331651" y="1683798"/>
                  <a:pt x="1072719" y="1913138"/>
                  <a:pt x="781235" y="1951608"/>
                </a:cubicBezTo>
                <a:cubicBezTo>
                  <a:pt x="489751" y="1990078"/>
                  <a:pt x="244875" y="1793290"/>
                  <a:pt x="0" y="15965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765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7652"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Deciphering Zodiac 408</a:t>
            </a:r>
            <a:br>
              <a:rPr lang="en-US" dirty="0" smtClean="0"/>
            </a:br>
            <a:r>
              <a:rPr lang="en-US" dirty="0" smtClean="0"/>
              <a:t>Bayesian models &amp; Gibbs sampling</a:t>
            </a:r>
            <a:endParaRPr lang="en-US" dirty="0"/>
          </a:p>
        </p:txBody>
      </p:sp>
      <p:graphicFrame>
        <p:nvGraphicFramePr>
          <p:cNvPr id="4" name="Table 3"/>
          <p:cNvGraphicFramePr>
            <a:graphicFrameLocks noGrp="1"/>
          </p:cNvGraphicFramePr>
          <p:nvPr/>
        </p:nvGraphicFramePr>
        <p:xfrm>
          <a:off x="1523999" y="1894840"/>
          <a:ext cx="6096001" cy="3134360"/>
        </p:xfrm>
        <a:graphic>
          <a:graphicData uri="http://schemas.openxmlformats.org/drawingml/2006/table">
            <a:tbl>
              <a:tblPr firstRow="1" bandRow="1">
                <a:tableStyleId>{5C22544A-7EE6-4342-B048-85BDC9FD1C3A}</a:tableStyleId>
              </a:tblPr>
              <a:tblGrid>
                <a:gridCol w="2370667"/>
                <a:gridCol w="1820333"/>
                <a:gridCol w="1905001"/>
              </a:tblGrid>
              <a:tr h="370840">
                <a:tc>
                  <a:txBody>
                    <a:bodyPr/>
                    <a:lstStyle/>
                    <a:p>
                      <a:r>
                        <a:rPr lang="en-US" dirty="0" smtClean="0"/>
                        <a:t>Language</a:t>
                      </a:r>
                    </a:p>
                    <a:p>
                      <a:r>
                        <a:rPr lang="en-US" dirty="0" smtClean="0"/>
                        <a:t>Model</a:t>
                      </a:r>
                      <a:endParaRPr lang="en-US" dirty="0"/>
                    </a:p>
                  </a:txBody>
                  <a:tcPr/>
                </a:tc>
                <a:tc>
                  <a:txBody>
                    <a:bodyPr/>
                    <a:lstStyle/>
                    <a:p>
                      <a:r>
                        <a:rPr lang="en-US" dirty="0" smtClean="0"/>
                        <a:t>Initial</a:t>
                      </a:r>
                    </a:p>
                    <a:p>
                      <a:r>
                        <a:rPr lang="en-US" dirty="0" smtClean="0"/>
                        <a:t>Sample</a:t>
                      </a:r>
                      <a:endParaRPr lang="en-US" dirty="0"/>
                    </a:p>
                  </a:txBody>
                  <a:tcPr/>
                </a:tc>
                <a:tc>
                  <a:txBody>
                    <a:bodyPr/>
                    <a:lstStyle/>
                    <a:p>
                      <a:r>
                        <a:rPr lang="en-US" dirty="0" smtClean="0"/>
                        <a:t>Decipherment</a:t>
                      </a:r>
                    </a:p>
                    <a:p>
                      <a:r>
                        <a:rPr lang="en-US" dirty="0" smtClean="0"/>
                        <a:t>Error</a:t>
                      </a:r>
                      <a:endParaRPr lang="en-US" dirty="0"/>
                    </a:p>
                  </a:txBody>
                  <a:tcPr/>
                </a:tc>
              </a:tr>
              <a:tr h="370840">
                <a:tc>
                  <a:txBody>
                    <a:bodyPr/>
                    <a:lstStyle/>
                    <a:p>
                      <a:r>
                        <a:rPr lang="en-US" dirty="0" smtClean="0"/>
                        <a:t>3-gram</a:t>
                      </a:r>
                      <a:endParaRPr lang="en-US" dirty="0"/>
                    </a:p>
                  </a:txBody>
                  <a:tcPr/>
                </a:tc>
                <a:tc>
                  <a:txBody>
                    <a:bodyPr/>
                    <a:lstStyle/>
                    <a:p>
                      <a:r>
                        <a:rPr lang="en-US" dirty="0" smtClean="0"/>
                        <a:t>Random</a:t>
                      </a:r>
                      <a:endParaRPr lang="en-US" dirty="0"/>
                    </a:p>
                  </a:txBody>
                  <a:tcPr/>
                </a:tc>
                <a:tc>
                  <a:txBody>
                    <a:bodyPr/>
                    <a:lstStyle/>
                    <a:p>
                      <a:r>
                        <a:rPr lang="en-US" dirty="0" smtClean="0"/>
                        <a:t>62.3</a:t>
                      </a:r>
                      <a:endParaRPr lang="en-US" dirty="0"/>
                    </a:p>
                  </a:txBody>
                  <a:tcPr/>
                </a:tc>
              </a:tr>
              <a:tr h="370840">
                <a:tc>
                  <a:txBody>
                    <a:bodyPr/>
                    <a:lstStyle/>
                    <a:p>
                      <a:r>
                        <a:rPr lang="en-US" dirty="0" smtClean="0"/>
                        <a:t>5-gram</a:t>
                      </a:r>
                      <a:endParaRPr lang="en-US" dirty="0"/>
                    </a:p>
                  </a:txBody>
                  <a:tcPr/>
                </a:tc>
                <a:tc>
                  <a:txBody>
                    <a:bodyPr/>
                    <a:lstStyle/>
                    <a:p>
                      <a:r>
                        <a:rPr lang="en-US" dirty="0" smtClean="0"/>
                        <a:t>Random</a:t>
                      </a:r>
                      <a:endParaRPr lang="en-US" dirty="0"/>
                    </a:p>
                  </a:txBody>
                  <a:tcPr/>
                </a:tc>
                <a:tc>
                  <a:txBody>
                    <a:bodyPr/>
                    <a:lstStyle/>
                    <a:p>
                      <a:r>
                        <a:rPr lang="en-US" dirty="0" smtClean="0"/>
                        <a:t>all</a:t>
                      </a:r>
                      <a:r>
                        <a:rPr lang="en-US" baseline="0" dirty="0" smtClean="0"/>
                        <a:t> wrong!</a:t>
                      </a:r>
                      <a:endParaRPr lang="en-US" dirty="0"/>
                    </a:p>
                  </a:txBody>
                  <a:tcPr/>
                </a:tc>
              </a:tr>
              <a:tr h="370840">
                <a:tc>
                  <a:txBody>
                    <a:bodyPr/>
                    <a:lstStyle/>
                    <a:p>
                      <a:r>
                        <a:rPr lang="en-US" dirty="0" smtClean="0"/>
                        <a:t>   "</a:t>
                      </a:r>
                      <a:endParaRPr lang="en-US" dirty="0"/>
                    </a:p>
                  </a:txBody>
                  <a:tcPr/>
                </a:tc>
                <a:tc>
                  <a:txBody>
                    <a:bodyPr/>
                    <a:lstStyle/>
                    <a:p>
                      <a:r>
                        <a:rPr lang="en-US" dirty="0" smtClean="0"/>
                        <a:t>3-gram</a:t>
                      </a:r>
                      <a:r>
                        <a:rPr lang="en-US" baseline="0" dirty="0" smtClean="0"/>
                        <a:t> solution</a:t>
                      </a:r>
                      <a:endParaRPr lang="en-US" dirty="0"/>
                    </a:p>
                  </a:txBody>
                  <a:tcPr/>
                </a:tc>
                <a:tc>
                  <a:txBody>
                    <a:bodyPr/>
                    <a:lstStyle/>
                    <a:p>
                      <a:r>
                        <a:rPr lang="en-US" dirty="0" smtClean="0"/>
                        <a:t>42.6</a:t>
                      </a:r>
                      <a:endParaRPr lang="en-US" dirty="0"/>
                    </a:p>
                  </a:txBody>
                  <a:tcPr/>
                </a:tc>
              </a:tr>
              <a:tr h="370840">
                <a:tc>
                  <a:txBody>
                    <a:bodyPr/>
                    <a:lstStyle/>
                    <a:p>
                      <a:r>
                        <a:rPr lang="en-US" dirty="0" smtClean="0"/>
                        <a:t>Word</a:t>
                      </a:r>
                      <a:r>
                        <a:rPr lang="en-US" baseline="0" dirty="0" smtClean="0"/>
                        <a:t> 1-gram</a:t>
                      </a:r>
                      <a:endParaRPr lang="en-US" dirty="0"/>
                    </a:p>
                  </a:txBody>
                  <a:tcPr/>
                </a:tc>
                <a:tc>
                  <a:txBody>
                    <a:bodyPr/>
                    <a:lstStyle/>
                    <a:p>
                      <a:r>
                        <a:rPr lang="en-US" dirty="0" smtClean="0"/>
                        <a:t>Random</a:t>
                      </a:r>
                    </a:p>
                  </a:txBody>
                  <a:tcPr/>
                </a:tc>
                <a:tc>
                  <a:txBody>
                    <a:bodyPr/>
                    <a:lstStyle/>
                    <a:p>
                      <a:r>
                        <a:rPr lang="en-US" dirty="0" smtClean="0"/>
                        <a:t>all wrong!</a:t>
                      </a:r>
                      <a:endParaRPr lang="en-US" dirty="0"/>
                    </a:p>
                  </a:txBody>
                  <a:tcPr/>
                </a:tc>
              </a:tr>
              <a:tr h="370840">
                <a:tc>
                  <a:txBody>
                    <a:bodyPr/>
                    <a:lstStyle/>
                    <a:p>
                      <a:r>
                        <a:rPr lang="en-US" i="1" dirty="0" smtClean="0"/>
                        <a:t>Interpolated</a:t>
                      </a:r>
                      <a:r>
                        <a:rPr lang="en-US" dirty="0" smtClean="0"/>
                        <a:t> 5-gram </a:t>
                      </a:r>
                    </a:p>
                    <a:p>
                      <a:r>
                        <a:rPr lang="en-US" dirty="0" smtClean="0"/>
                        <a:t>and word</a:t>
                      </a:r>
                      <a:r>
                        <a:rPr lang="en-US" baseline="0" dirty="0" smtClean="0"/>
                        <a:t> 1-gram</a:t>
                      </a:r>
                      <a:endParaRPr lang="en-US" dirty="0"/>
                    </a:p>
                  </a:txBody>
                  <a:tcPr/>
                </a:tc>
                <a:tc>
                  <a:txBody>
                    <a:bodyPr/>
                    <a:lstStyle/>
                    <a:p>
                      <a:r>
                        <a:rPr lang="en-US" dirty="0" smtClean="0"/>
                        <a:t>Random</a:t>
                      </a:r>
                      <a:endParaRPr lang="en-US" dirty="0"/>
                    </a:p>
                  </a:txBody>
                  <a:tcPr/>
                </a:tc>
                <a:tc>
                  <a:txBody>
                    <a:bodyPr/>
                    <a:lstStyle/>
                    <a:p>
                      <a:r>
                        <a:rPr lang="en-US" dirty="0" smtClean="0"/>
                        <a:t>79.2</a:t>
                      </a:r>
                      <a:endParaRPr lang="en-US" dirty="0"/>
                    </a:p>
                  </a:txBody>
                  <a:tcPr/>
                </a:tc>
              </a:tr>
              <a:tr h="370840">
                <a:tc>
                  <a:txBody>
                    <a:bodyPr/>
                    <a:lstStyle/>
                    <a:p>
                      <a:r>
                        <a:rPr lang="en-US" dirty="0" smtClean="0"/>
                        <a:t>   "</a:t>
                      </a:r>
                      <a:endParaRPr lang="en-US" dirty="0"/>
                    </a:p>
                  </a:txBody>
                  <a:tcPr/>
                </a:tc>
                <a:tc>
                  <a:txBody>
                    <a:bodyPr/>
                    <a:lstStyle/>
                    <a:p>
                      <a:r>
                        <a:rPr lang="en-US" dirty="0" smtClean="0"/>
                        <a:t>5-gram</a:t>
                      </a:r>
                      <a:r>
                        <a:rPr lang="en-US" baseline="0" dirty="0" smtClean="0"/>
                        <a:t> solution</a:t>
                      </a:r>
                      <a:endParaRPr lang="en-US" dirty="0"/>
                    </a:p>
                  </a:txBody>
                  <a:tcPr/>
                </a:tc>
                <a:tc>
                  <a:txBody>
                    <a:bodyPr/>
                    <a:lstStyle/>
                    <a:p>
                      <a:r>
                        <a:rPr lang="en-US" b="1" dirty="0" smtClean="0"/>
                        <a:t>3.3</a:t>
                      </a:r>
                      <a:r>
                        <a:rPr lang="en-US" b="1" baseline="0" dirty="0" smtClean="0"/>
                        <a:t>  /  </a:t>
                      </a:r>
                      <a:r>
                        <a:rPr lang="en-US" b="1" dirty="0" smtClean="0"/>
                        <a:t>2.6</a:t>
                      </a:r>
                      <a:endParaRPr lang="en-US" b="1" dirty="0"/>
                    </a:p>
                  </a:txBody>
                  <a:tcPr/>
                </a:tc>
              </a:tr>
            </a:tbl>
          </a:graphicData>
        </a:graphic>
      </p:graphicFrame>
      <p:sp>
        <p:nvSpPr>
          <p:cNvPr id="6" name="TextBox 5"/>
          <p:cNvSpPr txBox="1"/>
          <p:nvPr/>
        </p:nvSpPr>
        <p:spPr>
          <a:xfrm>
            <a:off x="5715000" y="5029200"/>
            <a:ext cx="1919180" cy="369332"/>
          </a:xfrm>
          <a:prstGeom prst="rect">
            <a:avLst/>
          </a:prstGeom>
          <a:noFill/>
        </p:spPr>
        <p:txBody>
          <a:bodyPr wrap="none" rtlCol="0">
            <a:spAutoFit/>
          </a:bodyPr>
          <a:lstStyle/>
          <a:p>
            <a:r>
              <a:rPr lang="en-US" dirty="0" smtClean="0"/>
              <a:t>[Ravi &amp; Knight 11]</a:t>
            </a:r>
            <a:endParaRPr lang="en-US" dirty="0"/>
          </a:p>
        </p:txBody>
      </p:sp>
      <p:sp>
        <p:nvSpPr>
          <p:cNvPr id="7" name="TextBox 6"/>
          <p:cNvSpPr txBox="1"/>
          <p:nvPr/>
        </p:nvSpPr>
        <p:spPr>
          <a:xfrm>
            <a:off x="6629400" y="6019800"/>
            <a:ext cx="2292872" cy="646331"/>
          </a:xfrm>
          <a:prstGeom prst="rect">
            <a:avLst/>
          </a:prstGeom>
          <a:noFill/>
        </p:spPr>
        <p:txBody>
          <a:bodyPr wrap="none" rtlCol="0">
            <a:spAutoFit/>
          </a:bodyPr>
          <a:lstStyle/>
          <a:p>
            <a:r>
              <a:rPr lang="en-US" b="1" dirty="0" smtClean="0">
                <a:solidFill>
                  <a:schemeClr val="bg1">
                    <a:lumMod val="65000"/>
                  </a:schemeClr>
                </a:solidFill>
              </a:rPr>
              <a:t>See also </a:t>
            </a:r>
            <a:r>
              <a:rPr lang="en-US" b="1" dirty="0" err="1" smtClean="0">
                <a:solidFill>
                  <a:schemeClr val="bg1">
                    <a:lumMod val="65000"/>
                  </a:schemeClr>
                </a:solidFill>
              </a:rPr>
              <a:t>Malte</a:t>
            </a:r>
            <a:r>
              <a:rPr lang="en-US" b="1" dirty="0" smtClean="0">
                <a:solidFill>
                  <a:schemeClr val="bg1">
                    <a:lumMod val="65000"/>
                  </a:schemeClr>
                </a:solidFill>
              </a:rPr>
              <a:t> </a:t>
            </a:r>
            <a:r>
              <a:rPr lang="en-US" b="1" dirty="0" err="1" smtClean="0">
                <a:solidFill>
                  <a:schemeClr val="bg1">
                    <a:lumMod val="65000"/>
                  </a:schemeClr>
                </a:solidFill>
              </a:rPr>
              <a:t>Nuhn’s</a:t>
            </a:r>
            <a:endParaRPr lang="en-US" b="1" dirty="0" smtClean="0">
              <a:solidFill>
                <a:schemeClr val="bg1">
                  <a:lumMod val="65000"/>
                </a:schemeClr>
              </a:solidFill>
            </a:endParaRPr>
          </a:p>
          <a:p>
            <a:r>
              <a:rPr lang="en-US" b="1" dirty="0" smtClean="0">
                <a:solidFill>
                  <a:schemeClr val="bg1">
                    <a:lumMod val="65000"/>
                  </a:schemeClr>
                </a:solidFill>
              </a:rPr>
              <a:t>paper at ACL 2013!</a:t>
            </a:r>
            <a:endParaRPr lang="en-US" b="1" dirty="0">
              <a:solidFill>
                <a:schemeClr val="bg1">
                  <a:lumMod val="65000"/>
                </a:schemeClr>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1219200"/>
            <a:ext cx="3124200" cy="4805021"/>
          </a:xfrm>
          <a:prstGeom prst="rect">
            <a:avLst/>
          </a:prstGeom>
          <a:noFill/>
          <a:ln w="9525">
            <a:noFill/>
            <a:miter lim="800000"/>
            <a:headEnd/>
            <a:tailEnd/>
          </a:ln>
        </p:spPr>
      </p:pic>
      <p:graphicFrame>
        <p:nvGraphicFramePr>
          <p:cNvPr id="19" name="Table 18"/>
          <p:cNvGraphicFramePr>
            <a:graphicFrameLocks noGrp="1"/>
          </p:cNvGraphicFramePr>
          <p:nvPr/>
        </p:nvGraphicFramePr>
        <p:xfrm>
          <a:off x="3429000" y="2626360"/>
          <a:ext cx="5486402" cy="1564640"/>
        </p:xfrm>
        <a:graphic>
          <a:graphicData uri="http://schemas.openxmlformats.org/drawingml/2006/table">
            <a:tbl>
              <a:tblPr firstRow="1" bandRow="1">
                <a:tableStyleId>{5C22544A-7EE6-4342-B048-85BDC9FD1C3A}</a:tableStyleId>
              </a:tblPr>
              <a:tblGrid>
                <a:gridCol w="2133600"/>
                <a:gridCol w="914400"/>
                <a:gridCol w="838200"/>
                <a:gridCol w="838200"/>
                <a:gridCol w="762002"/>
              </a:tblGrid>
              <a:tr h="370840">
                <a:tc>
                  <a:txBody>
                    <a:bodyPr/>
                    <a:lstStyle/>
                    <a:p>
                      <a:r>
                        <a:rPr lang="en-US" sz="1600" b="0" dirty="0" smtClean="0"/>
                        <a:t>% cipher bigram types that repeat</a:t>
                      </a:r>
                      <a:r>
                        <a:rPr lang="en-US" sz="1600" b="0" baseline="0" dirty="0" smtClean="0"/>
                        <a:t>  (freq &gt; 1)</a:t>
                      </a:r>
                      <a:endParaRPr lang="en-US" sz="1600" b="0" dirty="0"/>
                    </a:p>
                  </a:txBody>
                  <a:tcPr/>
                </a:tc>
                <a:tc>
                  <a:txBody>
                    <a:bodyPr/>
                    <a:lstStyle/>
                    <a:p>
                      <a:r>
                        <a:rPr lang="en-US" sz="1600" b="0" dirty="0" smtClean="0"/>
                        <a:t>Left/</a:t>
                      </a:r>
                    </a:p>
                    <a:p>
                      <a:r>
                        <a:rPr lang="en-US" sz="1600" b="0" dirty="0" smtClean="0"/>
                        <a:t>Right</a:t>
                      </a:r>
                    </a:p>
                    <a:p>
                      <a:r>
                        <a:rPr lang="en-US" sz="1600" b="0" dirty="0" smtClean="0"/>
                        <a:t>order</a:t>
                      </a:r>
                      <a:endParaRPr lang="en-US" sz="1600" b="0" dirty="0"/>
                    </a:p>
                  </a:txBody>
                  <a:tcPr/>
                </a:tc>
                <a:tc>
                  <a:txBody>
                    <a:bodyPr/>
                    <a:lstStyle/>
                    <a:p>
                      <a:r>
                        <a:rPr lang="en-US" sz="1600" b="0" dirty="0" smtClean="0"/>
                        <a:t>Up/</a:t>
                      </a:r>
                    </a:p>
                    <a:p>
                      <a:r>
                        <a:rPr lang="en-US" sz="1600" b="0" dirty="0" smtClean="0"/>
                        <a:t>Down</a:t>
                      </a:r>
                    </a:p>
                    <a:p>
                      <a:r>
                        <a:rPr lang="en-US" sz="1600" b="0" dirty="0" smtClean="0"/>
                        <a:t>order</a:t>
                      </a:r>
                      <a:endParaRPr lang="en-US" sz="1600" b="0" dirty="0"/>
                    </a:p>
                  </a:txBody>
                  <a:tcPr/>
                </a:tc>
                <a:tc>
                  <a:txBody>
                    <a:bodyPr/>
                    <a:lstStyle/>
                    <a:p>
                      <a:r>
                        <a:rPr lang="en-US" sz="1600" b="0" dirty="0" smtClean="0"/>
                        <a:t>Diag.</a:t>
                      </a:r>
                    </a:p>
                    <a:p>
                      <a:r>
                        <a:rPr lang="en-US" sz="1600" b="0" dirty="0" smtClean="0"/>
                        <a:t>North-</a:t>
                      </a:r>
                      <a:r>
                        <a:rPr lang="en-US" sz="1600" b="0" baseline="0" dirty="0" smtClean="0"/>
                        <a:t>East</a:t>
                      </a:r>
                      <a:endParaRPr lang="en-US" sz="1600" b="0" dirty="0"/>
                    </a:p>
                  </a:txBody>
                  <a:tcPr/>
                </a:tc>
                <a:tc>
                  <a:txBody>
                    <a:bodyPr/>
                    <a:lstStyle/>
                    <a:p>
                      <a:r>
                        <a:rPr lang="en-US" sz="1600" b="0" dirty="0" smtClean="0"/>
                        <a:t>Diag. South- East</a:t>
                      </a:r>
                      <a:endParaRPr lang="en-US" sz="1600" b="0" dirty="0"/>
                    </a:p>
                  </a:txBody>
                  <a:tcPr/>
                </a:tc>
              </a:tr>
              <a:tr h="370840">
                <a:tc>
                  <a:txBody>
                    <a:bodyPr/>
                    <a:lstStyle/>
                    <a:p>
                      <a:r>
                        <a:rPr lang="en-US" sz="1600" dirty="0" smtClean="0"/>
                        <a:t>Zodiac 408 (solved)</a:t>
                      </a:r>
                      <a:endParaRPr lang="en-US" sz="1600" dirty="0"/>
                    </a:p>
                  </a:txBody>
                  <a:tcPr/>
                </a:tc>
                <a:tc>
                  <a:txBody>
                    <a:bodyPr/>
                    <a:lstStyle/>
                    <a:p>
                      <a:r>
                        <a:rPr lang="en-US" sz="1600" dirty="0" smtClean="0"/>
                        <a:t>13 %</a:t>
                      </a:r>
                      <a:endParaRPr lang="en-US" sz="1600" dirty="0"/>
                    </a:p>
                  </a:txBody>
                  <a:tcPr/>
                </a:tc>
                <a:tc>
                  <a:txBody>
                    <a:bodyPr/>
                    <a:lstStyle/>
                    <a:p>
                      <a:r>
                        <a:rPr lang="en-US" sz="1600" dirty="0" smtClean="0"/>
                        <a:t>5</a:t>
                      </a:r>
                      <a:endParaRPr lang="en-US" sz="1600" dirty="0"/>
                    </a:p>
                  </a:txBody>
                  <a:tcPr/>
                </a:tc>
                <a:tc>
                  <a:txBody>
                    <a:bodyPr/>
                    <a:lstStyle/>
                    <a:p>
                      <a:r>
                        <a:rPr lang="en-US" sz="1600" dirty="0" smtClean="0"/>
                        <a:t>7</a:t>
                      </a:r>
                      <a:endParaRPr lang="en-US" sz="1600" dirty="0"/>
                    </a:p>
                  </a:txBody>
                  <a:tcPr/>
                </a:tc>
                <a:tc>
                  <a:txBody>
                    <a:bodyPr/>
                    <a:lstStyle/>
                    <a:p>
                      <a:r>
                        <a:rPr lang="en-US" sz="1600" dirty="0" smtClean="0"/>
                        <a:t>5</a:t>
                      </a:r>
                      <a:endParaRPr lang="en-US" sz="1600" dirty="0"/>
                    </a:p>
                  </a:txBody>
                  <a:tcPr/>
                </a:tc>
              </a:tr>
              <a:tr h="370840">
                <a:tc>
                  <a:txBody>
                    <a:bodyPr/>
                    <a:lstStyle/>
                    <a:p>
                      <a:r>
                        <a:rPr lang="en-US" sz="1600" dirty="0" smtClean="0"/>
                        <a:t>Zodiac</a:t>
                      </a:r>
                      <a:r>
                        <a:rPr lang="en-US" sz="1600" baseline="0" dirty="0" smtClean="0"/>
                        <a:t> 340 (unsolved)</a:t>
                      </a:r>
                      <a:endParaRPr lang="en-US" sz="1600" dirty="0" smtClean="0"/>
                    </a:p>
                  </a:txBody>
                  <a:tcPr/>
                </a:tc>
                <a:tc>
                  <a:txBody>
                    <a:bodyPr/>
                    <a:lstStyle/>
                    <a:p>
                      <a:r>
                        <a:rPr lang="en-US" sz="1600" dirty="0" smtClean="0"/>
                        <a:t>7</a:t>
                      </a:r>
                      <a:endParaRPr lang="en-US" sz="1600" dirty="0"/>
                    </a:p>
                  </a:txBody>
                  <a:tcPr/>
                </a:tc>
                <a:tc>
                  <a:txBody>
                    <a:bodyPr/>
                    <a:lstStyle/>
                    <a:p>
                      <a:r>
                        <a:rPr lang="en-US" sz="1600" dirty="0" smtClean="0"/>
                        <a:t>6</a:t>
                      </a:r>
                      <a:endParaRPr lang="en-US" sz="1600" dirty="0"/>
                    </a:p>
                  </a:txBody>
                  <a:tcPr/>
                </a:tc>
                <a:tc>
                  <a:txBody>
                    <a:bodyPr/>
                    <a:lstStyle/>
                    <a:p>
                      <a:r>
                        <a:rPr lang="en-US" sz="1600" dirty="0" smtClean="0"/>
                        <a:t>8</a:t>
                      </a:r>
                      <a:endParaRPr lang="en-US" sz="1600" dirty="0"/>
                    </a:p>
                  </a:txBody>
                  <a:tcPr/>
                </a:tc>
                <a:tc>
                  <a:txBody>
                    <a:bodyPr/>
                    <a:lstStyle/>
                    <a:p>
                      <a:r>
                        <a:rPr lang="en-US" sz="1600" dirty="0" smtClean="0"/>
                        <a:t>5</a:t>
                      </a:r>
                      <a:endParaRPr lang="en-US" sz="1600" dirty="0"/>
                    </a:p>
                  </a:txBody>
                  <a:tcPr/>
                </a:tc>
              </a:tr>
            </a:tbl>
          </a:graphicData>
        </a:graphic>
      </p:graphicFrame>
      <p:sp>
        <p:nvSpPr>
          <p:cNvPr id="21" name="TextBox 20"/>
          <p:cNvSpPr txBox="1"/>
          <p:nvPr/>
        </p:nvSpPr>
        <p:spPr>
          <a:xfrm>
            <a:off x="2514600" y="358914"/>
            <a:ext cx="4484497" cy="707886"/>
          </a:xfrm>
          <a:prstGeom prst="rect">
            <a:avLst/>
          </a:prstGeom>
          <a:noFill/>
        </p:spPr>
        <p:txBody>
          <a:bodyPr wrap="none" rtlCol="0">
            <a:spAutoFit/>
          </a:bodyPr>
          <a:lstStyle/>
          <a:p>
            <a:r>
              <a:rPr lang="en-US" sz="4000" dirty="0" smtClean="0"/>
              <a:t>Unsolved Zodiac 340</a:t>
            </a:r>
            <a:endParaRPr lang="en-US" sz="4000" dirty="0"/>
          </a:p>
        </p:txBody>
      </p:sp>
      <p:sp>
        <p:nvSpPr>
          <p:cNvPr id="25" name="TextBox 24"/>
          <p:cNvSpPr txBox="1"/>
          <p:nvPr/>
        </p:nvSpPr>
        <p:spPr>
          <a:xfrm>
            <a:off x="3429000" y="1820882"/>
            <a:ext cx="5715000" cy="3970318"/>
          </a:xfrm>
          <a:prstGeom prst="rect">
            <a:avLst/>
          </a:prstGeom>
          <a:noFill/>
        </p:spPr>
        <p:txBody>
          <a:bodyPr wrap="square" rtlCol="0">
            <a:spAutoFit/>
          </a:bodyPr>
          <a:lstStyle/>
          <a:p>
            <a:r>
              <a:rPr lang="en-US" sz="2800" dirty="0" smtClean="0"/>
              <a:t>Has no obvious reading order bias:</a:t>
            </a:r>
          </a:p>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Could be nonsense … or maybe bigrams are smoothed out via </a:t>
            </a:r>
          </a:p>
          <a:p>
            <a:r>
              <a:rPr lang="en-US" sz="2800" dirty="0" smtClean="0"/>
              <a:t>more careful substitutions.</a:t>
            </a:r>
            <a:endParaRPr lang="en-US" sz="28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8" name="Picture 6" descr="http://www.benzedrine.cx/dorabella-alternate.gif"/>
          <p:cNvPicPr>
            <a:picLocks noChangeAspect="1" noChangeArrowheads="1"/>
          </p:cNvPicPr>
          <p:nvPr/>
        </p:nvPicPr>
        <p:blipFill>
          <a:blip r:embed="rId2" cstate="print"/>
          <a:srcRect/>
          <a:stretch>
            <a:fillRect/>
          </a:stretch>
        </p:blipFill>
        <p:spPr bwMode="auto">
          <a:xfrm>
            <a:off x="3962400" y="1676400"/>
            <a:ext cx="4173772" cy="1600200"/>
          </a:xfrm>
          <a:prstGeom prst="rect">
            <a:avLst/>
          </a:prstGeom>
          <a:noFill/>
        </p:spPr>
      </p:pic>
      <p:sp>
        <p:nvSpPr>
          <p:cNvPr id="2" name="Title 1"/>
          <p:cNvSpPr>
            <a:spLocks noGrp="1"/>
          </p:cNvSpPr>
          <p:nvPr>
            <p:ph type="title"/>
          </p:nvPr>
        </p:nvSpPr>
        <p:spPr>
          <a:xfrm>
            <a:off x="457200" y="0"/>
            <a:ext cx="8229600" cy="1143000"/>
          </a:xfrm>
        </p:spPr>
        <p:txBody>
          <a:bodyPr>
            <a:normAutofit/>
          </a:bodyPr>
          <a:lstStyle/>
          <a:p>
            <a:r>
              <a:rPr lang="en-US" dirty="0" smtClean="0"/>
              <a:t>Other Unsolved Ciphers</a:t>
            </a:r>
            <a:endParaRPr lang="en-US" dirty="0"/>
          </a:p>
        </p:txBody>
      </p:sp>
      <p:pic>
        <p:nvPicPr>
          <p:cNvPr id="9" name="Picture 3"/>
          <p:cNvPicPr>
            <a:picLocks noChangeAspect="1" noChangeArrowheads="1"/>
          </p:cNvPicPr>
          <p:nvPr/>
        </p:nvPicPr>
        <p:blipFill>
          <a:blip r:embed="rId3" cstate="print"/>
          <a:srcRect/>
          <a:stretch>
            <a:fillRect/>
          </a:stretch>
        </p:blipFill>
        <p:spPr bwMode="auto">
          <a:xfrm>
            <a:off x="4648200" y="5552762"/>
            <a:ext cx="4245046" cy="924238"/>
          </a:xfrm>
          <a:prstGeom prst="rect">
            <a:avLst/>
          </a:prstGeom>
          <a:noFill/>
          <a:ln w="9525">
            <a:noFill/>
            <a:miter lim="800000"/>
            <a:headEnd/>
            <a:tailEnd/>
          </a:ln>
        </p:spPr>
      </p:pic>
      <p:sp>
        <p:nvSpPr>
          <p:cNvPr id="11" name="TextBox 10"/>
          <p:cNvSpPr txBox="1"/>
          <p:nvPr/>
        </p:nvSpPr>
        <p:spPr>
          <a:xfrm>
            <a:off x="5522496" y="3796605"/>
            <a:ext cx="3621504" cy="1384995"/>
          </a:xfrm>
          <a:prstGeom prst="rect">
            <a:avLst/>
          </a:prstGeom>
          <a:noFill/>
        </p:spPr>
        <p:txBody>
          <a:bodyPr wrap="none" rtlCol="0">
            <a:spAutoFit/>
          </a:bodyPr>
          <a:lstStyle/>
          <a:p>
            <a:r>
              <a:rPr lang="en-US" sz="1400" dirty="0" smtClean="0">
                <a:latin typeface="Courier New" pitchFamily="49" charset="0"/>
                <a:cs typeface="Courier New" pitchFamily="49" charset="0"/>
              </a:rPr>
              <a:t>                           OBKR </a:t>
            </a:r>
          </a:p>
          <a:p>
            <a:r>
              <a:rPr lang="en-US" sz="1400" dirty="0" smtClean="0">
                <a:latin typeface="Courier New" pitchFamily="49" charset="0"/>
                <a:cs typeface="Courier New" pitchFamily="49" charset="0"/>
              </a:rPr>
              <a:t>UOXOGHULBSOLIFBBWFLRVQQPRNGKSSO </a:t>
            </a:r>
          </a:p>
          <a:p>
            <a:r>
              <a:rPr lang="en-US" sz="1400" dirty="0" smtClean="0">
                <a:latin typeface="Courier New" pitchFamily="49" charset="0"/>
                <a:cs typeface="Courier New" pitchFamily="49" charset="0"/>
              </a:rPr>
              <a:t>TWTQSJQSSEKZZWATJKLUDIAWINFB</a:t>
            </a:r>
            <a:r>
              <a:rPr lang="en-US" sz="1400" b="1" dirty="0" smtClean="0">
                <a:latin typeface="Courier New" pitchFamily="49" charset="0"/>
                <a:cs typeface="Courier New" pitchFamily="49" charset="0"/>
              </a:rPr>
              <a:t>NYP </a:t>
            </a:r>
          </a:p>
          <a:p>
            <a:r>
              <a:rPr lang="en-US" sz="1400" b="1" dirty="0" smtClean="0">
                <a:latin typeface="Courier New" pitchFamily="49" charset="0"/>
                <a:cs typeface="Courier New" pitchFamily="49" charset="0"/>
              </a:rPr>
              <a:t>VTT</a:t>
            </a:r>
            <a:r>
              <a:rPr lang="en-US" sz="1400" dirty="0" smtClean="0">
                <a:latin typeface="Courier New" pitchFamily="49" charset="0"/>
                <a:cs typeface="Courier New" pitchFamily="49" charset="0"/>
              </a:rPr>
              <a:t>MZFPKWGDKZXTJCDIGKUHUAUEKCAR</a:t>
            </a:r>
          </a:p>
          <a:p>
            <a:endParaRPr lang="en-US" sz="1400" dirty="0" smtClean="0">
              <a:latin typeface="Courier New" pitchFamily="49" charset="0"/>
              <a:cs typeface="Courier New" pitchFamily="49" charset="0"/>
            </a:endParaRPr>
          </a:p>
          <a:p>
            <a:r>
              <a:rPr lang="en-US" sz="1400" b="1" dirty="0" smtClean="0">
                <a:latin typeface="Courier New" pitchFamily="49" charset="0"/>
                <a:cs typeface="Courier New" pitchFamily="49" charset="0"/>
              </a:rPr>
              <a:t>NYPVTT</a:t>
            </a:r>
            <a:r>
              <a:rPr lang="en-US" sz="1400" dirty="0" smtClean="0">
                <a:latin typeface="Courier New" pitchFamily="49" charset="0"/>
                <a:cs typeface="Courier New" pitchFamily="49" charset="0"/>
              </a:rPr>
              <a:t> = BERLIN (2011 clue)</a:t>
            </a:r>
            <a:endParaRPr lang="en-US" sz="1400" dirty="0">
              <a:latin typeface="Courier New" pitchFamily="49" charset="0"/>
              <a:cs typeface="Courier New" pitchFamily="49" charset="0"/>
            </a:endParaRPr>
          </a:p>
        </p:txBody>
      </p:sp>
      <p:pic>
        <p:nvPicPr>
          <p:cNvPr id="125954" name="Picture 2" descr="http://austininc.com/SciRealm/kryptos.jpg"/>
          <p:cNvPicPr>
            <a:picLocks noChangeAspect="1" noChangeArrowheads="1"/>
          </p:cNvPicPr>
          <p:nvPr/>
        </p:nvPicPr>
        <p:blipFill>
          <a:blip r:embed="rId4" cstate="print"/>
          <a:srcRect/>
          <a:stretch>
            <a:fillRect/>
          </a:stretch>
        </p:blipFill>
        <p:spPr bwMode="auto">
          <a:xfrm>
            <a:off x="3810000" y="3778440"/>
            <a:ext cx="1676400" cy="1329235"/>
          </a:xfrm>
          <a:prstGeom prst="rect">
            <a:avLst/>
          </a:prstGeom>
          <a:noFill/>
        </p:spPr>
      </p:pic>
      <p:pic>
        <p:nvPicPr>
          <p:cNvPr id="125960" name="Picture 8" descr="File:Beale 1.svg"/>
          <p:cNvPicPr>
            <a:picLocks noChangeAspect="1" noChangeArrowheads="1"/>
          </p:cNvPicPr>
          <p:nvPr/>
        </p:nvPicPr>
        <p:blipFill>
          <a:blip r:embed="rId5" cstate="print"/>
          <a:srcRect/>
          <a:stretch>
            <a:fillRect/>
          </a:stretch>
        </p:blipFill>
        <p:spPr bwMode="auto">
          <a:xfrm>
            <a:off x="381000" y="1600200"/>
            <a:ext cx="3050641" cy="2514600"/>
          </a:xfrm>
          <a:prstGeom prst="rect">
            <a:avLst/>
          </a:prstGeom>
          <a:noFill/>
        </p:spPr>
      </p:pic>
      <p:sp>
        <p:nvSpPr>
          <p:cNvPr id="45" name="TextBox 44"/>
          <p:cNvSpPr txBox="1"/>
          <p:nvPr/>
        </p:nvSpPr>
        <p:spPr>
          <a:xfrm>
            <a:off x="152400" y="1143000"/>
            <a:ext cx="2282997" cy="584775"/>
          </a:xfrm>
          <a:prstGeom prst="rect">
            <a:avLst/>
          </a:prstGeom>
          <a:solidFill>
            <a:srgbClr val="FFFF00"/>
          </a:solidFill>
        </p:spPr>
        <p:txBody>
          <a:bodyPr wrap="none" rtlCol="0">
            <a:spAutoFit/>
          </a:bodyPr>
          <a:lstStyle/>
          <a:p>
            <a:pPr>
              <a:buNone/>
            </a:pPr>
            <a:r>
              <a:rPr lang="en-US" sz="3200" dirty="0" smtClean="0"/>
              <a:t>Beale (1885)</a:t>
            </a:r>
          </a:p>
        </p:txBody>
      </p:sp>
      <p:sp>
        <p:nvSpPr>
          <p:cNvPr id="46" name="TextBox 45"/>
          <p:cNvSpPr txBox="1"/>
          <p:nvPr/>
        </p:nvSpPr>
        <p:spPr>
          <a:xfrm>
            <a:off x="3505200" y="1143000"/>
            <a:ext cx="2968698" cy="584775"/>
          </a:xfrm>
          <a:prstGeom prst="rect">
            <a:avLst/>
          </a:prstGeom>
          <a:solidFill>
            <a:srgbClr val="FFFF00"/>
          </a:solidFill>
        </p:spPr>
        <p:txBody>
          <a:bodyPr wrap="none" rtlCol="0">
            <a:spAutoFit/>
          </a:bodyPr>
          <a:lstStyle/>
          <a:p>
            <a:r>
              <a:rPr lang="en-US" sz="3200" dirty="0" err="1" smtClean="0"/>
              <a:t>Dorabella</a:t>
            </a:r>
            <a:r>
              <a:rPr lang="en-US" sz="3200" dirty="0" smtClean="0"/>
              <a:t> (1897)</a:t>
            </a:r>
          </a:p>
        </p:txBody>
      </p:sp>
      <p:sp>
        <p:nvSpPr>
          <p:cNvPr id="47" name="TextBox 46"/>
          <p:cNvSpPr txBox="1"/>
          <p:nvPr/>
        </p:nvSpPr>
        <p:spPr>
          <a:xfrm>
            <a:off x="2895600" y="5334000"/>
            <a:ext cx="1877437" cy="584775"/>
          </a:xfrm>
          <a:prstGeom prst="rect">
            <a:avLst/>
          </a:prstGeom>
          <a:solidFill>
            <a:srgbClr val="FFFF00"/>
          </a:solidFill>
        </p:spPr>
        <p:txBody>
          <a:bodyPr wrap="none" rtlCol="0">
            <a:spAutoFit/>
          </a:bodyPr>
          <a:lstStyle/>
          <a:p>
            <a:pPr>
              <a:buNone/>
            </a:pPr>
            <a:r>
              <a:rPr lang="en-US" sz="3200" dirty="0" smtClean="0"/>
              <a:t>FBI (1999)</a:t>
            </a:r>
            <a:endParaRPr lang="en-US" sz="3200" dirty="0"/>
          </a:p>
        </p:txBody>
      </p:sp>
      <p:sp>
        <p:nvSpPr>
          <p:cNvPr id="48" name="TextBox 47"/>
          <p:cNvSpPr txBox="1"/>
          <p:nvPr/>
        </p:nvSpPr>
        <p:spPr>
          <a:xfrm>
            <a:off x="4114800" y="3352800"/>
            <a:ext cx="2623795" cy="584775"/>
          </a:xfrm>
          <a:prstGeom prst="rect">
            <a:avLst/>
          </a:prstGeom>
          <a:solidFill>
            <a:srgbClr val="FFFF00"/>
          </a:solidFill>
        </p:spPr>
        <p:txBody>
          <a:bodyPr wrap="none" rtlCol="0">
            <a:spAutoFit/>
          </a:bodyPr>
          <a:lstStyle/>
          <a:p>
            <a:pPr>
              <a:buNone/>
            </a:pPr>
            <a:r>
              <a:rPr lang="en-US" sz="3200" dirty="0" err="1" smtClean="0"/>
              <a:t>Kryptos</a:t>
            </a:r>
            <a:r>
              <a:rPr lang="en-US" sz="3200" dirty="0" smtClean="0"/>
              <a:t> (1990)</a:t>
            </a:r>
          </a:p>
        </p:txBody>
      </p:sp>
      <p:sp>
        <p:nvSpPr>
          <p:cNvPr id="49" name="TextBox 48"/>
          <p:cNvSpPr txBox="1"/>
          <p:nvPr/>
        </p:nvSpPr>
        <p:spPr>
          <a:xfrm>
            <a:off x="152400" y="4471406"/>
            <a:ext cx="2316660" cy="1077218"/>
          </a:xfrm>
          <a:prstGeom prst="rect">
            <a:avLst/>
          </a:prstGeom>
          <a:solidFill>
            <a:srgbClr val="FFFF00"/>
          </a:solidFill>
        </p:spPr>
        <p:txBody>
          <a:bodyPr wrap="none" rtlCol="0">
            <a:spAutoFit/>
          </a:bodyPr>
          <a:lstStyle/>
          <a:p>
            <a:pPr>
              <a:buNone/>
            </a:pPr>
            <a:r>
              <a:rPr lang="en-US" sz="3200" dirty="0" smtClean="0"/>
              <a:t>Taman </a:t>
            </a:r>
            <a:r>
              <a:rPr lang="en-US" sz="3200" dirty="0" err="1" smtClean="0"/>
              <a:t>Shud</a:t>
            </a:r>
            <a:r>
              <a:rPr lang="en-US" sz="3200" dirty="0" smtClean="0"/>
              <a:t> </a:t>
            </a:r>
          </a:p>
          <a:p>
            <a:pPr>
              <a:buNone/>
            </a:pPr>
            <a:r>
              <a:rPr lang="en-US" sz="3200" dirty="0" smtClean="0"/>
              <a:t>(1948)</a:t>
            </a:r>
          </a:p>
        </p:txBody>
      </p:sp>
      <p:pic>
        <p:nvPicPr>
          <p:cNvPr id="125956" name="Picture 4" descr="https://encrypted-tbn1.gstatic.com/images?q=tbn:ANd9GcS9acjEAGSrI_47C0Vb1LQ6p97v4c9Gwmn2GSldKvjh9rwI-_I9"/>
          <p:cNvPicPr>
            <a:picLocks noChangeAspect="1" noChangeArrowheads="1"/>
          </p:cNvPicPr>
          <p:nvPr/>
        </p:nvPicPr>
        <p:blipFill>
          <a:blip r:embed="rId6" cstate="print"/>
          <a:srcRect/>
          <a:stretch>
            <a:fillRect/>
          </a:stretch>
        </p:blipFill>
        <p:spPr bwMode="auto">
          <a:xfrm>
            <a:off x="1676400" y="5029200"/>
            <a:ext cx="990600" cy="1319794"/>
          </a:xfrm>
          <a:prstGeom prst="rect">
            <a:avLst/>
          </a:prstGeom>
          <a:noFill/>
        </p:spPr>
      </p:pic>
      <p:sp>
        <p:nvSpPr>
          <p:cNvPr id="44" name="TextBox 43"/>
          <p:cNvSpPr txBox="1"/>
          <p:nvPr/>
        </p:nvSpPr>
        <p:spPr>
          <a:xfrm>
            <a:off x="7696200" y="6324600"/>
            <a:ext cx="1226361" cy="369332"/>
          </a:xfrm>
          <a:prstGeom prst="rect">
            <a:avLst/>
          </a:prstGeom>
          <a:solidFill>
            <a:schemeClr val="bg1"/>
          </a:solidFill>
        </p:spPr>
        <p:txBody>
          <a:bodyPr wrap="none" rtlCol="0">
            <a:spAutoFit/>
          </a:bodyPr>
          <a:lstStyle/>
          <a:p>
            <a:r>
              <a:rPr lang="en-US" dirty="0" smtClean="0"/>
              <a:t>(2 pp total)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Collected Ciphers</a:t>
            </a:r>
            <a:endParaRPr lang="en-US" dirty="0"/>
          </a:p>
        </p:txBody>
      </p:sp>
      <p:pic>
        <p:nvPicPr>
          <p:cNvPr id="332802" name="Picture 2"/>
          <p:cNvPicPr>
            <a:picLocks noChangeAspect="1" noChangeArrowheads="1"/>
          </p:cNvPicPr>
          <p:nvPr/>
        </p:nvPicPr>
        <p:blipFill>
          <a:blip r:embed="rId2" cstate="print"/>
          <a:srcRect/>
          <a:stretch>
            <a:fillRect/>
          </a:stretch>
        </p:blipFill>
        <p:spPr bwMode="auto">
          <a:xfrm>
            <a:off x="381001" y="1295400"/>
            <a:ext cx="4876800" cy="2285224"/>
          </a:xfrm>
          <a:prstGeom prst="rect">
            <a:avLst/>
          </a:prstGeom>
          <a:noFill/>
          <a:ln w="38100">
            <a:solidFill>
              <a:schemeClr val="tx1"/>
            </a:solidFill>
            <a:miter lim="800000"/>
            <a:headEnd/>
            <a:tailEnd/>
          </a:ln>
        </p:spPr>
      </p:pic>
      <p:pic>
        <p:nvPicPr>
          <p:cNvPr id="332804" name="Picture 4"/>
          <p:cNvPicPr>
            <a:picLocks noChangeAspect="1" noChangeArrowheads="1"/>
          </p:cNvPicPr>
          <p:nvPr/>
        </p:nvPicPr>
        <p:blipFill>
          <a:blip r:embed="rId3" cstate="print"/>
          <a:srcRect/>
          <a:stretch>
            <a:fillRect/>
          </a:stretch>
        </p:blipFill>
        <p:spPr bwMode="auto">
          <a:xfrm>
            <a:off x="3124200" y="2520240"/>
            <a:ext cx="5619750" cy="1400175"/>
          </a:xfrm>
          <a:prstGeom prst="rect">
            <a:avLst/>
          </a:prstGeom>
          <a:noFill/>
          <a:ln w="38100">
            <a:solidFill>
              <a:schemeClr val="tx1"/>
            </a:solidFill>
            <a:miter lim="800000"/>
            <a:headEnd/>
            <a:tailEnd/>
          </a:ln>
        </p:spPr>
      </p:pic>
      <p:pic>
        <p:nvPicPr>
          <p:cNvPr id="332805" name="Picture 5"/>
          <p:cNvPicPr>
            <a:picLocks noChangeAspect="1" noChangeArrowheads="1"/>
          </p:cNvPicPr>
          <p:nvPr/>
        </p:nvPicPr>
        <p:blipFill>
          <a:blip r:embed="rId4" cstate="print"/>
          <a:srcRect/>
          <a:stretch>
            <a:fillRect/>
          </a:stretch>
        </p:blipFill>
        <p:spPr bwMode="auto">
          <a:xfrm>
            <a:off x="228600" y="3815640"/>
            <a:ext cx="7486650" cy="1398605"/>
          </a:xfrm>
          <a:prstGeom prst="rect">
            <a:avLst/>
          </a:prstGeom>
          <a:noFill/>
          <a:ln w="38100">
            <a:solidFill>
              <a:schemeClr val="tx1"/>
            </a:solidFill>
            <a:miter lim="800000"/>
            <a:headEnd/>
            <a:tailEnd/>
          </a:ln>
        </p:spPr>
      </p:pic>
      <p:pic>
        <p:nvPicPr>
          <p:cNvPr id="332806" name="Picture 6"/>
          <p:cNvPicPr>
            <a:picLocks noChangeAspect="1" noChangeArrowheads="1"/>
          </p:cNvPicPr>
          <p:nvPr/>
        </p:nvPicPr>
        <p:blipFill>
          <a:blip r:embed="rId5" cstate="print"/>
          <a:srcRect/>
          <a:stretch>
            <a:fillRect/>
          </a:stretch>
        </p:blipFill>
        <p:spPr bwMode="auto">
          <a:xfrm>
            <a:off x="4495800" y="4730040"/>
            <a:ext cx="3932238" cy="1899360"/>
          </a:xfrm>
          <a:prstGeom prst="rect">
            <a:avLst/>
          </a:prstGeom>
          <a:noFill/>
          <a:ln w="38100">
            <a:solidFill>
              <a:schemeClr val="tx1"/>
            </a:solidFill>
            <a:miter lim="800000"/>
            <a:headEnd/>
            <a:tailEnd/>
          </a:ln>
          <a:effectLst/>
        </p:spPr>
      </p:pic>
      <p:sp>
        <p:nvSpPr>
          <p:cNvPr id="9" name="TextBox 8"/>
          <p:cNvSpPr txBox="1"/>
          <p:nvPr/>
        </p:nvSpPr>
        <p:spPr>
          <a:xfrm>
            <a:off x="2057400" y="5486400"/>
            <a:ext cx="2221890" cy="523220"/>
          </a:xfrm>
          <a:prstGeom prst="rect">
            <a:avLst/>
          </a:prstGeom>
          <a:solidFill>
            <a:srgbClr val="FFFF00"/>
          </a:solidFill>
        </p:spPr>
        <p:txBody>
          <a:bodyPr wrap="none" rtlCol="0">
            <a:spAutoFit/>
          </a:bodyPr>
          <a:lstStyle/>
          <a:p>
            <a:r>
              <a:rPr lang="en-US" sz="2800" dirty="0" smtClean="0"/>
              <a:t>+ many more!</a:t>
            </a:r>
            <a:endParaRPr lang="en-US" sz="28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a:bodyPr>
          <a:lstStyle/>
          <a:p>
            <a:r>
              <a:rPr lang="en-US" dirty="0" smtClean="0"/>
              <a:t>Writing as a code for speech</a:t>
            </a:r>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dirty="0" smtClean="0"/>
              <a:t>Archaeological Decipherment</a:t>
            </a:r>
          </a:p>
        </p:txBody>
      </p:sp>
      <p:sp>
        <p:nvSpPr>
          <p:cNvPr id="61443" name="Text Box 3"/>
          <p:cNvSpPr txBox="1">
            <a:spLocks noChangeArrowheads="1"/>
          </p:cNvSpPr>
          <p:nvPr/>
        </p:nvSpPr>
        <p:spPr bwMode="auto">
          <a:xfrm>
            <a:off x="6705600" y="1338263"/>
            <a:ext cx="1190903" cy="369332"/>
          </a:xfrm>
          <a:prstGeom prst="rect">
            <a:avLst/>
          </a:prstGeom>
          <a:noFill/>
          <a:ln w="9525">
            <a:noFill/>
            <a:miter lim="800000"/>
            <a:headEnd/>
            <a:tailEnd/>
          </a:ln>
        </p:spPr>
        <p:txBody>
          <a:bodyPr wrap="none">
            <a:spAutoFit/>
          </a:bodyPr>
          <a:lstStyle/>
          <a:p>
            <a:r>
              <a:rPr lang="en-US" sz="1800" dirty="0" err="1"/>
              <a:t>ciphertext</a:t>
            </a:r>
            <a:r>
              <a:rPr lang="en-US" sz="1800" dirty="0"/>
              <a:t> </a:t>
            </a:r>
          </a:p>
        </p:txBody>
      </p:sp>
      <p:pic>
        <p:nvPicPr>
          <p:cNvPr id="175106" name="Picture 2" descr="http://www.thewhitegoddess.co.uk/news/may-2012/main_mayan_inscription.jpg"/>
          <p:cNvPicPr>
            <a:picLocks noChangeAspect="1" noChangeArrowheads="1"/>
          </p:cNvPicPr>
          <p:nvPr/>
        </p:nvPicPr>
        <p:blipFill>
          <a:blip r:embed="rId2" cstate="print"/>
          <a:srcRect/>
          <a:stretch>
            <a:fillRect/>
          </a:stretch>
        </p:blipFill>
        <p:spPr bwMode="auto">
          <a:xfrm>
            <a:off x="6324600" y="1828800"/>
            <a:ext cx="1905000" cy="1905000"/>
          </a:xfrm>
          <a:prstGeom prst="rect">
            <a:avLst/>
          </a:prstGeom>
          <a:noFill/>
        </p:spPr>
      </p:pic>
      <p:sp>
        <p:nvSpPr>
          <p:cNvPr id="11" name="TextBox 10"/>
          <p:cNvSpPr txBox="1"/>
          <p:nvPr/>
        </p:nvSpPr>
        <p:spPr>
          <a:xfrm>
            <a:off x="6898186" y="3886200"/>
            <a:ext cx="874214" cy="646331"/>
          </a:xfrm>
          <a:prstGeom prst="rect">
            <a:avLst/>
          </a:prstGeom>
          <a:noFill/>
        </p:spPr>
        <p:txBody>
          <a:bodyPr wrap="none" rtlCol="0">
            <a:spAutoFit/>
          </a:bodyPr>
          <a:lstStyle/>
          <a:p>
            <a:r>
              <a:rPr lang="en-US" dirty="0" smtClean="0"/>
              <a:t>Mayan </a:t>
            </a:r>
          </a:p>
          <a:p>
            <a:r>
              <a:rPr lang="en-US" dirty="0" smtClean="0"/>
              <a:t>glyphs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dirty="0" smtClean="0"/>
              <a:t>Archaeological Decipherment</a:t>
            </a:r>
          </a:p>
        </p:txBody>
      </p:sp>
      <p:sp>
        <p:nvSpPr>
          <p:cNvPr id="61443" name="Text Box 3"/>
          <p:cNvSpPr txBox="1">
            <a:spLocks noChangeArrowheads="1"/>
          </p:cNvSpPr>
          <p:nvPr/>
        </p:nvSpPr>
        <p:spPr bwMode="auto">
          <a:xfrm>
            <a:off x="6705600" y="1338263"/>
            <a:ext cx="1190903" cy="369332"/>
          </a:xfrm>
          <a:prstGeom prst="rect">
            <a:avLst/>
          </a:prstGeom>
          <a:noFill/>
          <a:ln w="9525">
            <a:noFill/>
            <a:miter lim="800000"/>
            <a:headEnd/>
            <a:tailEnd/>
          </a:ln>
        </p:spPr>
        <p:txBody>
          <a:bodyPr wrap="none">
            <a:spAutoFit/>
          </a:bodyPr>
          <a:lstStyle/>
          <a:p>
            <a:r>
              <a:rPr lang="en-US" sz="1800" dirty="0" err="1"/>
              <a:t>ciphertext</a:t>
            </a:r>
            <a:r>
              <a:rPr lang="en-US" sz="1800" dirty="0"/>
              <a:t> </a:t>
            </a:r>
          </a:p>
        </p:txBody>
      </p:sp>
      <p:pic>
        <p:nvPicPr>
          <p:cNvPr id="175106" name="Picture 2" descr="http://www.thewhitegoddess.co.uk/news/may-2012/main_mayan_inscription.jpg"/>
          <p:cNvPicPr>
            <a:picLocks noChangeAspect="1" noChangeArrowheads="1"/>
          </p:cNvPicPr>
          <p:nvPr/>
        </p:nvPicPr>
        <p:blipFill>
          <a:blip r:embed="rId2" cstate="print"/>
          <a:srcRect/>
          <a:stretch>
            <a:fillRect/>
          </a:stretch>
        </p:blipFill>
        <p:spPr bwMode="auto">
          <a:xfrm>
            <a:off x="6324600" y="1828800"/>
            <a:ext cx="1905000" cy="1905000"/>
          </a:xfrm>
          <a:prstGeom prst="rect">
            <a:avLst/>
          </a:prstGeom>
          <a:noFill/>
        </p:spPr>
      </p:pic>
      <p:pic>
        <p:nvPicPr>
          <p:cNvPr id="175108" name="Picture 4" descr="http://25.media.tumblr.com/598b4b930fc605eefffabc6a2a1d3193/tumblr_mgjgbkrMwb1qa4hx4o1_500.png"/>
          <p:cNvPicPr>
            <a:picLocks noChangeAspect="1" noChangeArrowheads="1"/>
          </p:cNvPicPr>
          <p:nvPr/>
        </p:nvPicPr>
        <p:blipFill>
          <a:blip r:embed="rId3" cstate="print"/>
          <a:srcRect/>
          <a:stretch>
            <a:fillRect/>
          </a:stretch>
        </p:blipFill>
        <p:spPr bwMode="auto">
          <a:xfrm>
            <a:off x="4593480" y="2971800"/>
            <a:ext cx="1731120" cy="2390776"/>
          </a:xfrm>
          <a:prstGeom prst="rect">
            <a:avLst/>
          </a:prstGeom>
          <a:noFill/>
        </p:spPr>
      </p:pic>
      <p:pic>
        <p:nvPicPr>
          <p:cNvPr id="175110" name="Picture 6" descr="http://kpbs.media.clients.ellingtoncms.com/img/photos/2010/03/19/jes-thompson_t614.jpg?a3ca5463f16dc11451266bb717d38a6025dcea0e"/>
          <p:cNvPicPr>
            <a:picLocks noChangeAspect="1" noChangeArrowheads="1"/>
          </p:cNvPicPr>
          <p:nvPr/>
        </p:nvPicPr>
        <p:blipFill>
          <a:blip r:embed="rId4" cstate="print"/>
          <a:srcRect/>
          <a:stretch>
            <a:fillRect/>
          </a:stretch>
        </p:blipFill>
        <p:spPr bwMode="auto">
          <a:xfrm>
            <a:off x="783480" y="3223752"/>
            <a:ext cx="3124200" cy="1759967"/>
          </a:xfrm>
          <a:prstGeom prst="rect">
            <a:avLst/>
          </a:prstGeom>
          <a:noFill/>
        </p:spPr>
      </p:pic>
      <p:sp>
        <p:nvSpPr>
          <p:cNvPr id="9" name="TextBox 8"/>
          <p:cNvSpPr txBox="1"/>
          <p:nvPr/>
        </p:nvSpPr>
        <p:spPr>
          <a:xfrm>
            <a:off x="1393080" y="5117068"/>
            <a:ext cx="1973617" cy="369332"/>
          </a:xfrm>
          <a:prstGeom prst="rect">
            <a:avLst/>
          </a:prstGeom>
          <a:noFill/>
        </p:spPr>
        <p:txBody>
          <a:bodyPr wrap="none" rtlCol="0">
            <a:spAutoFit/>
          </a:bodyPr>
          <a:lstStyle/>
          <a:p>
            <a:r>
              <a:rPr lang="en-US" dirty="0" smtClean="0"/>
              <a:t>J. Eric S. Thompson</a:t>
            </a:r>
            <a:endParaRPr lang="en-US" dirty="0"/>
          </a:p>
        </p:txBody>
      </p:sp>
      <p:sp>
        <p:nvSpPr>
          <p:cNvPr id="10" name="TextBox 9"/>
          <p:cNvSpPr txBox="1"/>
          <p:nvPr/>
        </p:nvSpPr>
        <p:spPr>
          <a:xfrm>
            <a:off x="4745880" y="5410200"/>
            <a:ext cx="1460913" cy="369332"/>
          </a:xfrm>
          <a:prstGeom prst="rect">
            <a:avLst/>
          </a:prstGeom>
          <a:noFill/>
        </p:spPr>
        <p:txBody>
          <a:bodyPr wrap="none" rtlCol="0">
            <a:spAutoFit/>
          </a:bodyPr>
          <a:lstStyle/>
          <a:p>
            <a:r>
              <a:rPr lang="en-US" dirty="0" smtClean="0"/>
              <a:t>Yuri </a:t>
            </a:r>
            <a:r>
              <a:rPr lang="en-US" dirty="0" err="1" smtClean="0"/>
              <a:t>Knorozov</a:t>
            </a:r>
            <a:endParaRPr lang="en-US" dirty="0"/>
          </a:p>
        </p:txBody>
      </p:sp>
      <p:sp>
        <p:nvSpPr>
          <p:cNvPr id="11" name="TextBox 10"/>
          <p:cNvSpPr txBox="1"/>
          <p:nvPr/>
        </p:nvSpPr>
        <p:spPr>
          <a:xfrm>
            <a:off x="6898186" y="3886200"/>
            <a:ext cx="874214" cy="646331"/>
          </a:xfrm>
          <a:prstGeom prst="rect">
            <a:avLst/>
          </a:prstGeom>
          <a:noFill/>
        </p:spPr>
        <p:txBody>
          <a:bodyPr wrap="none" rtlCol="0">
            <a:spAutoFit/>
          </a:bodyPr>
          <a:lstStyle/>
          <a:p>
            <a:r>
              <a:rPr lang="en-US" dirty="0" smtClean="0"/>
              <a:t>Mayan </a:t>
            </a:r>
          </a:p>
          <a:p>
            <a:r>
              <a:rPr lang="en-US" dirty="0" smtClean="0"/>
              <a:t>glyphs</a:t>
            </a:r>
            <a:endParaRPr lang="en-US" dirty="0"/>
          </a:p>
        </p:txBody>
      </p:sp>
      <p:sp>
        <p:nvSpPr>
          <p:cNvPr id="13" name="Rectangular Callout 12"/>
          <p:cNvSpPr/>
          <p:nvPr/>
        </p:nvSpPr>
        <p:spPr>
          <a:xfrm>
            <a:off x="4648200" y="2133600"/>
            <a:ext cx="1676400" cy="457200"/>
          </a:xfrm>
          <a:prstGeom prst="wedgeRectCallout">
            <a:avLst>
              <a:gd name="adj1" fmla="val 15531"/>
              <a:gd name="adj2" fmla="val 1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It’s phonetic.</a:t>
            </a:r>
            <a:endParaRPr lang="en-US" dirty="0">
              <a:solidFill>
                <a:schemeClr val="tx1"/>
              </a:solidFill>
            </a:endParaRPr>
          </a:p>
        </p:txBody>
      </p:sp>
      <p:sp>
        <p:nvSpPr>
          <p:cNvPr id="15" name="TextBox 14"/>
          <p:cNvSpPr txBox="1"/>
          <p:nvPr/>
        </p:nvSpPr>
        <p:spPr>
          <a:xfrm>
            <a:off x="228600" y="1219200"/>
            <a:ext cx="4733219" cy="646331"/>
          </a:xfrm>
          <a:prstGeom prst="rect">
            <a:avLst/>
          </a:prstGeom>
          <a:noFill/>
        </p:spPr>
        <p:txBody>
          <a:bodyPr wrap="none" rtlCol="0">
            <a:spAutoFit/>
          </a:bodyPr>
          <a:lstStyle/>
          <a:p>
            <a:r>
              <a:rPr lang="en-US" dirty="0" smtClean="0"/>
              <a:t>Thinks Mayan decipherment should be based on</a:t>
            </a:r>
          </a:p>
          <a:p>
            <a:r>
              <a:rPr lang="en-US" dirty="0" smtClean="0"/>
              <a:t>ideographic rather than linguistic principles.</a:t>
            </a:r>
          </a:p>
        </p:txBody>
      </p:sp>
      <p:sp>
        <p:nvSpPr>
          <p:cNvPr id="16" name="TextBox 15"/>
          <p:cNvSpPr txBox="1"/>
          <p:nvPr/>
        </p:nvSpPr>
        <p:spPr>
          <a:xfrm>
            <a:off x="1066800" y="1905000"/>
            <a:ext cx="2997231" cy="646331"/>
          </a:xfrm>
          <a:prstGeom prst="rect">
            <a:avLst/>
          </a:prstGeom>
          <a:noFill/>
        </p:spPr>
        <p:txBody>
          <a:bodyPr wrap="none" rtlCol="0">
            <a:spAutoFit/>
          </a:bodyPr>
          <a:lstStyle/>
          <a:p>
            <a:r>
              <a:rPr lang="en-US" dirty="0" smtClean="0"/>
              <a:t>Resists notion that the glyphs </a:t>
            </a:r>
          </a:p>
          <a:p>
            <a:r>
              <a:rPr lang="en-US" dirty="0" smtClean="0"/>
              <a:t>have a phonetic component.</a:t>
            </a:r>
          </a:p>
        </p:txBody>
      </p:sp>
      <p:cxnSp>
        <p:nvCxnSpPr>
          <p:cNvPr id="18" name="Straight Arrow Connector 17"/>
          <p:cNvCxnSpPr/>
          <p:nvPr/>
        </p:nvCxnSpPr>
        <p:spPr>
          <a:xfrm>
            <a:off x="762000" y="19812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981200" y="2590800"/>
            <a:ext cx="304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Archaeological Decipherment</a:t>
            </a:r>
            <a:endParaRPr lang="en-US" dirty="0"/>
          </a:p>
        </p:txBody>
      </p:sp>
      <p:sp>
        <p:nvSpPr>
          <p:cNvPr id="3" name="Content Placeholder 2"/>
          <p:cNvSpPr>
            <a:spLocks noGrp="1"/>
          </p:cNvSpPr>
          <p:nvPr>
            <p:ph idx="1"/>
          </p:nvPr>
        </p:nvSpPr>
        <p:spPr/>
        <p:txBody>
          <a:bodyPr/>
          <a:lstStyle/>
          <a:p>
            <a:r>
              <a:rPr lang="en-US" dirty="0" smtClean="0"/>
              <a:t>Mayan glyphs</a:t>
            </a:r>
          </a:p>
          <a:p>
            <a:r>
              <a:rPr lang="en-US" dirty="0" smtClean="0"/>
              <a:t>Egyptian glyphs (Rosetta Stone)</a:t>
            </a:r>
          </a:p>
          <a:p>
            <a:r>
              <a:rPr lang="en-US" dirty="0" smtClean="0"/>
              <a:t>Linear B</a:t>
            </a:r>
          </a:p>
          <a:p>
            <a:pPr>
              <a:buNone/>
            </a:pPr>
            <a:r>
              <a:rPr lang="en-US" dirty="0" smtClean="0"/>
              <a:t>         etc</a:t>
            </a:r>
          </a:p>
          <a:p>
            <a:pPr>
              <a:buNone/>
            </a:pPr>
            <a:endParaRPr lang="en-US" dirty="0" smtClean="0"/>
          </a:p>
          <a:p>
            <a:pPr>
              <a:buNone/>
            </a:pPr>
            <a:r>
              <a:rPr lang="en-US" dirty="0" smtClean="0"/>
              <a:t>Computer did not play much of a role in these successful decipherments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138004" cy="369332"/>
          </a:xfrm>
          <a:prstGeom prst="rect">
            <a:avLst/>
          </a:prstGeom>
          <a:noFill/>
          <a:ln w="9525">
            <a:noFill/>
            <a:miter lim="800000"/>
            <a:headEnd/>
            <a:tailEnd/>
          </a:ln>
        </p:spPr>
        <p:txBody>
          <a:bodyPr wrap="none">
            <a:spAutoFit/>
          </a:bodyPr>
          <a:lstStyle/>
          <a:p>
            <a:r>
              <a:rPr lang="en-US" sz="1800" dirty="0" err="1" smtClean="0"/>
              <a:t>ciphertext</a:t>
            </a:r>
            <a:endParaRPr lang="en-US" sz="1800" dirty="0" smtClean="0"/>
          </a:p>
        </p:txBody>
      </p:sp>
      <p:pic>
        <p:nvPicPr>
          <p:cNvPr id="319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031" y="1707595"/>
            <a:ext cx="1743141" cy="165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4336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976823" cy="1477328"/>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r>
              <a:rPr lang="en-US" sz="1800" b="1" dirty="0" smtClean="0">
                <a:latin typeface="Courier New" pitchFamily="49" charset="0"/>
              </a:rPr>
              <a:t>…</a:t>
            </a:r>
            <a:endParaRPr lang="en-US" sz="1800" b="1" dirty="0">
              <a:latin typeface="Courier New" pitchFamily="49"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repair.a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867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8676"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2467"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pic>
        <p:nvPicPr>
          <p:cNvPr id="62469" name="Picture 5" descr="Warren Weaver"/>
          <p:cNvPicPr>
            <a:picLocks noChangeAspect="1" noChangeArrowheads="1"/>
          </p:cNvPicPr>
          <p:nvPr/>
        </p:nvPicPr>
        <p:blipFill>
          <a:blip r:embed="rId2" cstate="print"/>
          <a:srcRect/>
          <a:stretch>
            <a:fillRect/>
          </a:stretch>
        </p:blipFill>
        <p:spPr bwMode="auto">
          <a:xfrm>
            <a:off x="3048000" y="3962400"/>
            <a:ext cx="1524000" cy="1911638"/>
          </a:xfrm>
          <a:prstGeom prst="rect">
            <a:avLst/>
          </a:prstGeom>
          <a:noFill/>
          <a:ln w="9525">
            <a:noFill/>
            <a:miter lim="800000"/>
            <a:headEnd/>
            <a:tailEnd/>
          </a:ln>
        </p:spPr>
      </p:pic>
      <p:sp>
        <p:nvSpPr>
          <p:cNvPr id="62470" name="AutoShape 6"/>
          <p:cNvSpPr>
            <a:spLocks noChangeArrowheads="1"/>
          </p:cNvSpPr>
          <p:nvPr/>
        </p:nvSpPr>
        <p:spPr bwMode="auto">
          <a:xfrm flipH="1">
            <a:off x="533400" y="1219200"/>
            <a:ext cx="3581400" cy="2362200"/>
          </a:xfrm>
          <a:prstGeom prst="wedgeRectCallout">
            <a:avLst>
              <a:gd name="adj1" fmla="val -31604"/>
              <a:gd name="adj2" fmla="val 69741"/>
            </a:avLst>
          </a:prstGeom>
          <a:solidFill>
            <a:srgbClr val="FFFF00"/>
          </a:solidFill>
          <a:ln w="9525">
            <a:solidFill>
              <a:schemeClr val="tx1"/>
            </a:solidFill>
            <a:miter lim="800000"/>
            <a:headEnd/>
            <a:tailEnd/>
          </a:ln>
        </p:spPr>
        <p:txBody>
          <a:bodyPr/>
          <a:lstStyle/>
          <a:p>
            <a:r>
              <a:rPr lang="en-US" sz="2400" dirty="0" smtClean="0"/>
              <a:t>"When </a:t>
            </a:r>
            <a:r>
              <a:rPr lang="en-US" sz="2400" dirty="0"/>
              <a:t>I look at these squiggles, I say to myself, this is </a:t>
            </a:r>
            <a:r>
              <a:rPr lang="en-US" sz="2400" b="1" dirty="0"/>
              <a:t>really a sequence of  Spanish phonemes</a:t>
            </a:r>
            <a:r>
              <a:rPr lang="en-US" sz="2400" dirty="0"/>
              <a:t>, but it has been encoded in some strange symbols</a:t>
            </a:r>
            <a:r>
              <a:rPr lang="en-US" sz="2400" dirty="0" smtClean="0"/>
              <a:t>…"</a:t>
            </a:r>
            <a:endParaRPr lang="en-US" sz="2400" dirty="0"/>
          </a:p>
          <a:p>
            <a:pPr algn="ctr"/>
            <a:endParaRPr lang="en-US" sz="2400" b="1" dirty="0"/>
          </a:p>
        </p:txBody>
      </p:sp>
      <p:sp>
        <p:nvSpPr>
          <p:cNvPr id="62471" name="Line 7"/>
          <p:cNvSpPr>
            <a:spLocks noChangeShapeType="1"/>
          </p:cNvSpPr>
          <p:nvPr/>
        </p:nvSpPr>
        <p:spPr bwMode="auto">
          <a:xfrm flipV="1">
            <a:off x="4038600" y="2590800"/>
            <a:ext cx="2514600" cy="2209800"/>
          </a:xfrm>
          <a:prstGeom prst="line">
            <a:avLst/>
          </a:prstGeom>
          <a:noFill/>
          <a:ln w="38100">
            <a:solidFill>
              <a:schemeClr val="accent2"/>
            </a:solidFill>
            <a:prstDash val="dash"/>
            <a:round/>
            <a:headEnd/>
            <a:tailEnd/>
          </a:ln>
        </p:spPr>
        <p:txBody>
          <a:bodyPr/>
          <a:lstStyle/>
          <a:p>
            <a:endParaRPr lang="en-US"/>
          </a:p>
        </p:txBody>
      </p:sp>
      <p:sp>
        <p:nvSpPr>
          <p:cNvPr id="62472" name="Line 8"/>
          <p:cNvSpPr>
            <a:spLocks noChangeShapeType="1"/>
          </p:cNvSpPr>
          <p:nvPr/>
        </p:nvSpPr>
        <p:spPr bwMode="auto">
          <a:xfrm flipV="1">
            <a:off x="3613212" y="2209800"/>
            <a:ext cx="2939988" cy="2521998"/>
          </a:xfrm>
          <a:prstGeom prst="line">
            <a:avLst/>
          </a:prstGeom>
          <a:noFill/>
          <a:ln w="38100">
            <a:solidFill>
              <a:schemeClr val="accent2"/>
            </a:solidFill>
            <a:prstDash val="dash"/>
            <a:round/>
            <a:headEnd/>
            <a:tailEnd/>
          </a:ln>
        </p:spPr>
        <p:txBody>
          <a:bodyPr/>
          <a:lstStyle/>
          <a:p>
            <a:endParaRPr lang="en-US"/>
          </a:p>
        </p:txBody>
      </p:sp>
      <p:sp>
        <p:nvSpPr>
          <p:cNvPr id="62473" name="Text Box 9"/>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10" name="TextBox 9"/>
          <p:cNvSpPr txBox="1"/>
          <p:nvPr/>
        </p:nvSpPr>
        <p:spPr>
          <a:xfrm>
            <a:off x="3276600" y="5874038"/>
            <a:ext cx="1086771" cy="338554"/>
          </a:xfrm>
          <a:prstGeom prst="rect">
            <a:avLst/>
          </a:prstGeom>
          <a:noFill/>
        </p:spPr>
        <p:txBody>
          <a:bodyPr wrap="none" rtlCol="0">
            <a:spAutoFit/>
          </a:bodyPr>
          <a:lstStyle/>
          <a:p>
            <a:pPr algn="ctr"/>
            <a:r>
              <a:rPr lang="en-US" sz="1600" dirty="0" smtClean="0"/>
              <a:t>OUR HERO</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3491"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sp>
        <p:nvSpPr>
          <p:cNvPr id="63493" name="Line 35"/>
          <p:cNvSpPr>
            <a:spLocks noChangeShapeType="1"/>
          </p:cNvSpPr>
          <p:nvPr/>
        </p:nvSpPr>
        <p:spPr bwMode="auto">
          <a:xfrm>
            <a:off x="5715000" y="2171700"/>
            <a:ext cx="685800" cy="0"/>
          </a:xfrm>
          <a:prstGeom prst="line">
            <a:avLst/>
          </a:prstGeom>
          <a:noFill/>
          <a:ln w="38100">
            <a:solidFill>
              <a:schemeClr val="tx1"/>
            </a:solidFill>
            <a:round/>
            <a:headEnd/>
            <a:tailEnd type="triangle" w="med" len="med"/>
          </a:ln>
        </p:spPr>
        <p:txBody>
          <a:bodyPr/>
          <a:lstStyle/>
          <a:p>
            <a:endParaRPr lang="en-US"/>
          </a:p>
        </p:txBody>
      </p:sp>
      <p:sp>
        <p:nvSpPr>
          <p:cNvPr id="63500" name="Text Box 72"/>
          <p:cNvSpPr txBox="1">
            <a:spLocks noChangeArrowheads="1"/>
          </p:cNvSpPr>
          <p:nvPr/>
        </p:nvSpPr>
        <p:spPr bwMode="auto">
          <a:xfrm>
            <a:off x="2514600" y="3733800"/>
            <a:ext cx="2133600" cy="2031325"/>
          </a:xfrm>
          <a:prstGeom prst="rect">
            <a:avLst/>
          </a:prstGeom>
          <a:noFill/>
          <a:ln w="9525">
            <a:noFill/>
            <a:miter lim="800000"/>
            <a:headEnd/>
            <a:tailEnd/>
          </a:ln>
        </p:spPr>
        <p:txBody>
          <a:bodyPr wrap="square">
            <a:spAutoFit/>
          </a:bodyPr>
          <a:lstStyle/>
          <a:p>
            <a:r>
              <a:rPr lang="en-US" i="1" dirty="0"/>
              <a:t>26 sounds:</a:t>
            </a:r>
          </a:p>
          <a:p>
            <a:r>
              <a:rPr lang="en-US" dirty="0"/>
              <a:t>B, D, G, J (ca</a:t>
            </a:r>
            <a:r>
              <a:rPr lang="en-US" u="sng" dirty="0"/>
              <a:t>ny</a:t>
            </a:r>
            <a:r>
              <a:rPr lang="en-US" dirty="0"/>
              <a:t>on), </a:t>
            </a:r>
          </a:p>
          <a:p>
            <a:r>
              <a:rPr lang="en-US" dirty="0"/>
              <a:t>L (</a:t>
            </a:r>
            <a:r>
              <a:rPr lang="en-US" u="sng" dirty="0"/>
              <a:t>y</a:t>
            </a:r>
            <a:r>
              <a:rPr lang="en-US" dirty="0"/>
              <a:t>arn), T (</a:t>
            </a:r>
            <a:r>
              <a:rPr lang="en-US" u="sng" dirty="0"/>
              <a:t>th</a:t>
            </a:r>
            <a:r>
              <a:rPr lang="en-US" dirty="0"/>
              <a:t>in), a, </a:t>
            </a:r>
          </a:p>
          <a:p>
            <a:r>
              <a:rPr lang="en-US" dirty="0"/>
              <a:t>b, d, e, f, g, </a:t>
            </a:r>
            <a:r>
              <a:rPr lang="en-US" dirty="0" err="1"/>
              <a:t>i</a:t>
            </a:r>
            <a:r>
              <a:rPr lang="en-US" dirty="0"/>
              <a:t>, k, l,</a:t>
            </a:r>
          </a:p>
          <a:p>
            <a:r>
              <a:rPr lang="en-US" dirty="0"/>
              <a:t>m, n, o, p , r, </a:t>
            </a:r>
          </a:p>
          <a:p>
            <a:r>
              <a:rPr lang="en-US" dirty="0" err="1"/>
              <a:t>rr</a:t>
            </a:r>
            <a:r>
              <a:rPr lang="en-US" dirty="0"/>
              <a:t> (trilled), s,</a:t>
            </a:r>
          </a:p>
          <a:p>
            <a:r>
              <a:rPr lang="en-US" dirty="0"/>
              <a:t>t, </a:t>
            </a:r>
            <a:r>
              <a:rPr lang="en-US" dirty="0" err="1"/>
              <a:t>tS</a:t>
            </a:r>
            <a:r>
              <a:rPr lang="en-US" dirty="0"/>
              <a:t>, u, x (</a:t>
            </a:r>
            <a:r>
              <a:rPr lang="en-US" u="sng" dirty="0"/>
              <a:t>h</a:t>
            </a:r>
            <a:r>
              <a:rPr lang="en-US" dirty="0"/>
              <a:t>at)</a:t>
            </a:r>
          </a:p>
        </p:txBody>
      </p:sp>
      <p:sp>
        <p:nvSpPr>
          <p:cNvPr id="63501" name="Text Box 73"/>
          <p:cNvSpPr txBox="1">
            <a:spLocks noChangeArrowheads="1"/>
          </p:cNvSpPr>
          <p:nvPr/>
        </p:nvSpPr>
        <p:spPr bwMode="auto">
          <a:xfrm>
            <a:off x="5410200" y="3886200"/>
            <a:ext cx="1757362" cy="1754326"/>
          </a:xfrm>
          <a:prstGeom prst="rect">
            <a:avLst/>
          </a:prstGeom>
          <a:noFill/>
          <a:ln w="9525">
            <a:noFill/>
            <a:miter lim="800000"/>
            <a:headEnd/>
            <a:tailEnd/>
          </a:ln>
        </p:spPr>
        <p:txBody>
          <a:bodyPr wrap="square">
            <a:spAutoFit/>
          </a:bodyPr>
          <a:lstStyle/>
          <a:p>
            <a:r>
              <a:rPr lang="en-US" i="1" dirty="0"/>
              <a:t>32 letters:</a:t>
            </a:r>
          </a:p>
          <a:p>
            <a:r>
              <a:rPr lang="en-US" dirty="0">
                <a:cs typeface="Times New Roman" pitchFamily="18" charset="0"/>
              </a:rPr>
              <a:t>ñ</a:t>
            </a:r>
            <a:r>
              <a:rPr lang="en-US" dirty="0"/>
              <a:t>, </a:t>
            </a:r>
            <a:r>
              <a:rPr lang="en-US" dirty="0">
                <a:cs typeface="Times New Roman" pitchFamily="18" charset="0"/>
              </a:rPr>
              <a:t>á, é, í, ó, ú</a:t>
            </a:r>
            <a:r>
              <a:rPr lang="en-US" dirty="0"/>
              <a:t>,</a:t>
            </a:r>
          </a:p>
          <a:p>
            <a:r>
              <a:rPr lang="en-US" dirty="0"/>
              <a:t>a, b, c, d, e, f, g,</a:t>
            </a:r>
          </a:p>
          <a:p>
            <a:r>
              <a:rPr lang="en-US" dirty="0"/>
              <a:t>h, </a:t>
            </a:r>
            <a:r>
              <a:rPr lang="en-US" dirty="0" err="1"/>
              <a:t>i</a:t>
            </a:r>
            <a:r>
              <a:rPr lang="en-US" dirty="0"/>
              <a:t>, j, k, l, m, n,</a:t>
            </a:r>
          </a:p>
          <a:p>
            <a:r>
              <a:rPr lang="en-US" dirty="0"/>
              <a:t>o, p, q, r, s, t, u</a:t>
            </a:r>
          </a:p>
          <a:p>
            <a:r>
              <a:rPr lang="en-US" dirty="0"/>
              <a:t>v, w, x, y, z</a:t>
            </a:r>
          </a:p>
        </p:txBody>
      </p:sp>
      <p:sp>
        <p:nvSpPr>
          <p:cNvPr id="63502" name="Text Box 74"/>
          <p:cNvSpPr txBox="1">
            <a:spLocks noChangeArrowheads="1"/>
          </p:cNvSpPr>
          <p:nvPr/>
        </p:nvSpPr>
        <p:spPr bwMode="auto">
          <a:xfrm>
            <a:off x="4730750" y="4662488"/>
            <a:ext cx="298450" cy="366712"/>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63503" name="Line 75"/>
          <p:cNvSpPr>
            <a:spLocks noChangeShapeType="1"/>
          </p:cNvSpPr>
          <p:nvPr/>
        </p:nvSpPr>
        <p:spPr bwMode="auto">
          <a:xfrm>
            <a:off x="50292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4" name="Line 76"/>
          <p:cNvSpPr>
            <a:spLocks noChangeShapeType="1"/>
          </p:cNvSpPr>
          <p:nvPr/>
        </p:nvSpPr>
        <p:spPr bwMode="auto">
          <a:xfrm>
            <a:off x="44196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5" name="Text Box 7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grpSp>
        <p:nvGrpSpPr>
          <p:cNvPr id="2" name="Group 4"/>
          <p:cNvGrpSpPr>
            <a:grpSpLocks/>
          </p:cNvGrpSpPr>
          <p:nvPr/>
        </p:nvGrpSpPr>
        <p:grpSpPr bwMode="auto">
          <a:xfrm>
            <a:off x="4775200" y="1752600"/>
            <a:ext cx="762000" cy="762000"/>
            <a:chOff x="2544" y="1584"/>
            <a:chExt cx="480" cy="480"/>
          </a:xfrm>
        </p:grpSpPr>
        <p:sp>
          <p:nvSpPr>
            <p:cNvPr id="80" name="Rectangle 5"/>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81" name="Line 6"/>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82" name="Line 7"/>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83" name="Line 8"/>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84" name="Line 9"/>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85" name="Line 10"/>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86" name="Line 11"/>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87" name="Line 12"/>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88" name="Line 13"/>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89" name="Line 14"/>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5"/>
            <p:cNvGrpSpPr>
              <a:grpSpLocks/>
            </p:cNvGrpSpPr>
            <p:nvPr/>
          </p:nvGrpSpPr>
          <p:grpSpPr bwMode="auto">
            <a:xfrm rot="-5400000">
              <a:off x="2544" y="1632"/>
              <a:ext cx="480" cy="384"/>
              <a:chOff x="3072" y="1296"/>
              <a:chExt cx="480" cy="384"/>
            </a:xfrm>
          </p:grpSpPr>
          <p:sp>
            <p:nvSpPr>
              <p:cNvPr id="101" name="Line 16"/>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02" name="Line 17"/>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03" name="Line 18"/>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04" name="Line 19"/>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05" name="Line 20"/>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06" name="Line 21"/>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07" name="Line 22"/>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08" name="Line 23"/>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09" name="Line 24"/>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91" name="Rectangle 25"/>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2" name="Rectangle 26"/>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3" name="Rectangle 27"/>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4" name="Rectangle 28"/>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5" name="Rectangle 29"/>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6" name="Rectangle 30"/>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7" name="Rectangle 31"/>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8" name="Rectangle 32"/>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9" name="Rectangle 33"/>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0" name="Rectangle 34"/>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grpSp>
        <p:nvGrpSpPr>
          <p:cNvPr id="4" name="Group 36"/>
          <p:cNvGrpSpPr>
            <a:grpSpLocks/>
          </p:cNvGrpSpPr>
          <p:nvPr/>
        </p:nvGrpSpPr>
        <p:grpSpPr bwMode="auto">
          <a:xfrm rot="5400000">
            <a:off x="1044575" y="1752600"/>
            <a:ext cx="762000" cy="762000"/>
            <a:chOff x="2544" y="1584"/>
            <a:chExt cx="480" cy="480"/>
          </a:xfrm>
        </p:grpSpPr>
        <p:sp>
          <p:nvSpPr>
            <p:cNvPr id="111" name="Rectangle 37"/>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112" name="Line 38"/>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113" name="Line 39"/>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114" name="Line 40"/>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115" name="Line 41"/>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116" name="Line 42"/>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117" name="Line 43"/>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118" name="Line 44"/>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119" name="Line 45"/>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120" name="Line 46"/>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7"/>
            <p:cNvGrpSpPr>
              <a:grpSpLocks/>
            </p:cNvGrpSpPr>
            <p:nvPr/>
          </p:nvGrpSpPr>
          <p:grpSpPr bwMode="auto">
            <a:xfrm rot="-5400000">
              <a:off x="2544" y="1632"/>
              <a:ext cx="480" cy="384"/>
              <a:chOff x="3072" y="1296"/>
              <a:chExt cx="480" cy="384"/>
            </a:xfrm>
          </p:grpSpPr>
          <p:sp>
            <p:nvSpPr>
              <p:cNvPr id="132" name="Line 48"/>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33" name="Line 49"/>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34" name="Line 50"/>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35" name="Line 51"/>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36" name="Line 52"/>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37" name="Line 53"/>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38" name="Line 54"/>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39" name="Line 55"/>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40" name="Line 56"/>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122" name="Rectangle 57"/>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3" name="Rectangle 58"/>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4" name="Rectangle 59"/>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5" name="Rectangle 60"/>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6" name="Rectangle 61"/>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7" name="Rectangle 62"/>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8" name="Rectangle 63"/>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 name="Rectangle 64"/>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0" name="Rectangle 65"/>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1" name="Rectangle 66"/>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1" name="Line 67"/>
          <p:cNvSpPr>
            <a:spLocks noChangeShapeType="1"/>
          </p:cNvSpPr>
          <p:nvPr/>
        </p:nvSpPr>
        <p:spPr bwMode="auto">
          <a:xfrm>
            <a:off x="1882775" y="2171700"/>
            <a:ext cx="685800" cy="0"/>
          </a:xfrm>
          <a:prstGeom prst="line">
            <a:avLst/>
          </a:prstGeom>
          <a:noFill/>
          <a:ln w="38100">
            <a:solidFill>
              <a:schemeClr val="tx1"/>
            </a:solidFill>
            <a:round/>
            <a:headEnd/>
            <a:tailEnd type="triangle" w="med" len="med"/>
          </a:ln>
        </p:spPr>
        <p:txBody>
          <a:bodyPr/>
          <a:lstStyle/>
          <a:p>
            <a:endParaRPr lang="en-US"/>
          </a:p>
        </p:txBody>
      </p:sp>
      <p:sp>
        <p:nvSpPr>
          <p:cNvPr id="142" name="Line 68"/>
          <p:cNvSpPr>
            <a:spLocks noChangeShapeType="1"/>
          </p:cNvSpPr>
          <p:nvPr/>
        </p:nvSpPr>
        <p:spPr bwMode="auto">
          <a:xfrm>
            <a:off x="3940175" y="2171700"/>
            <a:ext cx="685800" cy="0"/>
          </a:xfrm>
          <a:prstGeom prst="line">
            <a:avLst/>
          </a:prstGeom>
          <a:noFill/>
          <a:ln w="38100">
            <a:solidFill>
              <a:schemeClr val="tx1"/>
            </a:solidFill>
            <a:round/>
            <a:headEnd/>
            <a:tailEnd type="triangle" w="med" len="med"/>
          </a:ln>
        </p:spPr>
        <p:txBody>
          <a:bodyPr/>
          <a:lstStyle/>
          <a:p>
            <a:endParaRPr lang="en-US"/>
          </a:p>
        </p:txBody>
      </p:sp>
      <p:sp>
        <p:nvSpPr>
          <p:cNvPr id="143" name="Text Box 69"/>
          <p:cNvSpPr txBox="1">
            <a:spLocks noChangeArrowheads="1"/>
          </p:cNvSpPr>
          <p:nvPr/>
        </p:nvSpPr>
        <p:spPr bwMode="auto">
          <a:xfrm>
            <a:off x="2644775" y="1676400"/>
            <a:ext cx="987425" cy="1006475"/>
          </a:xfrm>
          <a:prstGeom prst="rect">
            <a:avLst/>
          </a:prstGeom>
          <a:noFill/>
          <a:ln w="9525">
            <a:noFill/>
            <a:miter lim="800000"/>
            <a:headEnd/>
            <a:tailEnd/>
          </a:ln>
        </p:spPr>
        <p:txBody>
          <a:bodyPr wrap="none">
            <a:spAutoFit/>
          </a:bodyPr>
          <a:lstStyle/>
          <a:p>
            <a:r>
              <a:rPr lang="en-US" sz="2000"/>
              <a:t>Modern</a:t>
            </a:r>
          </a:p>
          <a:p>
            <a:r>
              <a:rPr lang="en-US" sz="2000"/>
              <a:t>Spanish</a:t>
            </a:r>
          </a:p>
          <a:p>
            <a:r>
              <a:rPr lang="en-US" sz="2000"/>
              <a:t>sounds</a:t>
            </a:r>
          </a:p>
        </p:txBody>
      </p:sp>
      <p:sp>
        <p:nvSpPr>
          <p:cNvPr id="144" name="Rectangle 70"/>
          <p:cNvSpPr>
            <a:spLocks noChangeArrowheads="1"/>
          </p:cNvSpPr>
          <p:nvPr/>
        </p:nvSpPr>
        <p:spPr bwMode="auto">
          <a:xfrm>
            <a:off x="762000" y="1524000"/>
            <a:ext cx="4953000" cy="2133600"/>
          </a:xfrm>
          <a:prstGeom prst="rect">
            <a:avLst/>
          </a:prstGeom>
          <a:noFill/>
          <a:ln w="38100">
            <a:solidFill>
              <a:schemeClr val="tx1"/>
            </a:solidFill>
            <a:miter lim="800000"/>
            <a:headEnd/>
            <a:tailEnd/>
          </a:ln>
        </p:spPr>
        <p:txBody>
          <a:bodyPr wrap="none" anchor="ctr"/>
          <a:lstStyle/>
          <a:p>
            <a:endParaRPr lang="en-US"/>
          </a:p>
        </p:txBody>
      </p:sp>
      <p:sp>
        <p:nvSpPr>
          <p:cNvPr id="145" name="Text Box 71"/>
          <p:cNvSpPr txBox="1">
            <a:spLocks noChangeArrowheads="1"/>
          </p:cNvSpPr>
          <p:nvPr/>
        </p:nvSpPr>
        <p:spPr bwMode="auto">
          <a:xfrm>
            <a:off x="4079655" y="2574925"/>
            <a:ext cx="1559145" cy="1015663"/>
          </a:xfrm>
          <a:prstGeom prst="rect">
            <a:avLst/>
          </a:prstGeom>
          <a:noFill/>
          <a:ln w="9525">
            <a:noFill/>
            <a:miter lim="800000"/>
            <a:headEnd/>
            <a:tailEnd/>
          </a:ln>
        </p:spPr>
        <p:txBody>
          <a:bodyPr wrap="none">
            <a:spAutoFit/>
          </a:bodyPr>
          <a:lstStyle/>
          <a:p>
            <a:r>
              <a:rPr lang="en-US" sz="2000" dirty="0" smtClean="0"/>
              <a:t>Phoneme-to-</a:t>
            </a:r>
            <a:endParaRPr lang="en-US" sz="2000" dirty="0"/>
          </a:p>
          <a:p>
            <a:r>
              <a:rPr lang="en-US" sz="2000" dirty="0"/>
              <a:t>letter model</a:t>
            </a:r>
          </a:p>
          <a:p>
            <a:r>
              <a:rPr lang="en-US" sz="2000" dirty="0"/>
              <a:t>P(y | L) = </a:t>
            </a:r>
            <a:r>
              <a:rPr lang="en-US" sz="2000" dirty="0" smtClean="0"/>
              <a:t>?</a:t>
            </a:r>
            <a:endParaRPr lang="en-US" sz="2000" dirty="0"/>
          </a:p>
        </p:txBody>
      </p:sp>
      <p:sp>
        <p:nvSpPr>
          <p:cNvPr id="146" name="Text Box 72"/>
          <p:cNvSpPr txBox="1">
            <a:spLocks noChangeArrowheads="1"/>
          </p:cNvSpPr>
          <p:nvPr/>
        </p:nvSpPr>
        <p:spPr bwMode="auto">
          <a:xfrm>
            <a:off x="858838" y="2574925"/>
            <a:ext cx="1899879" cy="1015663"/>
          </a:xfrm>
          <a:prstGeom prst="rect">
            <a:avLst/>
          </a:prstGeom>
          <a:noFill/>
          <a:ln w="9525">
            <a:noFill/>
            <a:miter lim="800000"/>
            <a:headEnd/>
            <a:tailEnd/>
          </a:ln>
        </p:spPr>
        <p:txBody>
          <a:bodyPr wrap="none">
            <a:spAutoFit/>
          </a:bodyPr>
          <a:lstStyle/>
          <a:p>
            <a:r>
              <a:rPr lang="en-US" sz="2000" dirty="0" smtClean="0"/>
              <a:t>Phoneme </a:t>
            </a:r>
            <a:endParaRPr lang="en-US" sz="2000" dirty="0"/>
          </a:p>
          <a:p>
            <a:r>
              <a:rPr lang="en-US" sz="2000" dirty="0" smtClean="0"/>
              <a:t>trigram </a:t>
            </a:r>
            <a:r>
              <a:rPr lang="en-US" sz="2000" dirty="0"/>
              <a:t>model</a:t>
            </a:r>
          </a:p>
          <a:p>
            <a:r>
              <a:rPr lang="en-US" sz="2000" dirty="0"/>
              <a:t>P(L | </a:t>
            </a:r>
            <a:r>
              <a:rPr lang="en-US" sz="2000" dirty="0" err="1" smtClean="0"/>
              <a:t>tS</a:t>
            </a:r>
            <a:r>
              <a:rPr lang="en-US" sz="2000" dirty="0" smtClean="0"/>
              <a:t> a) </a:t>
            </a:r>
            <a:r>
              <a:rPr lang="en-US" sz="2000" dirty="0"/>
              <a:t>= </a:t>
            </a:r>
            <a:r>
              <a:rPr lang="en-US" sz="2000" dirty="0" smtClean="0"/>
              <a:t>0.03</a:t>
            </a:r>
            <a:endParaRPr lang="en-US" sz="2000" dirty="0"/>
          </a:p>
        </p:txBody>
      </p:sp>
      <p:sp>
        <p:nvSpPr>
          <p:cNvPr id="147" name="Text Box 73"/>
          <p:cNvSpPr txBox="1">
            <a:spLocks noChangeArrowheads="1"/>
          </p:cNvSpPr>
          <p:nvPr/>
        </p:nvSpPr>
        <p:spPr bwMode="auto">
          <a:xfrm>
            <a:off x="5029200" y="1981200"/>
            <a:ext cx="298450" cy="366713"/>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148" name="TextBox 147"/>
          <p:cNvSpPr txBox="1"/>
          <p:nvPr/>
        </p:nvSpPr>
        <p:spPr>
          <a:xfrm>
            <a:off x="533400" y="5867400"/>
            <a:ext cx="7916013" cy="523220"/>
          </a:xfrm>
          <a:prstGeom prst="rect">
            <a:avLst/>
          </a:prstGeom>
          <a:noFill/>
        </p:spPr>
        <p:txBody>
          <a:bodyPr wrap="none" rtlCol="0">
            <a:spAutoFit/>
          </a:bodyPr>
          <a:lstStyle/>
          <a:p>
            <a:r>
              <a:rPr lang="en-US" sz="2800" dirty="0" smtClean="0"/>
              <a:t>EM approach = 93% accurate phonetic decipherment</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34950" y="442913"/>
            <a:ext cx="8763000" cy="1143000"/>
          </a:xfrm>
        </p:spPr>
        <p:txBody>
          <a:bodyPr>
            <a:noAutofit/>
          </a:bodyPr>
          <a:lstStyle/>
          <a:p>
            <a:pPr eaLnBrk="1" hangingPunct="1"/>
            <a:r>
              <a:rPr lang="en-US" sz="4000" dirty="0" smtClean="0"/>
              <a:t>What if Spoken Language </a:t>
            </a:r>
            <a:br>
              <a:rPr lang="en-US" sz="4000" dirty="0" smtClean="0"/>
            </a:br>
            <a:r>
              <a:rPr lang="en-US" sz="4000" dirty="0" smtClean="0"/>
              <a:t>Behind Script is Unknown?</a:t>
            </a:r>
          </a:p>
        </p:txBody>
      </p:sp>
      <p:sp>
        <p:nvSpPr>
          <p:cNvPr id="70659" name="Rectangle 3"/>
          <p:cNvSpPr>
            <a:spLocks noGrp="1" noChangeArrowheads="1"/>
          </p:cNvSpPr>
          <p:nvPr>
            <p:ph type="body" idx="1"/>
          </p:nvPr>
        </p:nvSpPr>
        <p:spPr>
          <a:xfrm>
            <a:off x="304800" y="1828800"/>
            <a:ext cx="8382000" cy="4876800"/>
          </a:xfrm>
        </p:spPr>
        <p:txBody>
          <a:bodyPr>
            <a:normAutofit fontScale="77500" lnSpcReduction="20000"/>
          </a:bodyPr>
          <a:lstStyle/>
          <a:p>
            <a:pPr eaLnBrk="1" hangingPunct="1"/>
            <a:r>
              <a:rPr lang="en-US" sz="3300" dirty="0" smtClean="0"/>
              <a:t>Build a universal model P(p) of human phoneme sequence production</a:t>
            </a:r>
          </a:p>
          <a:p>
            <a:pPr lvl="1"/>
            <a:r>
              <a:rPr lang="en-US" dirty="0" smtClean="0"/>
              <a:t>human might generally say:  K  AH  N  AH  R  IY</a:t>
            </a:r>
          </a:p>
          <a:p>
            <a:pPr lvl="1"/>
            <a:r>
              <a:rPr lang="en-US" dirty="0" smtClean="0"/>
              <a:t>human won’t generally say:  R    T   R    K    L  K</a:t>
            </a:r>
            <a:endParaRPr lang="en-US" sz="3300" dirty="0" smtClean="0"/>
          </a:p>
          <a:p>
            <a:pPr eaLnBrk="1" hangingPunct="1"/>
            <a:r>
              <a:rPr lang="en-US" sz="3300" dirty="0" smtClean="0"/>
              <a:t>Find a P(c | p) table </a:t>
            </a:r>
          </a:p>
          <a:p>
            <a:pPr lvl="1"/>
            <a:r>
              <a:rPr lang="en-US" sz="2900" dirty="0" smtClean="0"/>
              <a:t>such that there is a decoding with a good universal P(p) score</a:t>
            </a:r>
          </a:p>
          <a:p>
            <a:pPr lvl="1"/>
            <a:endParaRPr lang="en-US" sz="2900" dirty="0" smtClean="0"/>
          </a:p>
          <a:p>
            <a:pPr>
              <a:lnSpc>
                <a:spcPct val="90000"/>
              </a:lnSpc>
            </a:pPr>
            <a:r>
              <a:rPr lang="en-US" sz="3300" dirty="0" smtClean="0"/>
              <a:t>Phoneme &amp; syllable inventory</a:t>
            </a:r>
          </a:p>
          <a:p>
            <a:pPr lvl="1">
              <a:lnSpc>
                <a:spcPct val="90000"/>
              </a:lnSpc>
            </a:pPr>
            <a:r>
              <a:rPr lang="en-US" dirty="0" smtClean="0"/>
              <a:t>if z, then s</a:t>
            </a:r>
          </a:p>
          <a:p>
            <a:pPr lvl="1">
              <a:lnSpc>
                <a:spcPct val="90000"/>
              </a:lnSpc>
            </a:pPr>
            <a:r>
              <a:rPr lang="en-US" dirty="0"/>
              <a:t>a</a:t>
            </a:r>
            <a:r>
              <a:rPr lang="en-US" dirty="0" smtClean="0"/>
              <a:t>ll have CV syllables; if VCC, then also VC</a:t>
            </a:r>
          </a:p>
          <a:p>
            <a:pPr>
              <a:lnSpc>
                <a:spcPct val="90000"/>
              </a:lnSpc>
            </a:pPr>
            <a:r>
              <a:rPr lang="en-US" sz="3300" dirty="0" smtClean="0"/>
              <a:t>Syllable sonority structure</a:t>
            </a:r>
          </a:p>
          <a:p>
            <a:pPr lvl="1">
              <a:lnSpc>
                <a:spcPct val="90000"/>
              </a:lnSpc>
            </a:pPr>
            <a:r>
              <a:rPr lang="en-US" dirty="0" smtClean="0"/>
              <a:t>dram, </a:t>
            </a:r>
            <a:r>
              <a:rPr lang="en-US" dirty="0" err="1" smtClean="0"/>
              <a:t>lomp</a:t>
            </a:r>
            <a:r>
              <a:rPr lang="en-US" dirty="0" smtClean="0"/>
              <a:t>, ? </a:t>
            </a:r>
            <a:r>
              <a:rPr lang="en-US" dirty="0" err="1" smtClean="0"/>
              <a:t>rdam</a:t>
            </a:r>
            <a:r>
              <a:rPr lang="en-US" dirty="0" smtClean="0"/>
              <a:t>, ? </a:t>
            </a:r>
            <a:r>
              <a:rPr lang="en-US" dirty="0" err="1" smtClean="0"/>
              <a:t>lopm</a:t>
            </a:r>
            <a:r>
              <a:rPr lang="en-US" dirty="0" smtClean="0"/>
              <a:t> </a:t>
            </a:r>
          </a:p>
          <a:p>
            <a:pPr>
              <a:lnSpc>
                <a:spcPct val="90000"/>
              </a:lnSpc>
            </a:pPr>
            <a:r>
              <a:rPr lang="en-US" sz="3300" dirty="0" smtClean="0"/>
              <a:t>Physiological preference constraints</a:t>
            </a:r>
          </a:p>
          <a:p>
            <a:pPr lvl="1">
              <a:lnSpc>
                <a:spcPct val="90000"/>
              </a:lnSpc>
            </a:pPr>
            <a:r>
              <a:rPr lang="en-US" dirty="0" err="1" smtClean="0"/>
              <a:t>tomp</a:t>
            </a:r>
            <a:r>
              <a:rPr lang="en-US" dirty="0" smtClean="0"/>
              <a:t>, </a:t>
            </a:r>
            <a:r>
              <a:rPr lang="en-US" dirty="0" err="1" smtClean="0"/>
              <a:t>tont</a:t>
            </a:r>
            <a:r>
              <a:rPr lang="en-US" dirty="0" smtClean="0"/>
              <a:t>, ? </a:t>
            </a:r>
            <a:r>
              <a:rPr lang="en-US" dirty="0" err="1" smtClean="0"/>
              <a:t>tomk</a:t>
            </a:r>
            <a:r>
              <a:rPr lang="en-US" dirty="0" smtClean="0"/>
              <a:t>, ? </a:t>
            </a:r>
            <a:r>
              <a:rPr lang="en-US" dirty="0" err="1" smtClean="0"/>
              <a:t>tonp</a:t>
            </a:r>
            <a:endParaRPr lang="en-US" dirty="0" smtClean="0"/>
          </a:p>
        </p:txBody>
      </p:sp>
      <p:sp>
        <p:nvSpPr>
          <p:cNvPr id="4"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28"/>
          <p:cNvSpPr txBox="1">
            <a:spLocks noChangeArrowheads="1"/>
          </p:cNvSpPr>
          <p:nvPr/>
        </p:nvSpPr>
        <p:spPr bwMode="auto">
          <a:xfrm>
            <a:off x="2968625" y="1708150"/>
            <a:ext cx="963613" cy="825500"/>
          </a:xfrm>
          <a:prstGeom prst="rect">
            <a:avLst/>
          </a:prstGeom>
          <a:noFill/>
          <a:ln w="9525">
            <a:noFill/>
            <a:miter lim="800000"/>
            <a:headEnd/>
            <a:tailEnd/>
          </a:ln>
        </p:spPr>
        <p:txBody>
          <a:bodyPr wrap="none">
            <a:spAutoFit/>
          </a:bodyPr>
          <a:lstStyle/>
          <a:p>
            <a:r>
              <a:rPr lang="en-US" sz="1600" b="1"/>
              <a:t>syllable</a:t>
            </a:r>
          </a:p>
          <a:p>
            <a:r>
              <a:rPr lang="en-US" sz="1600" b="1"/>
              <a:t>type</a:t>
            </a:r>
          </a:p>
          <a:p>
            <a:r>
              <a:rPr lang="en-US" sz="1600" b="1"/>
              <a:t>sequence</a:t>
            </a:r>
          </a:p>
        </p:txBody>
      </p:sp>
      <p:sp>
        <p:nvSpPr>
          <p:cNvPr id="74755" name="Text Box 69"/>
          <p:cNvSpPr txBox="1">
            <a:spLocks noChangeArrowheads="1"/>
          </p:cNvSpPr>
          <p:nvPr/>
        </p:nvSpPr>
        <p:spPr bwMode="auto">
          <a:xfrm>
            <a:off x="4572000" y="1724025"/>
            <a:ext cx="1122363" cy="825500"/>
          </a:xfrm>
          <a:prstGeom prst="rect">
            <a:avLst/>
          </a:prstGeom>
          <a:noFill/>
          <a:ln w="9525">
            <a:noFill/>
            <a:miter lim="800000"/>
            <a:headEnd/>
            <a:tailEnd/>
          </a:ln>
        </p:spPr>
        <p:txBody>
          <a:bodyPr wrap="none">
            <a:spAutoFit/>
          </a:bodyPr>
          <a:lstStyle/>
          <a:p>
            <a:r>
              <a:rPr lang="en-US" sz="1600" b="1"/>
              <a:t>consonant/</a:t>
            </a:r>
          </a:p>
          <a:p>
            <a:r>
              <a:rPr lang="en-US" sz="1600" b="1"/>
              <a:t>vowel</a:t>
            </a:r>
          </a:p>
          <a:p>
            <a:r>
              <a:rPr lang="en-US" sz="1600" b="1"/>
              <a:t>sequences</a:t>
            </a:r>
          </a:p>
        </p:txBody>
      </p:sp>
      <p:sp>
        <p:nvSpPr>
          <p:cNvPr id="74756" name="Text Box 119"/>
          <p:cNvSpPr txBox="1">
            <a:spLocks noChangeArrowheads="1"/>
          </p:cNvSpPr>
          <p:nvPr/>
        </p:nvSpPr>
        <p:spPr bwMode="auto">
          <a:xfrm>
            <a:off x="1066800" y="1708150"/>
            <a:ext cx="920750" cy="825500"/>
          </a:xfrm>
          <a:prstGeom prst="rect">
            <a:avLst/>
          </a:prstGeom>
          <a:noFill/>
          <a:ln w="9525">
            <a:noFill/>
            <a:miter lim="800000"/>
            <a:headEnd/>
            <a:tailEnd/>
          </a:ln>
        </p:spPr>
        <p:txBody>
          <a:bodyPr wrap="none">
            <a:spAutoFit/>
          </a:bodyPr>
          <a:lstStyle/>
          <a:p>
            <a:r>
              <a:rPr lang="en-US" sz="1600" b="1"/>
              <a:t># of</a:t>
            </a:r>
          </a:p>
          <a:p>
            <a:r>
              <a:rPr lang="en-US" sz="1600" b="1"/>
              <a:t>syllables</a:t>
            </a:r>
          </a:p>
          <a:p>
            <a:r>
              <a:rPr lang="en-US" sz="1600" b="1"/>
              <a:t>in word</a:t>
            </a:r>
          </a:p>
        </p:txBody>
      </p:sp>
      <p:sp>
        <p:nvSpPr>
          <p:cNvPr id="74757" name="Rectangle 2"/>
          <p:cNvSpPr>
            <a:spLocks noGrp="1" noChangeArrowheads="1"/>
          </p:cNvSpPr>
          <p:nvPr>
            <p:ph type="title"/>
          </p:nvPr>
        </p:nvSpPr>
        <p:spPr>
          <a:xfrm>
            <a:off x="685800" y="152400"/>
            <a:ext cx="7772400" cy="1143000"/>
          </a:xfrm>
        </p:spPr>
        <p:txBody>
          <a:bodyPr/>
          <a:lstStyle/>
          <a:p>
            <a:pPr eaLnBrk="1" hangingPunct="1"/>
            <a:r>
              <a:rPr lang="en-US" sz="4000" dirty="0" smtClean="0"/>
              <a:t>Unknown Source Language</a:t>
            </a:r>
          </a:p>
        </p:txBody>
      </p:sp>
      <p:sp>
        <p:nvSpPr>
          <p:cNvPr id="74758" name="Text Box 3"/>
          <p:cNvSpPr txBox="1">
            <a:spLocks noChangeArrowheads="1"/>
          </p:cNvSpPr>
          <p:nvPr/>
        </p:nvSpPr>
        <p:spPr bwMode="auto">
          <a:xfrm>
            <a:off x="7086600" y="1751013"/>
            <a:ext cx="1958975" cy="915987"/>
          </a:xfrm>
          <a:prstGeom prst="rect">
            <a:avLst/>
          </a:prstGeom>
          <a:noFill/>
          <a:ln w="9525">
            <a:noFill/>
            <a:miter lim="800000"/>
            <a:headEnd/>
            <a:tailEnd/>
          </a:ln>
        </p:spPr>
        <p:txBody>
          <a:bodyPr wrap="none">
            <a:spAutoFit/>
          </a:bodyPr>
          <a:lstStyle/>
          <a:p>
            <a:r>
              <a:rPr lang="en-US" sz="1800" b="1">
                <a:latin typeface="Courier New" pitchFamily="49" charset="0"/>
              </a:rPr>
              <a:t>primera parte</a:t>
            </a:r>
          </a:p>
          <a:p>
            <a:r>
              <a:rPr lang="en-US" sz="1800" b="1">
                <a:latin typeface="Courier New" pitchFamily="49" charset="0"/>
              </a:rPr>
              <a:t>del ingenioso</a:t>
            </a:r>
          </a:p>
          <a:p>
            <a:r>
              <a:rPr lang="en-US" sz="1800" b="1">
                <a:latin typeface="Courier New" pitchFamily="49" charset="0"/>
              </a:rPr>
              <a:t>hidalgo don …</a:t>
            </a:r>
            <a:endParaRPr lang="en-US" sz="1800"/>
          </a:p>
        </p:txBody>
      </p:sp>
      <p:sp>
        <p:nvSpPr>
          <p:cNvPr id="74792" name="Rectangle 5"/>
          <p:cNvSpPr>
            <a:spLocks noChangeArrowheads="1"/>
          </p:cNvSpPr>
          <p:nvPr/>
        </p:nvSpPr>
        <p:spPr bwMode="auto">
          <a:xfrm>
            <a:off x="5867400" y="1752600"/>
            <a:ext cx="762000" cy="762000"/>
          </a:xfrm>
          <a:prstGeom prst="rect">
            <a:avLst/>
          </a:prstGeom>
          <a:noFill/>
          <a:ln w="9525">
            <a:solidFill>
              <a:schemeClr val="tx1"/>
            </a:solidFill>
            <a:miter lim="800000"/>
            <a:headEnd/>
            <a:tailEnd/>
          </a:ln>
        </p:spPr>
        <p:txBody>
          <a:bodyPr wrap="none" anchor="ctr"/>
          <a:lstStyle/>
          <a:p>
            <a:endParaRPr lang="en-US"/>
          </a:p>
        </p:txBody>
      </p:sp>
      <p:sp>
        <p:nvSpPr>
          <p:cNvPr id="74793" name="Line 6"/>
          <p:cNvSpPr>
            <a:spLocks noChangeShapeType="1"/>
          </p:cNvSpPr>
          <p:nvPr/>
        </p:nvSpPr>
        <p:spPr bwMode="auto">
          <a:xfrm>
            <a:off x="5867400" y="2133600"/>
            <a:ext cx="762000" cy="0"/>
          </a:xfrm>
          <a:prstGeom prst="line">
            <a:avLst/>
          </a:prstGeom>
          <a:noFill/>
          <a:ln w="9525">
            <a:solidFill>
              <a:schemeClr val="tx1"/>
            </a:solidFill>
            <a:round/>
            <a:headEnd/>
            <a:tailEnd/>
          </a:ln>
        </p:spPr>
        <p:txBody>
          <a:bodyPr/>
          <a:lstStyle/>
          <a:p>
            <a:endParaRPr lang="en-US"/>
          </a:p>
        </p:txBody>
      </p:sp>
      <p:sp>
        <p:nvSpPr>
          <p:cNvPr id="74794" name="Line 7"/>
          <p:cNvSpPr>
            <a:spLocks noChangeShapeType="1"/>
          </p:cNvSpPr>
          <p:nvPr/>
        </p:nvSpPr>
        <p:spPr bwMode="auto">
          <a:xfrm>
            <a:off x="5867400" y="2286000"/>
            <a:ext cx="762000" cy="0"/>
          </a:xfrm>
          <a:prstGeom prst="line">
            <a:avLst/>
          </a:prstGeom>
          <a:noFill/>
          <a:ln w="9525">
            <a:solidFill>
              <a:schemeClr val="tx1"/>
            </a:solidFill>
            <a:round/>
            <a:headEnd/>
            <a:tailEnd/>
          </a:ln>
        </p:spPr>
        <p:txBody>
          <a:bodyPr/>
          <a:lstStyle/>
          <a:p>
            <a:endParaRPr lang="en-US"/>
          </a:p>
        </p:txBody>
      </p:sp>
      <p:sp>
        <p:nvSpPr>
          <p:cNvPr id="74795" name="Line 8"/>
          <p:cNvSpPr>
            <a:spLocks noChangeShapeType="1"/>
          </p:cNvSpPr>
          <p:nvPr/>
        </p:nvSpPr>
        <p:spPr bwMode="auto">
          <a:xfrm>
            <a:off x="5867400" y="2362200"/>
            <a:ext cx="762000" cy="0"/>
          </a:xfrm>
          <a:prstGeom prst="line">
            <a:avLst/>
          </a:prstGeom>
          <a:noFill/>
          <a:ln w="9525">
            <a:solidFill>
              <a:schemeClr val="tx1"/>
            </a:solidFill>
            <a:round/>
            <a:headEnd/>
            <a:tailEnd/>
          </a:ln>
        </p:spPr>
        <p:txBody>
          <a:bodyPr/>
          <a:lstStyle/>
          <a:p>
            <a:endParaRPr lang="en-US"/>
          </a:p>
        </p:txBody>
      </p:sp>
      <p:sp>
        <p:nvSpPr>
          <p:cNvPr id="74796" name="Line 9"/>
          <p:cNvSpPr>
            <a:spLocks noChangeShapeType="1"/>
          </p:cNvSpPr>
          <p:nvPr/>
        </p:nvSpPr>
        <p:spPr bwMode="auto">
          <a:xfrm>
            <a:off x="5867400" y="2209800"/>
            <a:ext cx="762000" cy="0"/>
          </a:xfrm>
          <a:prstGeom prst="line">
            <a:avLst/>
          </a:prstGeom>
          <a:noFill/>
          <a:ln w="9525">
            <a:solidFill>
              <a:schemeClr val="tx1"/>
            </a:solidFill>
            <a:round/>
            <a:headEnd/>
            <a:tailEnd/>
          </a:ln>
        </p:spPr>
        <p:txBody>
          <a:bodyPr/>
          <a:lstStyle/>
          <a:p>
            <a:endParaRPr lang="en-US"/>
          </a:p>
        </p:txBody>
      </p:sp>
      <p:sp>
        <p:nvSpPr>
          <p:cNvPr id="74797" name="Line 10"/>
          <p:cNvSpPr>
            <a:spLocks noChangeShapeType="1"/>
          </p:cNvSpPr>
          <p:nvPr/>
        </p:nvSpPr>
        <p:spPr bwMode="auto">
          <a:xfrm>
            <a:off x="5867400" y="1981200"/>
            <a:ext cx="762000" cy="0"/>
          </a:xfrm>
          <a:prstGeom prst="line">
            <a:avLst/>
          </a:prstGeom>
          <a:noFill/>
          <a:ln w="9525">
            <a:solidFill>
              <a:schemeClr val="tx1"/>
            </a:solidFill>
            <a:round/>
            <a:headEnd/>
            <a:tailEnd/>
          </a:ln>
        </p:spPr>
        <p:txBody>
          <a:bodyPr/>
          <a:lstStyle/>
          <a:p>
            <a:endParaRPr lang="en-US"/>
          </a:p>
        </p:txBody>
      </p:sp>
      <p:sp>
        <p:nvSpPr>
          <p:cNvPr id="74798" name="Line 11"/>
          <p:cNvSpPr>
            <a:spLocks noChangeShapeType="1"/>
          </p:cNvSpPr>
          <p:nvPr/>
        </p:nvSpPr>
        <p:spPr bwMode="auto">
          <a:xfrm>
            <a:off x="5867400" y="2057400"/>
            <a:ext cx="762000" cy="0"/>
          </a:xfrm>
          <a:prstGeom prst="line">
            <a:avLst/>
          </a:prstGeom>
          <a:noFill/>
          <a:ln w="9525">
            <a:solidFill>
              <a:schemeClr val="tx1"/>
            </a:solidFill>
            <a:round/>
            <a:headEnd/>
            <a:tailEnd/>
          </a:ln>
        </p:spPr>
        <p:txBody>
          <a:bodyPr/>
          <a:lstStyle/>
          <a:p>
            <a:endParaRPr lang="en-US"/>
          </a:p>
        </p:txBody>
      </p:sp>
      <p:sp>
        <p:nvSpPr>
          <p:cNvPr id="74799" name="Line 12"/>
          <p:cNvSpPr>
            <a:spLocks noChangeShapeType="1"/>
          </p:cNvSpPr>
          <p:nvPr/>
        </p:nvSpPr>
        <p:spPr bwMode="auto">
          <a:xfrm>
            <a:off x="5867400" y="1905000"/>
            <a:ext cx="762000" cy="0"/>
          </a:xfrm>
          <a:prstGeom prst="line">
            <a:avLst/>
          </a:prstGeom>
          <a:noFill/>
          <a:ln w="9525">
            <a:solidFill>
              <a:schemeClr val="tx1"/>
            </a:solidFill>
            <a:round/>
            <a:headEnd/>
            <a:tailEnd/>
          </a:ln>
        </p:spPr>
        <p:txBody>
          <a:bodyPr/>
          <a:lstStyle/>
          <a:p>
            <a:endParaRPr lang="en-US"/>
          </a:p>
        </p:txBody>
      </p:sp>
      <p:sp>
        <p:nvSpPr>
          <p:cNvPr id="74800" name="Line 13"/>
          <p:cNvSpPr>
            <a:spLocks noChangeShapeType="1"/>
          </p:cNvSpPr>
          <p:nvPr/>
        </p:nvSpPr>
        <p:spPr bwMode="auto">
          <a:xfrm>
            <a:off x="5867400" y="1828800"/>
            <a:ext cx="762000" cy="0"/>
          </a:xfrm>
          <a:prstGeom prst="line">
            <a:avLst/>
          </a:prstGeom>
          <a:noFill/>
          <a:ln w="9525">
            <a:solidFill>
              <a:schemeClr val="tx1"/>
            </a:solidFill>
            <a:round/>
            <a:headEnd/>
            <a:tailEnd/>
          </a:ln>
        </p:spPr>
        <p:txBody>
          <a:bodyPr/>
          <a:lstStyle/>
          <a:p>
            <a:endParaRPr lang="en-US"/>
          </a:p>
        </p:txBody>
      </p:sp>
      <p:sp>
        <p:nvSpPr>
          <p:cNvPr id="74801" name="Line 14"/>
          <p:cNvSpPr>
            <a:spLocks noChangeShapeType="1"/>
          </p:cNvSpPr>
          <p:nvPr/>
        </p:nvSpPr>
        <p:spPr bwMode="auto">
          <a:xfrm>
            <a:off x="5867400" y="2438400"/>
            <a:ext cx="762000" cy="0"/>
          </a:xfrm>
          <a:prstGeom prst="line">
            <a:avLst/>
          </a:prstGeom>
          <a:noFill/>
          <a:ln w="9525">
            <a:solidFill>
              <a:schemeClr val="tx1"/>
            </a:solidFill>
            <a:round/>
            <a:headEnd/>
            <a:tailEnd/>
          </a:ln>
        </p:spPr>
        <p:txBody>
          <a:bodyPr/>
          <a:lstStyle/>
          <a:p>
            <a:endParaRPr lang="en-US"/>
          </a:p>
        </p:txBody>
      </p:sp>
      <p:sp>
        <p:nvSpPr>
          <p:cNvPr id="74817" name="Line 20"/>
          <p:cNvSpPr>
            <a:spLocks noChangeShapeType="1"/>
          </p:cNvSpPr>
          <p:nvPr/>
        </p:nvSpPr>
        <p:spPr bwMode="auto">
          <a:xfrm rot="16200000">
            <a:off x="5849937" y="2133600"/>
            <a:ext cx="762000" cy="0"/>
          </a:xfrm>
          <a:prstGeom prst="line">
            <a:avLst/>
          </a:prstGeom>
          <a:noFill/>
          <a:ln w="9525">
            <a:solidFill>
              <a:schemeClr val="tx1"/>
            </a:solidFill>
            <a:round/>
            <a:headEnd/>
            <a:tailEnd/>
          </a:ln>
        </p:spPr>
        <p:txBody>
          <a:bodyPr/>
          <a:lstStyle/>
          <a:p>
            <a:endParaRPr lang="en-US"/>
          </a:p>
        </p:txBody>
      </p:sp>
      <p:sp>
        <p:nvSpPr>
          <p:cNvPr id="74803" name="Rectangle 25"/>
          <p:cNvSpPr>
            <a:spLocks noChangeArrowheads="1"/>
          </p:cNvSpPr>
          <p:nvPr/>
        </p:nvSpPr>
        <p:spPr bwMode="auto">
          <a:xfrm>
            <a:off x="5867401" y="2286000"/>
            <a:ext cx="363536"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7" name="Rectangle 29"/>
          <p:cNvSpPr>
            <a:spLocks noChangeArrowheads="1"/>
          </p:cNvSpPr>
          <p:nvPr/>
        </p:nvSpPr>
        <p:spPr bwMode="auto">
          <a:xfrm>
            <a:off x="6248400" y="2057399"/>
            <a:ext cx="381000" cy="7937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8" name="Rectangle 30"/>
          <p:cNvSpPr>
            <a:spLocks noChangeArrowheads="1"/>
          </p:cNvSpPr>
          <p:nvPr/>
        </p:nvSpPr>
        <p:spPr bwMode="auto">
          <a:xfrm>
            <a:off x="5867400" y="1828800"/>
            <a:ext cx="381000" cy="1143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60" name="Line 35"/>
          <p:cNvSpPr>
            <a:spLocks noChangeShapeType="1"/>
          </p:cNvSpPr>
          <p:nvPr/>
        </p:nvSpPr>
        <p:spPr bwMode="auto">
          <a:xfrm>
            <a:off x="6705600" y="2209800"/>
            <a:ext cx="457200" cy="0"/>
          </a:xfrm>
          <a:prstGeom prst="line">
            <a:avLst/>
          </a:prstGeom>
          <a:noFill/>
          <a:ln w="38100">
            <a:solidFill>
              <a:schemeClr val="tx1"/>
            </a:solidFill>
            <a:round/>
            <a:headEnd/>
            <a:tailEnd type="triangle" w="med" len="med"/>
          </a:ln>
        </p:spPr>
        <p:txBody>
          <a:bodyPr/>
          <a:lstStyle/>
          <a:p>
            <a:endParaRPr lang="en-US"/>
          </a:p>
        </p:txBody>
      </p:sp>
      <p:sp>
        <p:nvSpPr>
          <p:cNvPr id="74761" name="Line 67"/>
          <p:cNvSpPr>
            <a:spLocks noChangeShapeType="1"/>
          </p:cNvSpPr>
          <p:nvPr/>
        </p:nvSpPr>
        <p:spPr bwMode="auto">
          <a:xfrm>
            <a:off x="1905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2" name="Rectangle 70"/>
          <p:cNvSpPr>
            <a:spLocks noChangeArrowheads="1"/>
          </p:cNvSpPr>
          <p:nvPr/>
        </p:nvSpPr>
        <p:spPr bwMode="auto">
          <a:xfrm>
            <a:off x="304800" y="1524000"/>
            <a:ext cx="6553200" cy="1295400"/>
          </a:xfrm>
          <a:prstGeom prst="rect">
            <a:avLst/>
          </a:prstGeom>
          <a:noFill/>
          <a:ln w="38100">
            <a:solidFill>
              <a:schemeClr val="tx1"/>
            </a:solidFill>
            <a:miter lim="800000"/>
            <a:headEnd/>
            <a:tailEnd/>
          </a:ln>
        </p:spPr>
        <p:txBody>
          <a:bodyPr wrap="none" anchor="ctr"/>
          <a:lstStyle/>
          <a:p>
            <a:endParaRPr lang="en-US"/>
          </a:p>
        </p:txBody>
      </p:sp>
      <p:sp>
        <p:nvSpPr>
          <p:cNvPr id="74764" name="Text Box 76"/>
          <p:cNvSpPr txBox="1">
            <a:spLocks noChangeArrowheads="1"/>
          </p:cNvSpPr>
          <p:nvPr/>
        </p:nvSpPr>
        <p:spPr bwMode="auto">
          <a:xfrm>
            <a:off x="517525" y="4375150"/>
            <a:ext cx="8245475" cy="707886"/>
          </a:xfrm>
          <a:prstGeom prst="rect">
            <a:avLst/>
          </a:prstGeom>
          <a:noFill/>
          <a:ln w="9525">
            <a:noFill/>
            <a:miter lim="800000"/>
            <a:headEnd/>
            <a:tailEnd/>
          </a:ln>
        </p:spPr>
        <p:txBody>
          <a:bodyPr wrap="square">
            <a:spAutoFit/>
          </a:bodyPr>
          <a:lstStyle/>
          <a:p>
            <a:r>
              <a:rPr lang="en-US" sz="2000" dirty="0"/>
              <a:t>Input:	</a:t>
            </a:r>
            <a:r>
              <a:rPr lang="en-US" sz="2000" b="1" dirty="0" err="1" smtClean="0">
                <a:latin typeface="Courier New" pitchFamily="49" charset="0"/>
              </a:rPr>
              <a:t>primera</a:t>
            </a:r>
            <a:r>
              <a:rPr lang="en-US" sz="2000" b="1" dirty="0" smtClean="0">
                <a:latin typeface="Courier New" pitchFamily="49" charset="0"/>
              </a:rPr>
              <a:t>    parte   del  </a:t>
            </a:r>
            <a:r>
              <a:rPr lang="en-US" sz="2000" b="1" dirty="0" err="1" smtClean="0">
                <a:latin typeface="Courier New" pitchFamily="49" charset="0"/>
              </a:rPr>
              <a:t>ingenioso</a:t>
            </a:r>
            <a:r>
              <a:rPr lang="en-US" sz="2000" b="1" dirty="0" smtClean="0">
                <a:latin typeface="Courier New" pitchFamily="49" charset="0"/>
              </a:rPr>
              <a:t>     …</a:t>
            </a:r>
            <a:endParaRPr lang="en-US" sz="2000" dirty="0"/>
          </a:p>
          <a:p>
            <a:r>
              <a:rPr lang="en-US" sz="2000" dirty="0"/>
              <a:t>Output:	</a:t>
            </a:r>
            <a:r>
              <a:rPr lang="en-US" sz="2000" b="1" dirty="0">
                <a:latin typeface="Courier New" pitchFamily="49" charset="0"/>
                <a:cs typeface="Courier New" pitchFamily="49" charset="0"/>
              </a:rPr>
              <a:t>NSV.NV.NV </a:t>
            </a:r>
            <a:r>
              <a:rPr lang="en-US" sz="2000" b="1" dirty="0" smtClean="0">
                <a:latin typeface="Courier New" pitchFamily="49" charset="0"/>
                <a:cs typeface="Courier New" pitchFamily="49" charset="0"/>
              </a:rPr>
              <a:t> NVS.NV  NVS  VS.NV.SV.V.NV …</a:t>
            </a:r>
            <a:endParaRPr lang="en-US" sz="2000" b="1" dirty="0">
              <a:latin typeface="Courier New" pitchFamily="49" charset="0"/>
              <a:cs typeface="Courier New" pitchFamily="49" charset="0"/>
            </a:endParaRPr>
          </a:p>
        </p:txBody>
      </p:sp>
      <p:grpSp>
        <p:nvGrpSpPr>
          <p:cNvPr id="2" name="Group 111"/>
          <p:cNvGrpSpPr>
            <a:grpSpLocks/>
          </p:cNvGrpSpPr>
          <p:nvPr/>
        </p:nvGrpSpPr>
        <p:grpSpPr bwMode="auto">
          <a:xfrm>
            <a:off x="457200" y="1752600"/>
            <a:ext cx="84138" cy="762000"/>
            <a:chOff x="763" y="3456"/>
            <a:chExt cx="53" cy="480"/>
          </a:xfrm>
        </p:grpSpPr>
        <p:sp>
          <p:nvSpPr>
            <p:cNvPr id="74787" name="Rectangle 78"/>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8" name="Rectangle 10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9" name="Rectangle 108"/>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0" name="Rectangle 109"/>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1" name="Rectangle 110"/>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6" name="Line 112"/>
          <p:cNvSpPr>
            <a:spLocks noChangeShapeType="1"/>
          </p:cNvSpPr>
          <p:nvPr/>
        </p:nvSpPr>
        <p:spPr bwMode="auto">
          <a:xfrm>
            <a:off x="609600" y="2133600"/>
            <a:ext cx="457200" cy="0"/>
          </a:xfrm>
          <a:prstGeom prst="line">
            <a:avLst/>
          </a:prstGeom>
          <a:noFill/>
          <a:ln w="38100">
            <a:solidFill>
              <a:schemeClr val="tx1"/>
            </a:solidFill>
            <a:round/>
            <a:headEnd/>
            <a:tailEnd type="triangle" w="med" len="med"/>
          </a:ln>
        </p:spPr>
        <p:txBody>
          <a:bodyPr/>
          <a:lstStyle/>
          <a:p>
            <a:endParaRPr lang="en-US"/>
          </a:p>
        </p:txBody>
      </p:sp>
      <p:grpSp>
        <p:nvGrpSpPr>
          <p:cNvPr id="3" name="Group 113"/>
          <p:cNvGrpSpPr>
            <a:grpSpLocks/>
          </p:cNvGrpSpPr>
          <p:nvPr/>
        </p:nvGrpSpPr>
        <p:grpSpPr bwMode="auto">
          <a:xfrm>
            <a:off x="2438400" y="1752600"/>
            <a:ext cx="84138" cy="762000"/>
            <a:chOff x="763" y="3456"/>
            <a:chExt cx="53" cy="480"/>
          </a:xfrm>
        </p:grpSpPr>
        <p:sp>
          <p:nvSpPr>
            <p:cNvPr id="74782" name="Rectangle 114"/>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3" name="Rectangle 11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4" name="Rectangle 116"/>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5" name="Rectangle 117"/>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6" name="Rectangle 118"/>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8" name="Line 120"/>
          <p:cNvSpPr>
            <a:spLocks noChangeShapeType="1"/>
          </p:cNvSpPr>
          <p:nvPr/>
        </p:nvSpPr>
        <p:spPr bwMode="auto">
          <a:xfrm>
            <a:off x="25908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9" name="Line 121"/>
          <p:cNvSpPr>
            <a:spLocks noChangeShapeType="1"/>
          </p:cNvSpPr>
          <p:nvPr/>
        </p:nvSpPr>
        <p:spPr bwMode="auto">
          <a:xfrm>
            <a:off x="3657600" y="2133600"/>
            <a:ext cx="304800" cy="0"/>
          </a:xfrm>
          <a:prstGeom prst="line">
            <a:avLst/>
          </a:prstGeom>
          <a:noFill/>
          <a:ln w="38100">
            <a:solidFill>
              <a:schemeClr val="tx1"/>
            </a:solidFill>
            <a:round/>
            <a:headEnd/>
            <a:tailEnd type="triangle" w="med" len="med"/>
          </a:ln>
        </p:spPr>
        <p:txBody>
          <a:bodyPr/>
          <a:lstStyle/>
          <a:p>
            <a:endParaRPr lang="en-US"/>
          </a:p>
        </p:txBody>
      </p:sp>
      <p:sp>
        <p:nvSpPr>
          <p:cNvPr id="74770" name="Rectangle 131"/>
          <p:cNvSpPr>
            <a:spLocks noChangeArrowheads="1"/>
          </p:cNvSpPr>
          <p:nvPr/>
        </p:nvSpPr>
        <p:spPr bwMode="auto">
          <a:xfrm rot="5400000">
            <a:off x="4030663" y="2055813"/>
            <a:ext cx="76200"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71" name="Rectangle 134"/>
          <p:cNvSpPr>
            <a:spLocks noChangeArrowheads="1"/>
          </p:cNvSpPr>
          <p:nvPr/>
        </p:nvSpPr>
        <p:spPr bwMode="auto">
          <a:xfrm rot="5400000">
            <a:off x="4038600" y="2133600"/>
            <a:ext cx="76200" cy="76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74772" name="Line 135"/>
          <p:cNvSpPr>
            <a:spLocks noChangeShapeType="1"/>
          </p:cNvSpPr>
          <p:nvPr/>
        </p:nvSpPr>
        <p:spPr bwMode="auto">
          <a:xfrm>
            <a:off x="54864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3" name="Line 136"/>
          <p:cNvSpPr>
            <a:spLocks noChangeShapeType="1"/>
          </p:cNvSpPr>
          <p:nvPr/>
        </p:nvSpPr>
        <p:spPr bwMode="auto">
          <a:xfrm>
            <a:off x="4191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4" name="Text Box 137"/>
          <p:cNvSpPr txBox="1">
            <a:spLocks noChangeArrowheads="1"/>
          </p:cNvSpPr>
          <p:nvPr/>
        </p:nvSpPr>
        <p:spPr bwMode="auto">
          <a:xfrm>
            <a:off x="76200" y="2933700"/>
            <a:ext cx="922338" cy="915988"/>
          </a:xfrm>
          <a:prstGeom prst="rect">
            <a:avLst/>
          </a:prstGeom>
          <a:noFill/>
          <a:ln w="9525">
            <a:noFill/>
            <a:miter lim="800000"/>
            <a:headEnd/>
            <a:tailEnd/>
          </a:ln>
        </p:spPr>
        <p:txBody>
          <a:bodyPr wrap="none">
            <a:spAutoFit/>
          </a:bodyPr>
          <a:lstStyle/>
          <a:p>
            <a:pPr algn="ctr"/>
            <a:r>
              <a:rPr lang="en-US" sz="1800"/>
              <a:t>P(1) = ?</a:t>
            </a:r>
          </a:p>
          <a:p>
            <a:pPr algn="ctr"/>
            <a:r>
              <a:rPr lang="en-US" sz="1800"/>
              <a:t>P(2) = ?</a:t>
            </a:r>
          </a:p>
          <a:p>
            <a:pPr algn="ctr"/>
            <a:r>
              <a:rPr lang="en-US" sz="1800"/>
              <a:t>etc.</a:t>
            </a:r>
          </a:p>
        </p:txBody>
      </p:sp>
      <p:sp>
        <p:nvSpPr>
          <p:cNvPr id="74775" name="Text Box 138"/>
          <p:cNvSpPr txBox="1">
            <a:spLocks noChangeArrowheads="1"/>
          </p:cNvSpPr>
          <p:nvPr/>
        </p:nvSpPr>
        <p:spPr bwMode="auto">
          <a:xfrm>
            <a:off x="1839913" y="2940050"/>
            <a:ext cx="1230658" cy="1200329"/>
          </a:xfrm>
          <a:prstGeom prst="rect">
            <a:avLst/>
          </a:prstGeom>
          <a:noFill/>
          <a:ln w="9525">
            <a:noFill/>
            <a:miter lim="800000"/>
            <a:headEnd/>
            <a:tailEnd/>
          </a:ln>
        </p:spPr>
        <p:txBody>
          <a:bodyPr wrap="none">
            <a:spAutoFit/>
          </a:bodyPr>
          <a:lstStyle/>
          <a:p>
            <a:r>
              <a:rPr lang="en-US" sz="1800" dirty="0"/>
              <a:t>P(CV) = ?</a:t>
            </a:r>
          </a:p>
          <a:p>
            <a:r>
              <a:rPr lang="en-US" sz="1800" dirty="0"/>
              <a:t>P(V) = ?</a:t>
            </a:r>
          </a:p>
          <a:p>
            <a:r>
              <a:rPr lang="en-US" sz="1800" dirty="0"/>
              <a:t>P(CVC) = ?</a:t>
            </a:r>
          </a:p>
          <a:p>
            <a:r>
              <a:rPr lang="en-US" sz="1800" dirty="0"/>
              <a:t>  + 7 </a:t>
            </a:r>
            <a:r>
              <a:rPr lang="en-US" sz="1800" dirty="0" smtClean="0"/>
              <a:t>others</a:t>
            </a:r>
            <a:endParaRPr lang="en-US" sz="1800" dirty="0"/>
          </a:p>
        </p:txBody>
      </p:sp>
      <p:sp>
        <p:nvSpPr>
          <p:cNvPr id="74776" name="Text Box 139"/>
          <p:cNvSpPr txBox="1">
            <a:spLocks noChangeArrowheads="1"/>
          </p:cNvSpPr>
          <p:nvPr/>
        </p:nvSpPr>
        <p:spPr bwMode="auto">
          <a:xfrm>
            <a:off x="3581400" y="2970213"/>
            <a:ext cx="1463675" cy="641350"/>
          </a:xfrm>
          <a:prstGeom prst="rect">
            <a:avLst/>
          </a:prstGeom>
          <a:noFill/>
          <a:ln w="9525">
            <a:noFill/>
            <a:miter lim="800000"/>
            <a:headEnd/>
            <a:tailEnd/>
          </a:ln>
        </p:spPr>
        <p:txBody>
          <a:bodyPr wrap="none">
            <a:spAutoFit/>
          </a:bodyPr>
          <a:lstStyle/>
          <a:p>
            <a:r>
              <a:rPr lang="en-US" sz="1800"/>
              <a:t>P(V | V) = ?</a:t>
            </a:r>
          </a:p>
          <a:p>
            <a:r>
              <a:rPr lang="en-US" sz="1800"/>
              <a:t>P(VV | V) = ?</a:t>
            </a:r>
          </a:p>
        </p:txBody>
      </p:sp>
      <p:sp>
        <p:nvSpPr>
          <p:cNvPr id="74777" name="Text Box 141"/>
          <p:cNvSpPr txBox="1">
            <a:spLocks noChangeArrowheads="1"/>
          </p:cNvSpPr>
          <p:nvPr/>
        </p:nvSpPr>
        <p:spPr bwMode="auto">
          <a:xfrm>
            <a:off x="5613400" y="2971800"/>
            <a:ext cx="1235075" cy="915988"/>
          </a:xfrm>
          <a:prstGeom prst="rect">
            <a:avLst/>
          </a:prstGeom>
          <a:noFill/>
          <a:ln w="9525">
            <a:noFill/>
            <a:miter lim="800000"/>
            <a:headEnd/>
            <a:tailEnd/>
          </a:ln>
        </p:spPr>
        <p:txBody>
          <a:bodyPr wrap="none">
            <a:spAutoFit/>
          </a:bodyPr>
          <a:lstStyle/>
          <a:p>
            <a:r>
              <a:rPr lang="en-US" sz="1800"/>
              <a:t>P(a | V) = ?</a:t>
            </a:r>
          </a:p>
          <a:p>
            <a:r>
              <a:rPr lang="en-US" sz="1800"/>
              <a:t>P(a | C) = ?</a:t>
            </a:r>
          </a:p>
          <a:p>
            <a:r>
              <a:rPr lang="en-US" sz="1800"/>
              <a:t>  etc.</a:t>
            </a:r>
          </a:p>
        </p:txBody>
      </p:sp>
      <p:sp>
        <p:nvSpPr>
          <p:cNvPr id="74780" name="Text Box 146"/>
          <p:cNvSpPr txBox="1">
            <a:spLocks noChangeArrowheads="1"/>
          </p:cNvSpPr>
          <p:nvPr/>
        </p:nvSpPr>
        <p:spPr bwMode="auto">
          <a:xfrm>
            <a:off x="1889125" y="5043488"/>
            <a:ext cx="184150" cy="396875"/>
          </a:xfrm>
          <a:prstGeom prst="rect">
            <a:avLst/>
          </a:prstGeom>
          <a:noFill/>
          <a:ln w="9525">
            <a:noFill/>
            <a:miter lim="800000"/>
            <a:headEnd/>
            <a:tailEnd/>
          </a:ln>
        </p:spPr>
        <p:txBody>
          <a:bodyPr wrap="none">
            <a:spAutoFit/>
          </a:bodyPr>
          <a:lstStyle/>
          <a:p>
            <a:endParaRPr lang="en-US" sz="2000"/>
          </a:p>
        </p:txBody>
      </p:sp>
      <p:sp>
        <p:nvSpPr>
          <p:cNvPr id="70" name="TextBox 69"/>
          <p:cNvSpPr txBox="1"/>
          <p:nvPr/>
        </p:nvSpPr>
        <p:spPr>
          <a:xfrm>
            <a:off x="304800" y="5181600"/>
            <a:ext cx="5855257" cy="1384995"/>
          </a:xfrm>
          <a:prstGeom prst="rect">
            <a:avLst/>
          </a:prstGeom>
          <a:solidFill>
            <a:srgbClr val="FFFF00"/>
          </a:solidFill>
        </p:spPr>
        <p:txBody>
          <a:bodyPr wrap="none" rtlCol="0">
            <a:spAutoFit/>
          </a:bodyPr>
          <a:lstStyle/>
          <a:p>
            <a:r>
              <a:rPr lang="en-US" sz="2800" b="1" dirty="0" smtClean="0">
                <a:latin typeface="Courier New" pitchFamily="49" charset="0"/>
                <a:cs typeface="Courier New" pitchFamily="49" charset="0"/>
              </a:rPr>
              <a:t>S</a:t>
            </a:r>
            <a:r>
              <a:rPr lang="en-US" sz="2800" dirty="0" smtClean="0"/>
              <a:t> = sonorous consonant phoneme</a:t>
            </a:r>
          </a:p>
          <a:p>
            <a:r>
              <a:rPr lang="en-US" sz="2800" b="1" dirty="0" smtClean="0">
                <a:latin typeface="Courier New" pitchFamily="49" charset="0"/>
                <a:cs typeface="Courier New" pitchFamily="49" charset="0"/>
              </a:rPr>
              <a:t>N</a:t>
            </a:r>
            <a:r>
              <a:rPr lang="en-US" sz="2800" dirty="0" smtClean="0"/>
              <a:t> = non-sonorous consonant phoneme</a:t>
            </a:r>
          </a:p>
          <a:p>
            <a:r>
              <a:rPr lang="en-US" sz="2800" b="1" dirty="0" smtClean="0">
                <a:latin typeface="Courier New" pitchFamily="49" charset="0"/>
                <a:cs typeface="Courier New" pitchFamily="49" charset="0"/>
              </a:rPr>
              <a:t>V</a:t>
            </a:r>
            <a:r>
              <a:rPr lang="en-US" sz="2800" dirty="0" smtClean="0"/>
              <a:t> = vowel phoneme</a:t>
            </a:r>
            <a:endParaRPr lang="en-US" sz="2800" dirty="0"/>
          </a:p>
        </p:txBody>
      </p:sp>
      <p:sp>
        <p:nvSpPr>
          <p:cNvPr id="67" name="Text Box 77"/>
          <p:cNvSpPr txBox="1">
            <a:spLocks noChangeArrowheads="1"/>
          </p:cNvSpPr>
          <p:nvPr/>
        </p:nvSpPr>
        <p:spPr bwMode="auto">
          <a:xfrm>
            <a:off x="7391400" y="53340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
        <p:nvSpPr>
          <p:cNvPr id="51" name="TextBox 50"/>
          <p:cNvSpPr txBox="1"/>
          <p:nvPr/>
        </p:nvSpPr>
        <p:spPr>
          <a:xfrm>
            <a:off x="6324600" y="5791200"/>
            <a:ext cx="2723951" cy="923330"/>
          </a:xfrm>
          <a:prstGeom prst="rect">
            <a:avLst/>
          </a:prstGeom>
          <a:noFill/>
        </p:spPr>
        <p:txBody>
          <a:bodyPr wrap="none" rtlCol="0">
            <a:spAutoFit/>
          </a:bodyPr>
          <a:lstStyle/>
          <a:p>
            <a:pPr algn="r"/>
            <a:r>
              <a:rPr lang="en-US" dirty="0" smtClean="0">
                <a:solidFill>
                  <a:schemeClr val="bg1">
                    <a:lumMod val="65000"/>
                  </a:schemeClr>
                </a:solidFill>
              </a:rPr>
              <a:t>See Y. Kim &amp; B. Snyder’s</a:t>
            </a:r>
          </a:p>
          <a:p>
            <a:pPr algn="r"/>
            <a:r>
              <a:rPr lang="en-US" dirty="0" smtClean="0">
                <a:solidFill>
                  <a:schemeClr val="bg1">
                    <a:lumMod val="65000"/>
                  </a:schemeClr>
                </a:solidFill>
              </a:rPr>
              <a:t>ACL 2013 paper addressing</a:t>
            </a:r>
          </a:p>
          <a:p>
            <a:pPr algn="r"/>
            <a:r>
              <a:rPr lang="en-US" dirty="0" smtClean="0">
                <a:solidFill>
                  <a:schemeClr val="bg1">
                    <a:lumMod val="65000"/>
                  </a:schemeClr>
                </a:solidFill>
              </a:rPr>
              <a:t>100s of human languages!</a:t>
            </a:r>
            <a:endParaRPr lang="en-US" dirty="0">
              <a:solidFill>
                <a:schemeClr val="bg1">
                  <a:lumMod val="6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457200" y="76200"/>
            <a:ext cx="8229600" cy="1143000"/>
          </a:xfrm>
        </p:spPr>
        <p:txBody>
          <a:bodyPr>
            <a:normAutofit fontScale="90000"/>
          </a:bodyPr>
          <a:lstStyle/>
          <a:p>
            <a:pPr eaLnBrk="1" hangingPunct="1"/>
            <a:r>
              <a:rPr lang="en-US" dirty="0" smtClean="0"/>
              <a:t>Practical Detour:</a:t>
            </a:r>
            <a:br>
              <a:rPr lang="en-US" dirty="0" smtClean="0"/>
            </a:br>
            <a:r>
              <a:rPr lang="en-US" dirty="0" smtClean="0"/>
              <a:t>Phoneme Substitution Ciphers</a:t>
            </a:r>
          </a:p>
        </p:txBody>
      </p:sp>
      <p:pic>
        <p:nvPicPr>
          <p:cNvPr id="65539" name="Picture 2"/>
          <p:cNvPicPr>
            <a:picLocks noChangeAspect="1" noChangeArrowheads="1"/>
          </p:cNvPicPr>
          <p:nvPr/>
        </p:nvPicPr>
        <p:blipFill>
          <a:blip r:embed="rId2" cstate="print"/>
          <a:srcRect/>
          <a:stretch>
            <a:fillRect/>
          </a:stretch>
        </p:blipFill>
        <p:spPr bwMode="auto">
          <a:xfrm>
            <a:off x="3429000" y="1447800"/>
            <a:ext cx="5181600" cy="3886200"/>
          </a:xfrm>
          <a:prstGeom prst="rect">
            <a:avLst/>
          </a:prstGeom>
          <a:noFill/>
          <a:ln w="9525">
            <a:noFill/>
            <a:miter lim="800000"/>
            <a:headEnd/>
            <a:tailEnd/>
          </a:ln>
        </p:spPr>
      </p:pic>
      <p:pic>
        <p:nvPicPr>
          <p:cNvPr id="4" name="Picture 4" descr="Warren Weaver"/>
          <p:cNvPicPr>
            <a:picLocks noChangeAspect="1" noChangeArrowheads="1"/>
          </p:cNvPicPr>
          <p:nvPr/>
        </p:nvPicPr>
        <p:blipFill>
          <a:blip r:embed="rId3" cstate="print"/>
          <a:srcRect/>
          <a:stretch>
            <a:fillRect/>
          </a:stretch>
        </p:blipFill>
        <p:spPr bwMode="auto">
          <a:xfrm>
            <a:off x="552450" y="4724400"/>
            <a:ext cx="1276350" cy="1599497"/>
          </a:xfrm>
          <a:prstGeom prst="rect">
            <a:avLst/>
          </a:prstGeom>
          <a:noFill/>
          <a:ln w="9525">
            <a:noFill/>
            <a:miter lim="800000"/>
            <a:headEnd/>
            <a:tailEnd/>
          </a:ln>
        </p:spPr>
      </p:pic>
      <p:sp>
        <p:nvSpPr>
          <p:cNvPr id="5" name="AutoShape 12"/>
          <p:cNvSpPr>
            <a:spLocks noChangeArrowheads="1"/>
          </p:cNvSpPr>
          <p:nvPr/>
        </p:nvSpPr>
        <p:spPr bwMode="auto">
          <a:xfrm>
            <a:off x="914400" y="1371600"/>
            <a:ext cx="3352800" cy="2667000"/>
          </a:xfrm>
          <a:prstGeom prst="wedgeRectCallout">
            <a:avLst>
              <a:gd name="adj1" fmla="val -35413"/>
              <a:gd name="adj2" fmla="val 79406"/>
            </a:avLst>
          </a:prstGeom>
          <a:solidFill>
            <a:srgbClr val="FFFF00"/>
          </a:solidFill>
          <a:ln w="9525">
            <a:solidFill>
              <a:schemeClr val="tx1"/>
            </a:solidFill>
            <a:miter lim="800000"/>
            <a:headEnd/>
            <a:tailEnd/>
          </a:ln>
          <a:effectLst>
            <a:glow rad="63500">
              <a:schemeClr val="accent2">
                <a:satMod val="175000"/>
                <a:alpha val="40000"/>
              </a:schemeClr>
            </a:glow>
          </a:effectLst>
        </p:spPr>
        <p:txBody>
          <a:bodyPr/>
          <a:lstStyle/>
          <a:p>
            <a:pPr eaLnBrk="0" hangingPunct="0"/>
            <a:r>
              <a:rPr lang="en-US" sz="2400" dirty="0"/>
              <a:t>When I look at </a:t>
            </a:r>
            <a:r>
              <a:rPr lang="en-US" sz="2400" dirty="0" smtClean="0"/>
              <a:t>street signs in Tokyo, </a:t>
            </a:r>
            <a:r>
              <a:rPr lang="en-US" sz="2400" dirty="0"/>
              <a:t>I say: this is </a:t>
            </a:r>
            <a:r>
              <a:rPr lang="en-US" sz="2400" b="1" dirty="0"/>
              <a:t>really written in English</a:t>
            </a:r>
            <a:r>
              <a:rPr lang="en-US" sz="2400" dirty="0"/>
              <a:t>, but it has been coded in some strange symbols.  I will now proceed to </a:t>
            </a:r>
            <a:r>
              <a:rPr lang="en-US" sz="2400" dirty="0" smtClean="0"/>
              <a:t>decode</a:t>
            </a:r>
            <a:r>
              <a:rPr lang="en-US" sz="2400" dirty="0"/>
              <a:t>!</a:t>
            </a:r>
          </a:p>
        </p:txBody>
      </p:sp>
      <p:sp>
        <p:nvSpPr>
          <p:cNvPr id="6" name="TextBox 5"/>
          <p:cNvSpPr txBox="1"/>
          <p:nvPr/>
        </p:nvSpPr>
        <p:spPr>
          <a:xfrm>
            <a:off x="592354" y="6320901"/>
            <a:ext cx="1193918" cy="369332"/>
          </a:xfrm>
          <a:prstGeom prst="rect">
            <a:avLst/>
          </a:prstGeom>
          <a:noFill/>
        </p:spPr>
        <p:txBody>
          <a:bodyPr wrap="none" rtlCol="0">
            <a:spAutoFit/>
          </a:bodyPr>
          <a:lstStyle/>
          <a:p>
            <a:pPr algn="ctr"/>
            <a:r>
              <a:rPr lang="en-US" dirty="0" smtClean="0"/>
              <a:t>OUR HERO</a:t>
            </a:r>
            <a:endParaRPr lang="en-US" dirty="0"/>
          </a:p>
        </p:txBody>
      </p:sp>
      <p:sp>
        <p:nvSpPr>
          <p:cNvPr id="7" name="TextBox 6"/>
          <p:cNvSpPr txBox="1"/>
          <p:nvPr/>
        </p:nvSpPr>
        <p:spPr>
          <a:xfrm>
            <a:off x="3352800" y="5638800"/>
            <a:ext cx="5494261" cy="830997"/>
          </a:xfrm>
          <a:prstGeom prst="rect">
            <a:avLst/>
          </a:prstGeom>
          <a:noFill/>
        </p:spPr>
        <p:txBody>
          <a:bodyPr wrap="none" rtlCol="0">
            <a:spAutoFit/>
          </a:bodyPr>
          <a:lstStyle/>
          <a:p>
            <a:r>
              <a:rPr lang="en-US" sz="2400" dirty="0" smtClean="0"/>
              <a:t>Parallel data:		[Knight &amp; </a:t>
            </a:r>
            <a:r>
              <a:rPr lang="en-US" sz="2400" dirty="0" err="1" smtClean="0"/>
              <a:t>Graehl</a:t>
            </a:r>
            <a:r>
              <a:rPr lang="en-US" sz="2400" dirty="0"/>
              <a:t> </a:t>
            </a:r>
            <a:r>
              <a:rPr lang="en-US" sz="2400" dirty="0" smtClean="0"/>
              <a:t>97]</a:t>
            </a:r>
          </a:p>
          <a:p>
            <a:r>
              <a:rPr lang="en-US" sz="2400" dirty="0" smtClean="0"/>
              <a:t>Non-parallel data:	[Ravi &amp; Knight 09a]</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a:bodyPr>
          <a:lstStyle/>
          <a:p>
            <a:r>
              <a:rPr lang="en-US" dirty="0" err="1" smtClean="0"/>
              <a:t>Undeciphered</a:t>
            </a:r>
            <a:r>
              <a:rPr lang="en-US" dirty="0" smtClean="0"/>
              <a:t> Writing Systems</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err="1" smtClean="0"/>
              <a:t>Undeciphered</a:t>
            </a:r>
            <a:r>
              <a:rPr lang="en-US" dirty="0" smtClean="0"/>
              <a:t> writing systems</a:t>
            </a:r>
            <a:endParaRPr lang="en-US" dirty="0"/>
          </a:p>
        </p:txBody>
      </p:sp>
      <p:sp>
        <p:nvSpPr>
          <p:cNvPr id="45" name="TextBox 44"/>
          <p:cNvSpPr txBox="1"/>
          <p:nvPr/>
        </p:nvSpPr>
        <p:spPr>
          <a:xfrm>
            <a:off x="152400" y="1143000"/>
            <a:ext cx="2267159" cy="1569660"/>
          </a:xfrm>
          <a:prstGeom prst="rect">
            <a:avLst/>
          </a:prstGeom>
          <a:solidFill>
            <a:srgbClr val="FFFF00"/>
          </a:solidFill>
        </p:spPr>
        <p:txBody>
          <a:bodyPr wrap="none" rtlCol="0">
            <a:spAutoFit/>
          </a:bodyPr>
          <a:lstStyle/>
          <a:p>
            <a:pPr>
              <a:buNone/>
            </a:pPr>
            <a:r>
              <a:rPr lang="en-US" sz="3200" dirty="0" smtClean="0"/>
              <a:t>Indus Valley </a:t>
            </a:r>
          </a:p>
          <a:p>
            <a:pPr>
              <a:buNone/>
            </a:pPr>
            <a:r>
              <a:rPr lang="en-US" sz="3200" dirty="0" smtClean="0"/>
              <a:t>Script </a:t>
            </a:r>
          </a:p>
          <a:p>
            <a:pPr>
              <a:buNone/>
            </a:pPr>
            <a:r>
              <a:rPr lang="en-US" sz="3200" dirty="0" smtClean="0"/>
              <a:t>(3300BC)</a:t>
            </a:r>
          </a:p>
        </p:txBody>
      </p:sp>
      <p:sp>
        <p:nvSpPr>
          <p:cNvPr id="46" name="TextBox 45"/>
          <p:cNvSpPr txBox="1"/>
          <p:nvPr/>
        </p:nvSpPr>
        <p:spPr>
          <a:xfrm>
            <a:off x="4664811" y="1143000"/>
            <a:ext cx="1710725" cy="1077218"/>
          </a:xfrm>
          <a:prstGeom prst="rect">
            <a:avLst/>
          </a:prstGeom>
          <a:solidFill>
            <a:srgbClr val="FFFF00"/>
          </a:solidFill>
        </p:spPr>
        <p:txBody>
          <a:bodyPr wrap="none" rtlCol="0">
            <a:spAutoFit/>
          </a:bodyPr>
          <a:lstStyle/>
          <a:p>
            <a:r>
              <a:rPr lang="en-US" sz="3200" dirty="0" smtClean="0"/>
              <a:t>Linear A</a:t>
            </a:r>
          </a:p>
          <a:p>
            <a:r>
              <a:rPr lang="en-US" sz="3200" dirty="0" smtClean="0"/>
              <a:t>(1900BC)</a:t>
            </a:r>
          </a:p>
        </p:txBody>
      </p:sp>
      <p:sp>
        <p:nvSpPr>
          <p:cNvPr id="48" name="TextBox 47"/>
          <p:cNvSpPr txBox="1"/>
          <p:nvPr/>
        </p:nvSpPr>
        <p:spPr>
          <a:xfrm>
            <a:off x="4724400" y="4267200"/>
            <a:ext cx="4154663" cy="584775"/>
          </a:xfrm>
          <a:prstGeom prst="rect">
            <a:avLst/>
          </a:prstGeom>
          <a:solidFill>
            <a:srgbClr val="FFFF00"/>
          </a:solidFill>
        </p:spPr>
        <p:txBody>
          <a:bodyPr wrap="none" rtlCol="0">
            <a:spAutoFit/>
          </a:bodyPr>
          <a:lstStyle/>
          <a:p>
            <a:pPr>
              <a:buNone/>
            </a:pPr>
            <a:r>
              <a:rPr lang="en-US" sz="3200" dirty="0" err="1" smtClean="0"/>
              <a:t>Phaistos</a:t>
            </a:r>
            <a:r>
              <a:rPr lang="en-US" sz="3200" dirty="0" smtClean="0"/>
              <a:t> Disc (1700BC?)</a:t>
            </a:r>
          </a:p>
        </p:txBody>
      </p:sp>
      <p:sp>
        <p:nvSpPr>
          <p:cNvPr id="49" name="TextBox 48"/>
          <p:cNvSpPr txBox="1"/>
          <p:nvPr/>
        </p:nvSpPr>
        <p:spPr>
          <a:xfrm>
            <a:off x="152400" y="3124200"/>
            <a:ext cx="3743525" cy="584775"/>
          </a:xfrm>
          <a:prstGeom prst="rect">
            <a:avLst/>
          </a:prstGeom>
          <a:solidFill>
            <a:srgbClr val="FFFF00"/>
          </a:solidFill>
        </p:spPr>
        <p:txBody>
          <a:bodyPr wrap="none" rtlCol="0">
            <a:spAutoFit/>
          </a:bodyPr>
          <a:lstStyle/>
          <a:p>
            <a:pPr>
              <a:buNone/>
            </a:pPr>
            <a:r>
              <a:rPr lang="en-US" sz="3200" dirty="0" err="1" smtClean="0"/>
              <a:t>Rongorongo</a:t>
            </a:r>
            <a:r>
              <a:rPr lang="en-US" sz="3200" dirty="0" smtClean="0"/>
              <a:t> (1800s?)</a:t>
            </a:r>
          </a:p>
        </p:txBody>
      </p:sp>
      <p:pic>
        <p:nvPicPr>
          <p:cNvPr id="387076" name="Picture 4" descr="http://www.crystalinks.com/phaistosdiscs.jpg"/>
          <p:cNvPicPr>
            <a:picLocks noChangeAspect="1" noChangeArrowheads="1"/>
          </p:cNvPicPr>
          <p:nvPr/>
        </p:nvPicPr>
        <p:blipFill>
          <a:blip r:embed="rId2" cstate="print"/>
          <a:srcRect/>
          <a:stretch>
            <a:fillRect/>
          </a:stretch>
        </p:blipFill>
        <p:spPr bwMode="auto">
          <a:xfrm>
            <a:off x="5181600" y="4953000"/>
            <a:ext cx="3505200" cy="1752600"/>
          </a:xfrm>
          <a:prstGeom prst="rect">
            <a:avLst/>
          </a:prstGeom>
          <a:noFill/>
        </p:spPr>
      </p:pic>
      <p:pic>
        <p:nvPicPr>
          <p:cNvPr id="387078" name="Picture 6" descr="http://upload.wikimedia.org/wikipedia/commons/1/14/Rongorongo_C-a_Mamari.jpg"/>
          <p:cNvPicPr>
            <a:picLocks noChangeAspect="1" noChangeArrowheads="1"/>
          </p:cNvPicPr>
          <p:nvPr/>
        </p:nvPicPr>
        <p:blipFill>
          <a:blip r:embed="rId3" cstate="print"/>
          <a:srcRect/>
          <a:stretch>
            <a:fillRect/>
          </a:stretch>
        </p:blipFill>
        <p:spPr bwMode="auto">
          <a:xfrm>
            <a:off x="152400" y="3723607"/>
            <a:ext cx="4267200" cy="2979591"/>
          </a:xfrm>
          <a:prstGeom prst="rect">
            <a:avLst/>
          </a:prstGeom>
          <a:noFill/>
        </p:spPr>
      </p:pic>
      <p:pic>
        <p:nvPicPr>
          <p:cNvPr id="387080" name="Picture 8" descr="http://media.longnow.org/files/2/Indus_Valley.jpg"/>
          <p:cNvPicPr>
            <a:picLocks noChangeAspect="1" noChangeArrowheads="1"/>
          </p:cNvPicPr>
          <p:nvPr/>
        </p:nvPicPr>
        <p:blipFill>
          <a:blip r:embed="rId4" cstate="print"/>
          <a:srcRect/>
          <a:stretch>
            <a:fillRect/>
          </a:stretch>
        </p:blipFill>
        <p:spPr bwMode="auto">
          <a:xfrm>
            <a:off x="2508447" y="1143001"/>
            <a:ext cx="1606353" cy="1600200"/>
          </a:xfrm>
          <a:prstGeom prst="rect">
            <a:avLst/>
          </a:prstGeom>
          <a:noFill/>
        </p:spPr>
      </p:pic>
      <p:pic>
        <p:nvPicPr>
          <p:cNvPr id="387082" name="Picture 10" descr="http://25.media.tumblr.com/tumblr_lzsjblOY9i1rpkes7o1_400.jpg"/>
          <p:cNvPicPr>
            <a:picLocks noChangeAspect="1" noChangeArrowheads="1"/>
          </p:cNvPicPr>
          <p:nvPr/>
        </p:nvPicPr>
        <p:blipFill>
          <a:blip r:embed="rId5" cstate="print"/>
          <a:srcRect/>
          <a:stretch>
            <a:fillRect/>
          </a:stretch>
        </p:blipFill>
        <p:spPr bwMode="auto">
          <a:xfrm>
            <a:off x="6493611" y="1143000"/>
            <a:ext cx="2193189" cy="29718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a:bodyPr>
          <a:lstStyle/>
          <a:p>
            <a:r>
              <a:rPr lang="en-US" dirty="0" smtClean="0"/>
              <a:t>Conclusions</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Decipherment and NLP</a:t>
            </a:r>
            <a:endParaRPr lang="en-US" dirty="0"/>
          </a:p>
        </p:txBody>
      </p:sp>
      <p:sp>
        <p:nvSpPr>
          <p:cNvPr id="5" name="TextBox 4"/>
          <p:cNvSpPr txBox="1"/>
          <p:nvPr/>
        </p:nvSpPr>
        <p:spPr>
          <a:xfrm>
            <a:off x="5943600" y="1413430"/>
            <a:ext cx="1682448" cy="369332"/>
          </a:xfrm>
          <a:prstGeom prst="rect">
            <a:avLst/>
          </a:prstGeom>
          <a:noFill/>
        </p:spPr>
        <p:txBody>
          <a:bodyPr wrap="none" rtlCol="0">
            <a:spAutoFit/>
          </a:bodyPr>
          <a:lstStyle/>
          <a:p>
            <a:r>
              <a:rPr lang="en-US" dirty="0" smtClean="0"/>
              <a:t>[Brown et al 90]</a:t>
            </a:r>
            <a:endParaRPr lang="en-US" dirty="0"/>
          </a:p>
        </p:txBody>
      </p:sp>
      <p:sp>
        <p:nvSpPr>
          <p:cNvPr id="7" name="TextBox 6"/>
          <p:cNvSpPr txBox="1"/>
          <p:nvPr/>
        </p:nvSpPr>
        <p:spPr>
          <a:xfrm>
            <a:off x="2846870" y="1782762"/>
            <a:ext cx="2563330" cy="369332"/>
          </a:xfrm>
          <a:prstGeom prst="rect">
            <a:avLst/>
          </a:prstGeom>
          <a:noFill/>
        </p:spPr>
        <p:txBody>
          <a:bodyPr wrap="none" rtlCol="0">
            <a:spAutoFit/>
          </a:bodyPr>
          <a:lstStyle/>
          <a:p>
            <a:r>
              <a:rPr lang="en-US" dirty="0" smtClean="0"/>
              <a:t>[</a:t>
            </a:r>
            <a:r>
              <a:rPr lang="en-US" dirty="0" err="1" smtClean="0"/>
              <a:t>Bahl</a:t>
            </a:r>
            <a:r>
              <a:rPr lang="en-US" dirty="0" smtClean="0"/>
              <a:t>, </a:t>
            </a:r>
            <a:r>
              <a:rPr lang="en-US" dirty="0" err="1" smtClean="0"/>
              <a:t>Jelinek</a:t>
            </a:r>
            <a:r>
              <a:rPr lang="en-US" dirty="0" smtClean="0"/>
              <a:t>, Mercer 83]</a:t>
            </a:r>
            <a:endParaRPr lang="en-US" dirty="0"/>
          </a:p>
        </p:txBody>
      </p:sp>
      <p:sp>
        <p:nvSpPr>
          <p:cNvPr id="8" name="TextBox 7"/>
          <p:cNvSpPr txBox="1"/>
          <p:nvPr/>
        </p:nvSpPr>
        <p:spPr>
          <a:xfrm>
            <a:off x="4191000" y="2239962"/>
            <a:ext cx="1523174" cy="646331"/>
          </a:xfrm>
          <a:prstGeom prst="rect">
            <a:avLst/>
          </a:prstGeom>
          <a:noFill/>
        </p:spPr>
        <p:txBody>
          <a:bodyPr wrap="none" rtlCol="0">
            <a:spAutoFit/>
          </a:bodyPr>
          <a:lstStyle/>
          <a:p>
            <a:r>
              <a:rPr lang="en-US" dirty="0" smtClean="0"/>
              <a:t>[</a:t>
            </a:r>
            <a:r>
              <a:rPr lang="en-US" dirty="0" err="1" smtClean="0"/>
              <a:t>Jelinek</a:t>
            </a:r>
            <a:r>
              <a:rPr lang="en-US" dirty="0" smtClean="0"/>
              <a:t>, </a:t>
            </a:r>
            <a:r>
              <a:rPr lang="en-US" dirty="0" err="1" smtClean="0"/>
              <a:t>Bahl</a:t>
            </a:r>
            <a:r>
              <a:rPr lang="en-US" dirty="0" smtClean="0"/>
              <a:t>, </a:t>
            </a:r>
          </a:p>
          <a:p>
            <a:r>
              <a:rPr lang="en-US" dirty="0" smtClean="0"/>
              <a:t>Mercer 75]</a:t>
            </a:r>
            <a:endParaRPr lang="en-US" dirty="0"/>
          </a:p>
        </p:txBody>
      </p:sp>
      <p:sp>
        <p:nvSpPr>
          <p:cNvPr id="9" name="TextBox 8"/>
          <p:cNvSpPr txBox="1"/>
          <p:nvPr/>
        </p:nvSpPr>
        <p:spPr>
          <a:xfrm>
            <a:off x="3703940" y="3119214"/>
            <a:ext cx="1249060" cy="369332"/>
          </a:xfrm>
          <a:prstGeom prst="rect">
            <a:avLst/>
          </a:prstGeom>
          <a:noFill/>
        </p:spPr>
        <p:txBody>
          <a:bodyPr wrap="none" rtlCol="0">
            <a:spAutoFit/>
          </a:bodyPr>
          <a:lstStyle/>
          <a:p>
            <a:r>
              <a:rPr lang="en-US" dirty="0" smtClean="0"/>
              <a:t>[</a:t>
            </a:r>
            <a:r>
              <a:rPr lang="en-US" dirty="0" err="1" smtClean="0"/>
              <a:t>Jelinek</a:t>
            </a:r>
            <a:r>
              <a:rPr lang="en-US" dirty="0" smtClean="0"/>
              <a:t> 69]</a:t>
            </a:r>
          </a:p>
        </p:txBody>
      </p:sp>
      <p:sp>
        <p:nvSpPr>
          <p:cNvPr id="10" name="TextBox 9"/>
          <p:cNvSpPr txBox="1"/>
          <p:nvPr/>
        </p:nvSpPr>
        <p:spPr>
          <a:xfrm>
            <a:off x="3581690" y="3787440"/>
            <a:ext cx="1066510" cy="369332"/>
          </a:xfrm>
          <a:prstGeom prst="rect">
            <a:avLst/>
          </a:prstGeom>
          <a:noFill/>
        </p:spPr>
        <p:txBody>
          <a:bodyPr wrap="none" rtlCol="0">
            <a:spAutoFit/>
          </a:bodyPr>
          <a:lstStyle/>
          <a:p>
            <a:r>
              <a:rPr lang="en-US" dirty="0" smtClean="0"/>
              <a:t>[</a:t>
            </a:r>
            <a:r>
              <a:rPr lang="en-US" dirty="0" err="1" smtClean="0"/>
              <a:t>Fano</a:t>
            </a:r>
            <a:r>
              <a:rPr lang="en-US" dirty="0" smtClean="0"/>
              <a:t> 63]</a:t>
            </a:r>
          </a:p>
        </p:txBody>
      </p:sp>
      <p:sp>
        <p:nvSpPr>
          <p:cNvPr id="11" name="TextBox 10"/>
          <p:cNvSpPr txBox="1"/>
          <p:nvPr/>
        </p:nvSpPr>
        <p:spPr>
          <a:xfrm>
            <a:off x="3409428" y="4602162"/>
            <a:ext cx="1438214" cy="369332"/>
          </a:xfrm>
          <a:prstGeom prst="rect">
            <a:avLst/>
          </a:prstGeom>
          <a:noFill/>
        </p:spPr>
        <p:txBody>
          <a:bodyPr wrap="none" rtlCol="0">
            <a:spAutoFit/>
          </a:bodyPr>
          <a:lstStyle/>
          <a:p>
            <a:r>
              <a:rPr lang="en-US" dirty="0" smtClean="0"/>
              <a:t>[Shannon 48]</a:t>
            </a:r>
          </a:p>
        </p:txBody>
      </p:sp>
      <p:sp>
        <p:nvSpPr>
          <p:cNvPr id="12" name="TextBox 11"/>
          <p:cNvSpPr txBox="1"/>
          <p:nvPr/>
        </p:nvSpPr>
        <p:spPr>
          <a:xfrm>
            <a:off x="5880985" y="4489231"/>
            <a:ext cx="1438214" cy="369332"/>
          </a:xfrm>
          <a:prstGeom prst="rect">
            <a:avLst/>
          </a:prstGeom>
          <a:noFill/>
        </p:spPr>
        <p:txBody>
          <a:bodyPr wrap="none" rtlCol="0">
            <a:spAutoFit/>
          </a:bodyPr>
          <a:lstStyle/>
          <a:p>
            <a:r>
              <a:rPr lang="en-US" dirty="0" smtClean="0"/>
              <a:t>[Shannon 49]</a:t>
            </a:r>
          </a:p>
        </p:txBody>
      </p:sp>
      <p:sp>
        <p:nvSpPr>
          <p:cNvPr id="13" name="TextBox 12"/>
          <p:cNvSpPr txBox="1"/>
          <p:nvPr/>
        </p:nvSpPr>
        <p:spPr>
          <a:xfrm>
            <a:off x="5880985" y="4946431"/>
            <a:ext cx="1438214" cy="369332"/>
          </a:xfrm>
          <a:prstGeom prst="rect">
            <a:avLst/>
          </a:prstGeom>
          <a:noFill/>
        </p:spPr>
        <p:txBody>
          <a:bodyPr wrap="none" rtlCol="0">
            <a:spAutoFit/>
          </a:bodyPr>
          <a:lstStyle/>
          <a:p>
            <a:r>
              <a:rPr lang="en-US" dirty="0" smtClean="0"/>
              <a:t>[Shannon 46]</a:t>
            </a:r>
          </a:p>
        </p:txBody>
      </p:sp>
      <p:sp>
        <p:nvSpPr>
          <p:cNvPr id="15" name="TextBox 14"/>
          <p:cNvSpPr txBox="1"/>
          <p:nvPr/>
        </p:nvSpPr>
        <p:spPr>
          <a:xfrm>
            <a:off x="3810000" y="5897562"/>
            <a:ext cx="1295676" cy="369332"/>
          </a:xfrm>
          <a:prstGeom prst="rect">
            <a:avLst/>
          </a:prstGeom>
          <a:noFill/>
        </p:spPr>
        <p:txBody>
          <a:bodyPr wrap="none" rtlCol="0">
            <a:spAutoFit/>
          </a:bodyPr>
          <a:lstStyle/>
          <a:p>
            <a:r>
              <a:rPr lang="en-US" dirty="0" smtClean="0"/>
              <a:t>[Hartley 28]</a:t>
            </a:r>
          </a:p>
        </p:txBody>
      </p:sp>
      <p:sp>
        <p:nvSpPr>
          <p:cNvPr id="19" name="TextBox 18"/>
          <p:cNvSpPr txBox="1"/>
          <p:nvPr/>
        </p:nvSpPr>
        <p:spPr>
          <a:xfrm>
            <a:off x="6108584" y="2163762"/>
            <a:ext cx="2522742" cy="646331"/>
          </a:xfrm>
          <a:prstGeom prst="rect">
            <a:avLst/>
          </a:prstGeom>
          <a:noFill/>
        </p:spPr>
        <p:txBody>
          <a:bodyPr wrap="none" rtlCol="0">
            <a:spAutoFit/>
          </a:bodyPr>
          <a:lstStyle/>
          <a:p>
            <a:r>
              <a:rPr lang="en-US" dirty="0" smtClean="0"/>
              <a:t>[</a:t>
            </a:r>
            <a:r>
              <a:rPr lang="en-US" dirty="0" err="1" smtClean="0"/>
              <a:t>Bahl</a:t>
            </a:r>
            <a:r>
              <a:rPr lang="en-US" dirty="0" smtClean="0"/>
              <a:t> &amp; Mercer 76] </a:t>
            </a:r>
          </a:p>
          <a:p>
            <a:r>
              <a:rPr lang="en-US" dirty="0" smtClean="0"/>
              <a:t>    </a:t>
            </a:r>
            <a:r>
              <a:rPr lang="en-US" dirty="0" smtClean="0">
                <a:solidFill>
                  <a:schemeClr val="bg1">
                    <a:lumMod val="50000"/>
                  </a:schemeClr>
                </a:solidFill>
              </a:rPr>
              <a:t>part-of-speech tagging</a:t>
            </a:r>
            <a:endParaRPr lang="en-US" dirty="0">
              <a:solidFill>
                <a:schemeClr val="bg1">
                  <a:lumMod val="50000"/>
                </a:schemeClr>
              </a:solidFill>
            </a:endParaRPr>
          </a:p>
        </p:txBody>
      </p:sp>
      <p:sp>
        <p:nvSpPr>
          <p:cNvPr id="20" name="TextBox 19"/>
          <p:cNvSpPr txBox="1"/>
          <p:nvPr/>
        </p:nvSpPr>
        <p:spPr>
          <a:xfrm>
            <a:off x="5638800" y="3763962"/>
            <a:ext cx="2129173" cy="646331"/>
          </a:xfrm>
          <a:prstGeom prst="rect">
            <a:avLst/>
          </a:prstGeom>
          <a:noFill/>
        </p:spPr>
        <p:txBody>
          <a:bodyPr wrap="none" rtlCol="0">
            <a:spAutoFit/>
          </a:bodyPr>
          <a:lstStyle/>
          <a:p>
            <a:r>
              <a:rPr lang="en-US" dirty="0" smtClean="0"/>
              <a:t>[Shannon 51]  </a:t>
            </a:r>
          </a:p>
          <a:p>
            <a:r>
              <a:rPr lang="en-US" dirty="0" smtClean="0">
                <a:solidFill>
                  <a:schemeClr val="bg1">
                    <a:lumMod val="50000"/>
                  </a:schemeClr>
                </a:solidFill>
              </a:rPr>
              <a:t>    English n-gram LM</a:t>
            </a:r>
            <a:endParaRPr lang="en-US" dirty="0">
              <a:solidFill>
                <a:schemeClr val="bg1">
                  <a:lumMod val="50000"/>
                </a:schemeClr>
              </a:solidFill>
            </a:endParaRPr>
          </a:p>
        </p:txBody>
      </p:sp>
      <p:cxnSp>
        <p:nvCxnSpPr>
          <p:cNvPr id="26" name="Straight Arrow Connector 25"/>
          <p:cNvCxnSpPr/>
          <p:nvPr/>
        </p:nvCxnSpPr>
        <p:spPr>
          <a:xfrm rot="10800000" flipV="1">
            <a:off x="5334000" y="1625182"/>
            <a:ext cx="631794" cy="233779"/>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H="1">
            <a:off x="3391694" y="2355056"/>
            <a:ext cx="913606" cy="532606"/>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4381500" y="2963862"/>
            <a:ext cx="2286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9" idx="1"/>
          </p:cNvCxnSpPr>
          <p:nvPr/>
        </p:nvCxnSpPr>
        <p:spPr>
          <a:xfrm flipV="1">
            <a:off x="5640388" y="2486928"/>
            <a:ext cx="468196" cy="5783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4001294" y="3648868"/>
            <a:ext cx="2286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963194" y="4372768"/>
            <a:ext cx="3048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1"/>
          </p:cNvCxnSpPr>
          <p:nvPr/>
        </p:nvCxnSpPr>
        <p:spPr>
          <a:xfrm rot="10800000" flipV="1">
            <a:off x="4800600" y="4087128"/>
            <a:ext cx="838200" cy="591234"/>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6397458" y="4917836"/>
            <a:ext cx="184666"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5" idx="0"/>
          </p:cNvCxnSpPr>
          <p:nvPr/>
        </p:nvCxnSpPr>
        <p:spPr>
          <a:xfrm rot="16200000" flipH="1">
            <a:off x="3829119" y="5268843"/>
            <a:ext cx="914400" cy="34303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92050" y="3306762"/>
            <a:ext cx="1241750" cy="369332"/>
          </a:xfrm>
          <a:prstGeom prst="rect">
            <a:avLst/>
          </a:prstGeom>
          <a:noFill/>
        </p:spPr>
        <p:txBody>
          <a:bodyPr wrap="none" rtlCol="0">
            <a:spAutoFit/>
          </a:bodyPr>
          <a:lstStyle/>
          <a:p>
            <a:r>
              <a:rPr lang="en-US" dirty="0" smtClean="0"/>
              <a:t>[</a:t>
            </a:r>
            <a:r>
              <a:rPr lang="en-US" dirty="0" err="1" smtClean="0"/>
              <a:t>Viterbi</a:t>
            </a:r>
            <a:r>
              <a:rPr lang="en-US" dirty="0" smtClean="0"/>
              <a:t> 67]</a:t>
            </a:r>
          </a:p>
        </p:txBody>
      </p:sp>
      <p:cxnSp>
        <p:nvCxnSpPr>
          <p:cNvPr id="57" name="Straight Arrow Connector 56"/>
          <p:cNvCxnSpPr/>
          <p:nvPr/>
        </p:nvCxnSpPr>
        <p:spPr>
          <a:xfrm>
            <a:off x="3505200" y="3611562"/>
            <a:ext cx="304800" cy="1524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362200" y="3001962"/>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53000" y="3001962"/>
            <a:ext cx="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953000" y="4449762"/>
            <a:ext cx="388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953000" y="3001962"/>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flipH="1" flipV="1">
            <a:off x="4724400" y="2011362"/>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15000" y="1858962"/>
            <a:ext cx="3048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0" name="Picture 3"/>
          <p:cNvPicPr>
            <a:picLocks noChangeAspect="1" noChangeArrowheads="1"/>
          </p:cNvPicPr>
          <p:nvPr/>
        </p:nvPicPr>
        <p:blipFill>
          <a:blip r:embed="rId2" cstate="print"/>
          <a:srcRect/>
          <a:stretch>
            <a:fillRect/>
          </a:stretch>
        </p:blipFill>
        <p:spPr bwMode="auto">
          <a:xfrm>
            <a:off x="2819400" y="2239962"/>
            <a:ext cx="707723" cy="885825"/>
          </a:xfrm>
          <a:prstGeom prst="rect">
            <a:avLst/>
          </a:prstGeom>
          <a:noFill/>
          <a:ln w="9525">
            <a:noFill/>
            <a:miter lim="800000"/>
            <a:headEnd/>
            <a:tailEnd/>
          </a:ln>
        </p:spPr>
      </p:pic>
      <p:sp>
        <p:nvSpPr>
          <p:cNvPr id="103" name="TextBox 102"/>
          <p:cNvSpPr txBox="1"/>
          <p:nvPr/>
        </p:nvSpPr>
        <p:spPr>
          <a:xfrm>
            <a:off x="2590800" y="1325562"/>
            <a:ext cx="2283574" cy="369332"/>
          </a:xfrm>
          <a:prstGeom prst="rect">
            <a:avLst/>
          </a:prstGeom>
          <a:solidFill>
            <a:srgbClr val="FFFF00"/>
          </a:solidFill>
        </p:spPr>
        <p:txBody>
          <a:bodyPr wrap="none" rtlCol="0">
            <a:spAutoFit/>
          </a:bodyPr>
          <a:lstStyle/>
          <a:p>
            <a:r>
              <a:rPr lang="en-US" dirty="0" smtClean="0"/>
              <a:t>SPEECH RECOGNITION</a:t>
            </a:r>
            <a:endParaRPr lang="en-US" dirty="0"/>
          </a:p>
        </p:txBody>
      </p:sp>
      <p:sp>
        <p:nvSpPr>
          <p:cNvPr id="104" name="TextBox 103"/>
          <p:cNvSpPr txBox="1"/>
          <p:nvPr/>
        </p:nvSpPr>
        <p:spPr>
          <a:xfrm>
            <a:off x="6400800" y="1032430"/>
            <a:ext cx="2462084" cy="369332"/>
          </a:xfrm>
          <a:prstGeom prst="rect">
            <a:avLst/>
          </a:prstGeom>
          <a:solidFill>
            <a:srgbClr val="FFFF00"/>
          </a:solidFill>
        </p:spPr>
        <p:txBody>
          <a:bodyPr wrap="none" rtlCol="0">
            <a:spAutoFit/>
          </a:bodyPr>
          <a:lstStyle/>
          <a:p>
            <a:r>
              <a:rPr lang="en-US" dirty="0" smtClean="0"/>
              <a:t>MACHINE TRANSLATION</a:t>
            </a:r>
            <a:endParaRPr lang="en-US" dirty="0"/>
          </a:p>
        </p:txBody>
      </p:sp>
      <p:sp>
        <p:nvSpPr>
          <p:cNvPr id="105" name="TextBox 104"/>
          <p:cNvSpPr txBox="1"/>
          <p:nvPr/>
        </p:nvSpPr>
        <p:spPr>
          <a:xfrm>
            <a:off x="6248400" y="3230562"/>
            <a:ext cx="1714765" cy="369332"/>
          </a:xfrm>
          <a:prstGeom prst="rect">
            <a:avLst/>
          </a:prstGeom>
          <a:solidFill>
            <a:srgbClr val="FFFF00"/>
          </a:solidFill>
        </p:spPr>
        <p:txBody>
          <a:bodyPr wrap="none" rtlCol="0">
            <a:spAutoFit/>
          </a:bodyPr>
          <a:lstStyle/>
          <a:p>
            <a:r>
              <a:rPr lang="en-US" dirty="0" smtClean="0"/>
              <a:t>STATISTICAL NLP</a:t>
            </a:r>
            <a:endParaRPr lang="en-US" dirty="0"/>
          </a:p>
        </p:txBody>
      </p:sp>
      <p:sp>
        <p:nvSpPr>
          <p:cNvPr id="106" name="TextBox 105"/>
          <p:cNvSpPr txBox="1"/>
          <p:nvPr/>
        </p:nvSpPr>
        <p:spPr>
          <a:xfrm>
            <a:off x="7295045" y="4906962"/>
            <a:ext cx="1696555" cy="369332"/>
          </a:xfrm>
          <a:prstGeom prst="rect">
            <a:avLst/>
          </a:prstGeom>
          <a:solidFill>
            <a:srgbClr val="FFFF00"/>
          </a:solidFill>
        </p:spPr>
        <p:txBody>
          <a:bodyPr wrap="none" rtlCol="0">
            <a:spAutoFit/>
          </a:bodyPr>
          <a:lstStyle/>
          <a:p>
            <a:r>
              <a:rPr lang="en-US" dirty="0" smtClean="0"/>
              <a:t>CRYPTOGRAPHY</a:t>
            </a:r>
            <a:endParaRPr lang="en-US" dirty="0"/>
          </a:p>
        </p:txBody>
      </p:sp>
      <p:sp>
        <p:nvSpPr>
          <p:cNvPr id="107" name="TextBox 106"/>
          <p:cNvSpPr txBox="1"/>
          <p:nvPr/>
        </p:nvSpPr>
        <p:spPr>
          <a:xfrm>
            <a:off x="2482597" y="5135562"/>
            <a:ext cx="1556003" cy="646331"/>
          </a:xfrm>
          <a:prstGeom prst="rect">
            <a:avLst/>
          </a:prstGeom>
          <a:solidFill>
            <a:srgbClr val="FFFF00"/>
          </a:solidFill>
        </p:spPr>
        <p:txBody>
          <a:bodyPr wrap="none" rtlCol="0">
            <a:spAutoFit/>
          </a:bodyPr>
          <a:lstStyle/>
          <a:p>
            <a:r>
              <a:rPr lang="en-US" dirty="0" smtClean="0"/>
              <a:t>INFORMATION</a:t>
            </a:r>
          </a:p>
          <a:p>
            <a:r>
              <a:rPr lang="en-US" dirty="0" smtClean="0"/>
              <a:t>THEORY</a:t>
            </a:r>
          </a:p>
        </p:txBody>
      </p:sp>
      <p:pic>
        <p:nvPicPr>
          <p:cNvPr id="115" name="Picture 3"/>
          <p:cNvPicPr>
            <a:picLocks noChangeAspect="1" noChangeArrowheads="1"/>
          </p:cNvPicPr>
          <p:nvPr/>
        </p:nvPicPr>
        <p:blipFill>
          <a:blip r:embed="rId3" cstate="print"/>
          <a:srcRect/>
          <a:stretch>
            <a:fillRect/>
          </a:stretch>
        </p:blipFill>
        <p:spPr bwMode="auto">
          <a:xfrm>
            <a:off x="4752430" y="4983162"/>
            <a:ext cx="657770" cy="838200"/>
          </a:xfrm>
          <a:prstGeom prst="rect">
            <a:avLst/>
          </a:prstGeom>
          <a:noFill/>
          <a:ln w="9525">
            <a:noFill/>
            <a:miter lim="800000"/>
            <a:headEnd/>
            <a:tailEnd/>
          </a:ln>
        </p:spPr>
      </p:pic>
      <p:cxnSp>
        <p:nvCxnSpPr>
          <p:cNvPr id="116" name="Straight Arrow Connector 115"/>
          <p:cNvCxnSpPr/>
          <p:nvPr/>
        </p:nvCxnSpPr>
        <p:spPr>
          <a:xfrm rot="10800000" flipV="1">
            <a:off x="4847643" y="4673896"/>
            <a:ext cx="1033343" cy="11293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38200" y="4537630"/>
            <a:ext cx="1438214" cy="369332"/>
          </a:xfrm>
          <a:prstGeom prst="rect">
            <a:avLst/>
          </a:prstGeom>
          <a:noFill/>
        </p:spPr>
        <p:txBody>
          <a:bodyPr wrap="none" rtlCol="0">
            <a:spAutoFit/>
          </a:bodyPr>
          <a:lstStyle/>
          <a:p>
            <a:r>
              <a:rPr lang="en-US" dirty="0" smtClean="0"/>
              <a:t>[Shannon 50]</a:t>
            </a:r>
          </a:p>
        </p:txBody>
      </p:sp>
      <p:sp>
        <p:nvSpPr>
          <p:cNvPr id="43" name="TextBox 42"/>
          <p:cNvSpPr txBox="1"/>
          <p:nvPr/>
        </p:nvSpPr>
        <p:spPr>
          <a:xfrm>
            <a:off x="1752600" y="4068762"/>
            <a:ext cx="1054135" cy="369332"/>
          </a:xfrm>
          <a:prstGeom prst="rect">
            <a:avLst/>
          </a:prstGeom>
          <a:noFill/>
        </p:spPr>
        <p:txBody>
          <a:bodyPr wrap="none" rtlCol="0">
            <a:spAutoFit/>
          </a:bodyPr>
          <a:lstStyle/>
          <a:p>
            <a:r>
              <a:rPr lang="en-US" dirty="0" smtClean="0"/>
              <a:t>[Kelly 56]</a:t>
            </a:r>
          </a:p>
        </p:txBody>
      </p:sp>
      <p:sp>
        <p:nvSpPr>
          <p:cNvPr id="44" name="TextBox 43"/>
          <p:cNvSpPr txBox="1"/>
          <p:nvPr/>
        </p:nvSpPr>
        <p:spPr>
          <a:xfrm>
            <a:off x="990600" y="2544762"/>
            <a:ext cx="1003993" cy="923330"/>
          </a:xfrm>
          <a:prstGeom prst="rect">
            <a:avLst/>
          </a:prstGeom>
          <a:noFill/>
        </p:spPr>
        <p:txBody>
          <a:bodyPr wrap="none" rtlCol="0">
            <a:spAutoFit/>
          </a:bodyPr>
          <a:lstStyle/>
          <a:p>
            <a:r>
              <a:rPr lang="en-US" dirty="0" smtClean="0"/>
              <a:t>Brown &amp;</a:t>
            </a:r>
          </a:p>
          <a:p>
            <a:r>
              <a:rPr lang="en-US" dirty="0" smtClean="0"/>
              <a:t>Mercer</a:t>
            </a:r>
          </a:p>
          <a:p>
            <a:r>
              <a:rPr lang="en-US" dirty="0" smtClean="0"/>
              <a:t>[today]</a:t>
            </a:r>
          </a:p>
        </p:txBody>
      </p:sp>
      <p:cxnSp>
        <p:nvCxnSpPr>
          <p:cNvPr id="45" name="Straight Arrow Connector 44"/>
          <p:cNvCxnSpPr/>
          <p:nvPr/>
        </p:nvCxnSpPr>
        <p:spPr>
          <a:xfrm>
            <a:off x="2752253" y="4333576"/>
            <a:ext cx="676747" cy="344786"/>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2" idx="3"/>
          </p:cNvCxnSpPr>
          <p:nvPr/>
        </p:nvCxnSpPr>
        <p:spPr>
          <a:xfrm>
            <a:off x="2276414" y="4722296"/>
            <a:ext cx="1133014" cy="64532"/>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6200000" flipH="1">
            <a:off x="1676400" y="3535362"/>
            <a:ext cx="457200" cy="4572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743200" y="4297362"/>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752600" y="4449762"/>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152400" y="4983162"/>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1104900" y="3802062"/>
            <a:ext cx="83820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0546" y="3879631"/>
            <a:ext cx="1271054" cy="646331"/>
          </a:xfrm>
          <a:prstGeom prst="rect">
            <a:avLst/>
          </a:prstGeom>
          <a:solidFill>
            <a:srgbClr val="FFFF00"/>
          </a:solidFill>
        </p:spPr>
        <p:txBody>
          <a:bodyPr wrap="none" rtlCol="0">
            <a:spAutoFit/>
          </a:bodyPr>
          <a:lstStyle/>
          <a:p>
            <a:r>
              <a:rPr lang="en-US" dirty="0" smtClean="0"/>
              <a:t>COMPUTER</a:t>
            </a:r>
          </a:p>
          <a:p>
            <a:r>
              <a:rPr lang="en-US" dirty="0" smtClean="0"/>
              <a:t>GAMES</a:t>
            </a:r>
            <a:endParaRPr lang="en-US" dirty="0"/>
          </a:p>
        </p:txBody>
      </p:sp>
      <p:sp>
        <p:nvSpPr>
          <p:cNvPr id="54" name="TextBox 53"/>
          <p:cNvSpPr txBox="1"/>
          <p:nvPr/>
        </p:nvSpPr>
        <p:spPr>
          <a:xfrm>
            <a:off x="914400" y="2087562"/>
            <a:ext cx="1015021" cy="369332"/>
          </a:xfrm>
          <a:prstGeom prst="rect">
            <a:avLst/>
          </a:prstGeom>
          <a:solidFill>
            <a:srgbClr val="FFFF00"/>
          </a:solidFill>
        </p:spPr>
        <p:txBody>
          <a:bodyPr wrap="none" rtlCol="0">
            <a:spAutoFit/>
          </a:bodyPr>
          <a:lstStyle/>
          <a:p>
            <a:r>
              <a:rPr lang="en-US" dirty="0" smtClean="0"/>
              <a:t>FINANCE</a:t>
            </a:r>
            <a:endParaRPr lang="en-US" dirty="0"/>
          </a:p>
        </p:txBody>
      </p:sp>
      <p:cxnSp>
        <p:nvCxnSpPr>
          <p:cNvPr id="55" name="Straight Connector 54"/>
          <p:cNvCxnSpPr/>
          <p:nvPr/>
        </p:nvCxnSpPr>
        <p:spPr>
          <a:xfrm rot="10800000">
            <a:off x="685800" y="3230562"/>
            <a:ext cx="609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990600" y="2468562"/>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62200" y="3840162"/>
            <a:ext cx="533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628900" y="471646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715000" y="5440362"/>
            <a:ext cx="3124200" cy="954107"/>
          </a:xfrm>
          <a:prstGeom prst="rect">
            <a:avLst/>
          </a:prstGeom>
          <a:solidFill>
            <a:srgbClr val="FFFF00"/>
          </a:solidFill>
        </p:spPr>
        <p:txBody>
          <a:bodyPr wrap="square" rtlCol="0">
            <a:spAutoFit/>
          </a:bodyPr>
          <a:lstStyle/>
          <a:p>
            <a:r>
              <a:rPr lang="en-US" sz="1400" dirty="0" smtClean="0"/>
              <a:t>… insights into communication theory &amp;</a:t>
            </a:r>
          </a:p>
          <a:p>
            <a:r>
              <a:rPr lang="en-US" sz="1400" dirty="0" smtClean="0"/>
              <a:t>cryptography developed simultaneously </a:t>
            </a:r>
          </a:p>
          <a:p>
            <a:r>
              <a:rPr lang="en-US" sz="1400" dirty="0" smtClean="0"/>
              <a:t>and “they were so close together you </a:t>
            </a:r>
          </a:p>
          <a:p>
            <a:r>
              <a:rPr lang="en-US" sz="1400" dirty="0" smtClean="0"/>
              <a:t>couldn’t separate them” (Shannon)</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Decipherment and NLP</a:t>
            </a:r>
            <a:endParaRPr lang="en-US" dirty="0"/>
          </a:p>
        </p:txBody>
      </p:sp>
      <p:graphicFrame>
        <p:nvGraphicFramePr>
          <p:cNvPr id="4" name="Table 3"/>
          <p:cNvGraphicFramePr>
            <a:graphicFrameLocks noGrp="1"/>
          </p:cNvGraphicFramePr>
          <p:nvPr/>
        </p:nvGraphicFramePr>
        <p:xfrm>
          <a:off x="381001" y="1557754"/>
          <a:ext cx="8458199" cy="4114800"/>
        </p:xfrm>
        <a:graphic>
          <a:graphicData uri="http://schemas.openxmlformats.org/drawingml/2006/table">
            <a:tbl>
              <a:tblPr firstRow="1" bandRow="1">
                <a:tableStyleId>{5C22544A-7EE6-4342-B048-85BDC9FD1C3A}</a:tableStyleId>
              </a:tblPr>
              <a:tblGrid>
                <a:gridCol w="2590800"/>
                <a:gridCol w="3733800"/>
                <a:gridCol w="2133599"/>
              </a:tblGrid>
              <a:tr h="370840">
                <a:tc>
                  <a:txBody>
                    <a:bodyPr/>
                    <a:lstStyle/>
                    <a:p>
                      <a:endParaRPr lang="en-US" sz="2400" dirty="0"/>
                    </a:p>
                  </a:txBody>
                  <a:tcPr/>
                </a:tc>
                <a:tc>
                  <a:txBody>
                    <a:bodyPr/>
                    <a:lstStyle/>
                    <a:p>
                      <a:pPr algn="ctr"/>
                      <a:r>
                        <a:rPr lang="en-US" sz="2400" dirty="0" smtClean="0"/>
                        <a:t>Cryptography</a:t>
                      </a:r>
                      <a:endParaRPr lang="en-US" sz="2400" dirty="0"/>
                    </a:p>
                  </a:txBody>
                  <a:tcPr/>
                </a:tc>
                <a:tc>
                  <a:txBody>
                    <a:bodyPr/>
                    <a:lstStyle/>
                    <a:p>
                      <a:pPr algn="ctr"/>
                      <a:r>
                        <a:rPr lang="en-US" sz="2400" dirty="0" smtClean="0"/>
                        <a:t>Translation</a:t>
                      </a:r>
                      <a:endParaRPr lang="en-US" sz="2400" dirty="0"/>
                    </a:p>
                  </a:txBody>
                  <a:tcPr/>
                </a:tc>
              </a:tr>
              <a:tr h="370840">
                <a:tc>
                  <a:txBody>
                    <a:bodyPr/>
                    <a:lstStyle/>
                    <a:p>
                      <a:r>
                        <a:rPr lang="en-US" sz="2400" baseline="0" dirty="0" smtClean="0"/>
                        <a:t>Manual</a:t>
                      </a:r>
                    </a:p>
                  </a:txBody>
                  <a:tcPr/>
                </a:tc>
                <a:tc>
                  <a:txBody>
                    <a:bodyPr/>
                    <a:lstStyle/>
                    <a:p>
                      <a:r>
                        <a:rPr lang="en-US" sz="2400" baseline="0" dirty="0" smtClean="0"/>
                        <a:t>Manual encoding</a:t>
                      </a:r>
                    </a:p>
                  </a:txBody>
                  <a:tcPr/>
                </a:tc>
                <a:tc>
                  <a:txBody>
                    <a:bodyPr/>
                    <a:lstStyle/>
                    <a:p>
                      <a:r>
                        <a:rPr lang="en-US" sz="2400" dirty="0" smtClean="0"/>
                        <a:t>Human translation</a:t>
                      </a:r>
                      <a:endParaRPr lang="en-US" sz="2400" dirty="0"/>
                    </a:p>
                  </a:txBody>
                  <a:tcPr/>
                </a:tc>
              </a:tr>
              <a:tr h="370840">
                <a:tc>
                  <a:txBody>
                    <a:bodyPr/>
                    <a:lstStyle/>
                    <a:p>
                      <a:r>
                        <a:rPr lang="en-US" sz="2400" baseline="0" dirty="0" smtClean="0"/>
                        <a:t>Mechanical</a:t>
                      </a:r>
                    </a:p>
                  </a:txBody>
                  <a:tcPr/>
                </a:tc>
                <a:tc>
                  <a:txBody>
                    <a:bodyPr/>
                    <a:lstStyle/>
                    <a:p>
                      <a:r>
                        <a:rPr lang="en-US" sz="2400" baseline="0" dirty="0" smtClean="0"/>
                        <a:t>          Mechanical encoding; </a:t>
                      </a:r>
                    </a:p>
                    <a:p>
                      <a:r>
                        <a:rPr lang="en-US" sz="2400" baseline="0" dirty="0" smtClean="0"/>
                        <a:t>intuition-based decryption</a:t>
                      </a:r>
                    </a:p>
                  </a:txBody>
                  <a:tcPr/>
                </a:tc>
                <a:tc>
                  <a:txBody>
                    <a:bodyPr/>
                    <a:lstStyle/>
                    <a:p>
                      <a:endParaRPr lang="en-US" sz="2400" dirty="0" smtClean="0"/>
                    </a:p>
                    <a:p>
                      <a:r>
                        <a:rPr lang="en-US" sz="2400" dirty="0" smtClean="0"/>
                        <a:t>Rule</a:t>
                      </a:r>
                      <a:r>
                        <a:rPr lang="en-US" sz="2400" baseline="0" dirty="0" smtClean="0"/>
                        <a:t>-based MT</a:t>
                      </a:r>
                      <a:endParaRPr lang="en-US" sz="2400" dirty="0"/>
                    </a:p>
                  </a:txBody>
                  <a:tcPr/>
                </a:tc>
              </a:tr>
              <a:tr h="370840">
                <a:tc>
                  <a:txBody>
                    <a:bodyPr/>
                    <a:lstStyle/>
                    <a:p>
                      <a:r>
                        <a:rPr lang="en-US" sz="2400" dirty="0" smtClean="0"/>
                        <a:t>Mathematical</a:t>
                      </a:r>
                      <a:endParaRPr lang="en-US" sz="2400" dirty="0"/>
                    </a:p>
                  </a:txBody>
                  <a:tcPr/>
                </a:tc>
                <a:tc>
                  <a:txBody>
                    <a:bodyPr/>
                    <a:lstStyle/>
                    <a:p>
                      <a:r>
                        <a:rPr lang="en-US" sz="2400" dirty="0" smtClean="0"/>
                        <a:t>          Computer decryption, based on</a:t>
                      </a:r>
                      <a:r>
                        <a:rPr lang="en-US" sz="2400" baseline="0" dirty="0" smtClean="0"/>
                        <a:t> </a:t>
                      </a:r>
                      <a:r>
                        <a:rPr lang="en-US" sz="2400" dirty="0" smtClean="0"/>
                        <a:t>information theory</a:t>
                      </a:r>
                      <a:endParaRPr lang="en-US" sz="2400" dirty="0"/>
                    </a:p>
                  </a:txBody>
                  <a:tcPr/>
                </a:tc>
                <a:tc>
                  <a:txBody>
                    <a:bodyPr/>
                    <a:lstStyle/>
                    <a:p>
                      <a:endParaRPr lang="en-US" sz="2400" dirty="0" smtClean="0"/>
                    </a:p>
                    <a:p>
                      <a:r>
                        <a:rPr lang="en-US" sz="2400" dirty="0" smtClean="0"/>
                        <a:t>Statistical</a:t>
                      </a:r>
                      <a:r>
                        <a:rPr lang="en-US" sz="2400" baseline="0" dirty="0" smtClean="0"/>
                        <a:t> </a:t>
                      </a:r>
                      <a:r>
                        <a:rPr lang="en-US" sz="2400" dirty="0" smtClean="0"/>
                        <a:t>MT</a:t>
                      </a:r>
                      <a:endParaRPr lang="en-US" sz="2400" dirty="0"/>
                    </a:p>
                  </a:txBody>
                  <a:tcPr/>
                </a:tc>
              </a:tr>
              <a:tr h="370840">
                <a:tc>
                  <a:txBody>
                    <a:bodyPr/>
                    <a:lstStyle/>
                    <a:p>
                      <a:r>
                        <a:rPr lang="en-US" sz="2400" dirty="0" smtClean="0"/>
                        <a:t>Higher</a:t>
                      </a:r>
                      <a:r>
                        <a:rPr lang="en-US" sz="2400" baseline="0" dirty="0" smtClean="0"/>
                        <a:t> math, deeper understanding</a:t>
                      </a:r>
                      <a:endParaRPr lang="en-US" sz="2400" dirty="0"/>
                    </a:p>
                  </a:txBody>
                  <a:tcPr/>
                </a:tc>
                <a:tc>
                  <a:txBody>
                    <a:bodyPr/>
                    <a:lstStyle/>
                    <a:p>
                      <a:r>
                        <a:rPr lang="en-US" sz="2400" dirty="0" smtClean="0"/>
                        <a:t>          Public-key systems,</a:t>
                      </a:r>
                      <a:r>
                        <a:rPr lang="en-US" sz="2400" baseline="0" dirty="0" smtClean="0"/>
                        <a:t> based on</a:t>
                      </a:r>
                      <a:r>
                        <a:rPr lang="en-US" sz="2400" dirty="0" smtClean="0"/>
                        <a:t> number theory</a:t>
                      </a:r>
                      <a:endParaRPr lang="en-US" sz="2400" dirty="0"/>
                    </a:p>
                  </a:txBody>
                  <a:tcPr/>
                </a:tc>
                <a:tc>
                  <a:txBody>
                    <a:bodyPr/>
                    <a:lstStyle/>
                    <a:p>
                      <a:r>
                        <a:rPr lang="en-US" sz="24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a:t>
                      </a:r>
                      <a:r>
                        <a:rPr lang="en-US" sz="2400" baseline="0" dirty="0" smtClean="0"/>
                        <a:t>  ???  ???</a:t>
                      </a:r>
                      <a:r>
                        <a:rPr lang="en-US" sz="2400" dirty="0" smtClean="0"/>
                        <a:t> </a:t>
                      </a:r>
                      <a:endParaRPr lang="en-US" sz="2400" b="0" dirty="0"/>
                    </a:p>
                  </a:txBody>
                  <a:tcPr/>
                </a:tc>
              </a:tr>
            </a:tbl>
          </a:graphicData>
        </a:graphic>
      </p:graphicFrame>
      <p:sp>
        <p:nvSpPr>
          <p:cNvPr id="5" name="TextBox 4"/>
          <p:cNvSpPr txBox="1"/>
          <p:nvPr/>
        </p:nvSpPr>
        <p:spPr>
          <a:xfrm>
            <a:off x="2976004" y="2853154"/>
            <a:ext cx="681597" cy="338554"/>
          </a:xfrm>
          <a:prstGeom prst="rect">
            <a:avLst/>
          </a:prstGeom>
          <a:solidFill>
            <a:srgbClr val="FFFF00"/>
          </a:solidFill>
        </p:spPr>
        <p:txBody>
          <a:bodyPr wrap="none" rtlCol="0">
            <a:spAutoFit/>
          </a:bodyPr>
          <a:lstStyle/>
          <a:p>
            <a:r>
              <a:rPr lang="en-US" sz="1600" dirty="0" smtClean="0"/>
              <a:t>1920s</a:t>
            </a:r>
            <a:endParaRPr lang="en-US" sz="1600" dirty="0"/>
          </a:p>
        </p:txBody>
      </p:sp>
      <p:sp>
        <p:nvSpPr>
          <p:cNvPr id="6" name="TextBox 5"/>
          <p:cNvSpPr txBox="1"/>
          <p:nvPr/>
        </p:nvSpPr>
        <p:spPr>
          <a:xfrm>
            <a:off x="2976004" y="3691354"/>
            <a:ext cx="681597" cy="338554"/>
          </a:xfrm>
          <a:prstGeom prst="rect">
            <a:avLst/>
          </a:prstGeom>
          <a:solidFill>
            <a:srgbClr val="FFFF00"/>
          </a:solidFill>
        </p:spPr>
        <p:txBody>
          <a:bodyPr wrap="none" rtlCol="0">
            <a:spAutoFit/>
          </a:bodyPr>
          <a:lstStyle/>
          <a:p>
            <a:r>
              <a:rPr lang="en-US" sz="1600" dirty="0" smtClean="0"/>
              <a:t>1950s</a:t>
            </a:r>
            <a:endParaRPr lang="en-US" sz="1600" dirty="0"/>
          </a:p>
        </p:txBody>
      </p:sp>
      <p:sp>
        <p:nvSpPr>
          <p:cNvPr id="7" name="TextBox 6"/>
          <p:cNvSpPr txBox="1"/>
          <p:nvPr/>
        </p:nvSpPr>
        <p:spPr>
          <a:xfrm>
            <a:off x="2976004" y="4495800"/>
            <a:ext cx="681597" cy="338554"/>
          </a:xfrm>
          <a:prstGeom prst="rect">
            <a:avLst/>
          </a:prstGeom>
          <a:solidFill>
            <a:srgbClr val="FFFF00"/>
          </a:solidFill>
        </p:spPr>
        <p:txBody>
          <a:bodyPr wrap="none" rtlCol="0">
            <a:spAutoFit/>
          </a:bodyPr>
          <a:lstStyle/>
          <a:p>
            <a:r>
              <a:rPr lang="en-US" sz="1600" dirty="0" smtClean="0"/>
              <a:t>1980s</a:t>
            </a:r>
            <a:endParaRPr lang="en-US" sz="1600" dirty="0"/>
          </a:p>
        </p:txBody>
      </p:sp>
      <p:sp>
        <p:nvSpPr>
          <p:cNvPr id="10" name="TextBox 9"/>
          <p:cNvSpPr txBox="1"/>
          <p:nvPr/>
        </p:nvSpPr>
        <p:spPr>
          <a:xfrm>
            <a:off x="6709804" y="2853154"/>
            <a:ext cx="681597" cy="338554"/>
          </a:xfrm>
          <a:prstGeom prst="rect">
            <a:avLst/>
          </a:prstGeom>
          <a:solidFill>
            <a:srgbClr val="FFFF00"/>
          </a:solidFill>
        </p:spPr>
        <p:txBody>
          <a:bodyPr wrap="none" rtlCol="0">
            <a:spAutoFit/>
          </a:bodyPr>
          <a:lstStyle/>
          <a:p>
            <a:r>
              <a:rPr lang="en-US" sz="1600" dirty="0" smtClean="0"/>
              <a:t>1960s</a:t>
            </a:r>
            <a:endParaRPr lang="en-US" sz="1600" dirty="0"/>
          </a:p>
        </p:txBody>
      </p:sp>
      <p:sp>
        <p:nvSpPr>
          <p:cNvPr id="11" name="TextBox 10"/>
          <p:cNvSpPr txBox="1"/>
          <p:nvPr/>
        </p:nvSpPr>
        <p:spPr>
          <a:xfrm>
            <a:off x="6709804" y="3691354"/>
            <a:ext cx="681597" cy="338554"/>
          </a:xfrm>
          <a:prstGeom prst="rect">
            <a:avLst/>
          </a:prstGeom>
          <a:solidFill>
            <a:srgbClr val="FFFF00"/>
          </a:solidFill>
        </p:spPr>
        <p:txBody>
          <a:bodyPr wrap="none" rtlCol="0">
            <a:spAutoFit/>
          </a:bodyPr>
          <a:lstStyle/>
          <a:p>
            <a:r>
              <a:rPr lang="en-US" sz="1600" dirty="0" smtClean="0"/>
              <a:t>1990s</a:t>
            </a:r>
            <a:endParaRPr lang="en-US" sz="1600" dirty="0"/>
          </a:p>
        </p:txBody>
      </p:sp>
      <p:sp>
        <p:nvSpPr>
          <p:cNvPr id="12" name="TextBox 11"/>
          <p:cNvSpPr txBox="1"/>
          <p:nvPr/>
        </p:nvSpPr>
        <p:spPr>
          <a:xfrm>
            <a:off x="6709804" y="4495800"/>
            <a:ext cx="681597" cy="338554"/>
          </a:xfrm>
          <a:prstGeom prst="rect">
            <a:avLst/>
          </a:prstGeom>
          <a:solidFill>
            <a:srgbClr val="FFFF00"/>
          </a:solidFill>
        </p:spPr>
        <p:txBody>
          <a:bodyPr wrap="none" rtlCol="0">
            <a:spAutoFit/>
          </a:bodyPr>
          <a:lstStyle/>
          <a:p>
            <a:r>
              <a:rPr lang="en-US" altLang="zh-CN" sz="1600" dirty="0" smtClean="0"/>
              <a:t>2020s</a:t>
            </a: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2362201" y="2133600"/>
            <a:ext cx="470106" cy="6381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362201" y="2895600"/>
            <a:ext cx="523875" cy="730668"/>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2362201" y="4572000"/>
            <a:ext cx="500109" cy="502342"/>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2362201" y="3810000"/>
            <a:ext cx="497305" cy="5334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Decipherment?</a:t>
            </a:r>
            <a:endParaRPr lang="en-US" dirty="0"/>
          </a:p>
        </p:txBody>
      </p:sp>
      <p:sp>
        <p:nvSpPr>
          <p:cNvPr id="3" name="Content Placeholder 2"/>
          <p:cNvSpPr>
            <a:spLocks noGrp="1"/>
          </p:cNvSpPr>
          <p:nvPr>
            <p:ph idx="1"/>
          </p:nvPr>
        </p:nvSpPr>
        <p:spPr/>
        <p:txBody>
          <a:bodyPr>
            <a:normAutofit/>
          </a:bodyPr>
          <a:lstStyle/>
          <a:p>
            <a:r>
              <a:rPr lang="en-US" dirty="0" smtClean="0"/>
              <a:t>It’s fun and cool</a:t>
            </a:r>
          </a:p>
          <a:p>
            <a:pPr lvl="1"/>
            <a:r>
              <a:rPr lang="en-US" dirty="0" smtClean="0"/>
              <a:t>ancient languages</a:t>
            </a:r>
          </a:p>
          <a:p>
            <a:pPr lvl="1"/>
            <a:r>
              <a:rPr lang="en-US" dirty="0" smtClean="0"/>
              <a:t>secret societies</a:t>
            </a:r>
          </a:p>
          <a:p>
            <a:r>
              <a:rPr lang="en-US" dirty="0" smtClean="0"/>
              <a:t>Breaking codes was the first application of NLP</a:t>
            </a:r>
          </a:p>
          <a:p>
            <a:r>
              <a:rPr lang="en-US" dirty="0" smtClean="0"/>
              <a:t>Intellectual root of NLP</a:t>
            </a:r>
          </a:p>
          <a:p>
            <a:pPr lvl="1"/>
            <a:r>
              <a:rPr lang="en-US" dirty="0" smtClean="0"/>
              <a:t>language models, log-odds ratios, smoothing</a:t>
            </a:r>
          </a:p>
          <a:p>
            <a:pPr lvl="1"/>
            <a:r>
              <a:rPr lang="en-US" dirty="0" smtClean="0"/>
              <a:t>ASR and MT use "decoders"</a:t>
            </a:r>
          </a:p>
          <a:p>
            <a:r>
              <a:rPr lang="en-US" dirty="0" smtClean="0"/>
              <a:t>View foreign language as a code for English</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auto repairman to customer: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smtClean="0">
                <a:latin typeface="Courier New" pitchFamily="49" charset="0"/>
                <a:cs typeface="Courier New" pitchFamily="49" charset="0"/>
              </a:rPr>
              <a:t>you want  </a:t>
            </a:r>
            <a:r>
              <a:rPr lang="en-US" sz="2800" dirty="0" smtClean="0">
                <a:latin typeface="Courier New" pitchFamily="49" charset="0"/>
                <a:cs typeface="Courier New" pitchFamily="49" charset="0"/>
              </a:rPr>
              <a:t>we can freeze your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car until future mechanics</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discover a way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969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thanks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endParaRPr lang="en-US" sz="2800" dirty="0" smtClean="0">
              <a:latin typeface="Courier New" pitchFamily="49" charset="0"/>
              <a:cs typeface="Courier New" pitchFamily="49" charset="0"/>
            </a:endParaRP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endParaRPr lang="en-US" sz="2800" dirty="0" smtClean="0">
              <a:latin typeface="Courier New" pitchFamily="49" charset="0"/>
              <a:cs typeface="Courier New" pitchFamily="49" charset="0"/>
            </a:endParaRP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4" name="TextBox 3"/>
          <p:cNvSpPr txBox="1"/>
          <p:nvPr/>
        </p:nvSpPr>
        <p:spPr>
          <a:xfrm>
            <a:off x="4800600" y="228600"/>
            <a:ext cx="3870611" cy="523220"/>
          </a:xfrm>
          <a:prstGeom prst="rect">
            <a:avLst/>
          </a:prstGeom>
          <a:solidFill>
            <a:srgbClr val="FFFF00"/>
          </a:solidFill>
        </p:spPr>
        <p:txBody>
          <a:bodyPr wrap="none" rtlCol="0">
            <a:spAutoFit/>
          </a:bodyPr>
          <a:lstStyle/>
          <a:p>
            <a:r>
              <a:rPr lang="en-US" sz="2800" dirty="0" smtClean="0"/>
              <a:t>Pattern word dictionaries</a:t>
            </a:r>
            <a:endParaRPr lang="en-US" sz="2800" dirty="0"/>
          </a:p>
        </p:txBody>
      </p:sp>
      <p:sp>
        <p:nvSpPr>
          <p:cNvPr id="5" name="Oval 4"/>
          <p:cNvSpPr/>
          <p:nvPr/>
        </p:nvSpPr>
        <p:spPr>
          <a:xfrm>
            <a:off x="1143000" y="685800"/>
            <a:ext cx="22860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733800" y="1828800"/>
            <a:ext cx="15240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28800" y="1828800"/>
            <a:ext cx="1021433" cy="4876800"/>
          </a:xfrm>
          <a:prstGeom prst="rect">
            <a:avLst/>
          </a:prstGeom>
          <a:solidFill>
            <a:srgbClr val="FFFF00"/>
          </a:solidFill>
        </p:spPr>
        <p:txBody>
          <a:bodyPr wrap="square" rtlCol="0">
            <a:spAutoFit/>
          </a:bodyPr>
          <a:lstStyle/>
          <a:p>
            <a:r>
              <a:rPr lang="en-US" sz="1200" dirty="0" smtClean="0">
                <a:latin typeface="Courier New" pitchFamily="49" charset="0"/>
                <a:cs typeface="Courier New" pitchFamily="49" charset="0"/>
              </a:rPr>
              <a:t>abnegated</a:t>
            </a:r>
          </a:p>
          <a:p>
            <a:r>
              <a:rPr lang="en-US" sz="1200" dirty="0" smtClean="0">
                <a:latin typeface="Courier New" pitchFamily="49" charset="0"/>
                <a:cs typeface="Courier New" pitchFamily="49" charset="0"/>
              </a:rPr>
              <a:t>abnegates</a:t>
            </a:r>
          </a:p>
          <a:p>
            <a:r>
              <a:rPr lang="en-US" sz="1200" dirty="0" smtClean="0">
                <a:latin typeface="Courier New" pitchFamily="49" charset="0"/>
                <a:cs typeface="Courier New" pitchFamily="49" charset="0"/>
              </a:rPr>
              <a:t>advocator</a:t>
            </a:r>
          </a:p>
          <a:p>
            <a:r>
              <a:rPr lang="en-US" sz="1200" dirty="0" err="1" smtClean="0">
                <a:latin typeface="Courier New" pitchFamily="49" charset="0"/>
                <a:cs typeface="Courier New" pitchFamily="49" charset="0"/>
              </a:rPr>
              <a:t>airedales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alienages</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alienated</a:t>
            </a:r>
          </a:p>
          <a:p>
            <a:r>
              <a:rPr lang="en-US" sz="1200" dirty="0" smtClean="0">
                <a:latin typeface="Courier New" pitchFamily="49" charset="0"/>
                <a:cs typeface="Courier New" pitchFamily="49" charset="0"/>
              </a:rPr>
              <a:t>alienates</a:t>
            </a:r>
          </a:p>
          <a:p>
            <a:r>
              <a:rPr lang="en-US" sz="1200" dirty="0" smtClean="0">
                <a:latin typeface="Courier New" pitchFamily="49" charset="0"/>
                <a:cs typeface="Courier New" pitchFamily="49" charset="0"/>
              </a:rPr>
              <a:t>amperages</a:t>
            </a:r>
          </a:p>
          <a:p>
            <a:r>
              <a:rPr lang="en-US" sz="1200" dirty="0" smtClean="0">
                <a:latin typeface="Courier New" pitchFamily="49" charset="0"/>
                <a:cs typeface="Courier New" pitchFamily="49" charset="0"/>
              </a:rPr>
              <a:t>cadencies</a:t>
            </a:r>
          </a:p>
          <a:p>
            <a:r>
              <a:rPr lang="en-US" sz="1200" dirty="0" err="1" smtClean="0">
                <a:latin typeface="Courier New" pitchFamily="49" charset="0"/>
                <a:cs typeface="Courier New" pitchFamily="49" charset="0"/>
              </a:rPr>
              <a:t>capricorn</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cogencies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escapeway</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healthily</a:t>
            </a:r>
          </a:p>
          <a:p>
            <a:r>
              <a:rPr lang="en-US" sz="1200" dirty="0" smtClean="0">
                <a:latin typeface="Courier New" pitchFamily="49" charset="0"/>
                <a:cs typeface="Courier New" pitchFamily="49" charset="0"/>
              </a:rPr>
              <a:t>imbeciles</a:t>
            </a:r>
          </a:p>
          <a:p>
            <a:r>
              <a:rPr lang="en-US" sz="1200" dirty="0" smtClean="0">
                <a:latin typeface="Courier New" pitchFamily="49" charset="0"/>
                <a:cs typeface="Courier New" pitchFamily="49" charset="0"/>
              </a:rPr>
              <a:t>imperiled</a:t>
            </a:r>
          </a:p>
          <a:p>
            <a:r>
              <a:rPr lang="en-US" sz="1200" dirty="0" smtClean="0">
                <a:latin typeface="Courier New" pitchFamily="49" charset="0"/>
                <a:cs typeface="Courier New" pitchFamily="49" charset="0"/>
              </a:rPr>
              <a:t>incurious</a:t>
            </a:r>
          </a:p>
          <a:p>
            <a:r>
              <a:rPr lang="en-US" sz="1200" dirty="0" smtClean="0">
                <a:latin typeface="Courier New" pitchFamily="49" charset="0"/>
                <a:cs typeface="Courier New" pitchFamily="49" charset="0"/>
              </a:rPr>
              <a:t>inherited</a:t>
            </a:r>
          </a:p>
          <a:p>
            <a:r>
              <a:rPr lang="en-US" sz="1200" dirty="0" smtClean="0">
                <a:latin typeface="Courier New" pitchFamily="49" charset="0"/>
                <a:cs typeface="Courier New" pitchFamily="49" charset="0"/>
              </a:rPr>
              <a:t>injurious</a:t>
            </a:r>
          </a:p>
          <a:p>
            <a:r>
              <a:rPr lang="en-US" sz="1200" dirty="0" smtClean="0">
                <a:latin typeface="Courier New" pitchFamily="49" charset="0"/>
                <a:cs typeface="Courier New" pitchFamily="49" charset="0"/>
              </a:rPr>
              <a:t>landslide</a:t>
            </a:r>
          </a:p>
          <a:p>
            <a:r>
              <a:rPr lang="en-US" sz="1200" dirty="0" smtClean="0">
                <a:latin typeface="Courier New" pitchFamily="49" charset="0"/>
                <a:cs typeface="Courier New" pitchFamily="49" charset="0"/>
              </a:rPr>
              <a:t>octagonal</a:t>
            </a:r>
          </a:p>
          <a:p>
            <a:r>
              <a:rPr lang="en-US" sz="1200" dirty="0" err="1" smtClean="0">
                <a:latin typeface="Courier New" pitchFamily="49" charset="0"/>
                <a:cs typeface="Courier New" pitchFamily="49" charset="0"/>
              </a:rPr>
              <a:t>oklahoman</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overboard</a:t>
            </a:r>
          </a:p>
          <a:p>
            <a:r>
              <a:rPr lang="en-US" sz="1200" dirty="0" smtClean="0">
                <a:latin typeface="Courier New" pitchFamily="49" charset="0"/>
                <a:cs typeface="Courier New" pitchFamily="49" charset="0"/>
              </a:rPr>
              <a:t>repairman</a:t>
            </a:r>
          </a:p>
          <a:p>
            <a:r>
              <a:rPr lang="en-US" sz="1200" dirty="0" err="1" smtClean="0">
                <a:latin typeface="Courier New" pitchFamily="49" charset="0"/>
                <a:cs typeface="Courier New" pitchFamily="49" charset="0"/>
              </a:rPr>
              <a:t>sacristry</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unrebuked</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unsecured</a:t>
            </a:r>
          </a:p>
        </p:txBody>
      </p:sp>
      <p:sp>
        <p:nvSpPr>
          <p:cNvPr id="8" name="TextBox 7"/>
          <p:cNvSpPr txBox="1"/>
          <p:nvPr/>
        </p:nvSpPr>
        <p:spPr>
          <a:xfrm>
            <a:off x="4343400" y="3048000"/>
            <a:ext cx="742511" cy="3600986"/>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basses</a:t>
            </a:r>
          </a:p>
          <a:p>
            <a:r>
              <a:rPr lang="en-US" sz="1200" dirty="0" smtClean="0">
                <a:latin typeface="Courier New" pitchFamily="49" charset="0"/>
                <a:cs typeface="Courier New" pitchFamily="49" charset="0"/>
              </a:rPr>
              <a:t>bassos</a:t>
            </a:r>
          </a:p>
          <a:p>
            <a:r>
              <a:rPr lang="en-US" sz="1200" dirty="0" smtClean="0">
                <a:latin typeface="Courier New" pitchFamily="49" charset="0"/>
                <a:cs typeface="Courier New" pitchFamily="49" charset="0"/>
              </a:rPr>
              <a:t>bosses</a:t>
            </a:r>
          </a:p>
          <a:p>
            <a:r>
              <a:rPr lang="en-US" sz="1200" dirty="0" smtClean="0">
                <a:latin typeface="Courier New" pitchFamily="49" charset="0"/>
                <a:cs typeface="Courier New" pitchFamily="49" charset="0"/>
              </a:rPr>
              <a:t>breeze</a:t>
            </a:r>
          </a:p>
          <a:p>
            <a:r>
              <a:rPr lang="en-US" sz="1200" dirty="0" smtClean="0">
                <a:latin typeface="Courier New" pitchFamily="49" charset="0"/>
                <a:cs typeface="Courier New" pitchFamily="49" charset="0"/>
              </a:rPr>
              <a:t>budded</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cheese</a:t>
            </a:r>
          </a:p>
          <a:p>
            <a:r>
              <a:rPr lang="en-US" sz="1200" dirty="0" smtClean="0">
                <a:latin typeface="Courier New" pitchFamily="49" charset="0"/>
                <a:cs typeface="Courier New" pitchFamily="49" charset="0"/>
              </a:rPr>
              <a:t>cusses</a:t>
            </a:r>
          </a:p>
          <a:p>
            <a:r>
              <a:rPr lang="en-US" sz="1200" dirty="0" err="1" smtClean="0">
                <a:latin typeface="Courier New" pitchFamily="49" charset="0"/>
                <a:cs typeface="Courier New" pitchFamily="49" charset="0"/>
              </a:rPr>
              <a:t>dosses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finnan</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fleece</a:t>
            </a:r>
          </a:p>
          <a:p>
            <a:r>
              <a:rPr lang="en-US" sz="1200" dirty="0" smtClean="0">
                <a:latin typeface="Courier New" pitchFamily="49" charset="0"/>
                <a:cs typeface="Courier New" pitchFamily="49" charset="0"/>
              </a:rPr>
              <a:t>fosses</a:t>
            </a:r>
          </a:p>
          <a:p>
            <a:r>
              <a:rPr lang="en-US" sz="1200" dirty="0" smtClean="0">
                <a:latin typeface="Courier New" pitchFamily="49" charset="0"/>
                <a:cs typeface="Courier New" pitchFamily="49" charset="0"/>
              </a:rPr>
              <a:t>freeze</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terror</a:t>
            </a:r>
          </a:p>
          <a:p>
            <a:r>
              <a:rPr lang="en-US" sz="1200" dirty="0" smtClean="0">
                <a:latin typeface="Courier New" pitchFamily="49" charset="0"/>
                <a:cs typeface="Courier New" pitchFamily="49" charset="0"/>
              </a:rPr>
              <a:t>tosses</a:t>
            </a:r>
          </a:p>
          <a:p>
            <a:r>
              <a:rPr lang="en-US" sz="1200" dirty="0" smtClean="0">
                <a:latin typeface="Courier New" pitchFamily="49" charset="0"/>
                <a:cs typeface="Courier New" pitchFamily="49" charset="0"/>
              </a:rPr>
              <a:t>tweeze</a:t>
            </a:r>
          </a:p>
          <a:p>
            <a:r>
              <a:rPr lang="en-US" sz="1200" dirty="0" smtClean="0">
                <a:latin typeface="Courier New" pitchFamily="49" charset="0"/>
                <a:cs typeface="Courier New" pitchFamily="49" charset="0"/>
              </a:rPr>
              <a:t>wadded</a:t>
            </a:r>
          </a:p>
          <a:p>
            <a:r>
              <a:rPr lang="en-US" sz="1200" dirty="0" smtClean="0">
                <a:latin typeface="Courier New" pitchFamily="49" charset="0"/>
                <a:cs typeface="Courier New" pitchFamily="49" charset="0"/>
              </a:rPr>
              <a:t>wheeze</a:t>
            </a:r>
          </a:p>
        </p:txBody>
      </p:sp>
      <p:sp>
        <p:nvSpPr>
          <p:cNvPr id="9" name="TextBox 8"/>
          <p:cNvSpPr txBox="1"/>
          <p:nvPr/>
        </p:nvSpPr>
        <p:spPr>
          <a:xfrm>
            <a:off x="3810000" y="2438400"/>
            <a:ext cx="1473480"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abccdc</a:t>
            </a:r>
            <a:endParaRPr lang="en-US" sz="2800" dirty="0"/>
          </a:p>
        </p:txBody>
      </p:sp>
      <p:sp>
        <p:nvSpPr>
          <p:cNvPr id="10" name="TextBox 9"/>
          <p:cNvSpPr txBox="1"/>
          <p:nvPr/>
        </p:nvSpPr>
        <p:spPr>
          <a:xfrm>
            <a:off x="1219200" y="1229380"/>
            <a:ext cx="2117887"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abcdeafdg</a:t>
            </a:r>
            <a:endParaRPr lang="en-US" sz="2800" dirty="0"/>
          </a:p>
        </p:txBody>
      </p:sp>
      <p:sp>
        <p:nvSpPr>
          <p:cNvPr id="11" name="TextBox 10"/>
          <p:cNvSpPr txBox="1"/>
          <p:nvPr/>
        </p:nvSpPr>
        <p:spPr>
          <a:xfrm>
            <a:off x="6096000" y="2819400"/>
            <a:ext cx="2977097"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abcdefghijklm</a:t>
            </a:r>
            <a:endParaRPr lang="en-US" sz="2800" dirty="0"/>
          </a:p>
        </p:txBody>
      </p:sp>
      <p:sp>
        <p:nvSpPr>
          <p:cNvPr id="12" name="TextBox 11"/>
          <p:cNvSpPr txBox="1"/>
          <p:nvPr/>
        </p:nvSpPr>
        <p:spPr>
          <a:xfrm>
            <a:off x="7053708" y="3491805"/>
            <a:ext cx="1393330" cy="1569660"/>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consumptively</a:t>
            </a:r>
          </a:p>
          <a:p>
            <a:r>
              <a:rPr lang="en-US" sz="1200" dirty="0" smtClean="0">
                <a:latin typeface="Courier New" pitchFamily="49" charset="0"/>
                <a:cs typeface="Courier New" pitchFamily="49" charset="0"/>
              </a:rPr>
              <a:t>copyrightable</a:t>
            </a:r>
          </a:p>
          <a:p>
            <a:r>
              <a:rPr lang="en-US" sz="1200" dirty="0" smtClean="0">
                <a:latin typeface="Courier New" pitchFamily="49" charset="0"/>
                <a:cs typeface="Courier New" pitchFamily="49" charset="0"/>
              </a:rPr>
              <a:t>documentarily</a:t>
            </a:r>
          </a:p>
          <a:p>
            <a:r>
              <a:rPr lang="en-US" sz="1200" dirty="0" err="1" smtClean="0">
                <a:latin typeface="Courier New" pitchFamily="49" charset="0"/>
                <a:cs typeface="Courier New" pitchFamily="49" charset="0"/>
              </a:rPr>
              <a:t>lycanthropies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musicotherapy</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semivoluntary</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subordinately</a:t>
            </a:r>
          </a:p>
          <a:p>
            <a:r>
              <a:rPr lang="en-US" sz="1200" dirty="0" smtClean="0">
                <a:latin typeface="Courier New" pitchFamily="49" charset="0"/>
                <a:cs typeface="Courier New" pitchFamily="49" charset="0"/>
              </a:rPr>
              <a:t>unpredictably</a:t>
            </a:r>
          </a:p>
        </p:txBody>
      </p:sp>
      <p:sp>
        <p:nvSpPr>
          <p:cNvPr id="13" name="TextBox 12"/>
          <p:cNvSpPr txBox="1"/>
          <p:nvPr/>
        </p:nvSpPr>
        <p:spPr>
          <a:xfrm>
            <a:off x="7053708" y="5244405"/>
            <a:ext cx="1486304" cy="1384995"/>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OR, NORWEGIAN!</a:t>
            </a:r>
          </a:p>
          <a:p>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filmprodusent</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kurspamelding</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publikasjoner</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stylemarginpx</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uproblematisk</a:t>
            </a:r>
            <a:endParaRPr lang="en-US" sz="1200" dirty="0" smtClean="0">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Questions</a:t>
            </a:r>
            <a:endParaRPr lang="en-US" dirty="0"/>
          </a:p>
        </p:txBody>
      </p:sp>
      <p:sp>
        <p:nvSpPr>
          <p:cNvPr id="3" name="Content Placeholder 2"/>
          <p:cNvSpPr>
            <a:spLocks noGrp="1"/>
          </p:cNvSpPr>
          <p:nvPr>
            <p:ph idx="1"/>
          </p:nvPr>
        </p:nvSpPr>
        <p:spPr/>
        <p:txBody>
          <a:bodyPr/>
          <a:lstStyle/>
          <a:p>
            <a:r>
              <a:rPr lang="en-US" dirty="0" smtClean="0"/>
              <a:t>How much English does a system need to know to break a cipher?</a:t>
            </a:r>
          </a:p>
          <a:p>
            <a:r>
              <a:rPr lang="en-US" dirty="0" smtClean="0"/>
              <a:t>How long does the cipher need to be, to admit a unique solution?</a:t>
            </a:r>
          </a:p>
          <a:p>
            <a:r>
              <a:rPr lang="en-US" dirty="0" smtClean="0"/>
              <a:t>How much computational effort is required to decipher?</a:t>
            </a:r>
          </a:p>
          <a:p>
            <a:endParaRPr lang="en-US" dirty="0" smtClean="0"/>
          </a:p>
          <a:p>
            <a:pPr>
              <a:buNone/>
            </a:pPr>
            <a:r>
              <a:rPr lang="en-US" dirty="0" smtClean="0"/>
              <a:t>                                     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Things Harder?</a:t>
            </a:r>
            <a:endParaRPr lang="en-US" dirty="0"/>
          </a:p>
        </p:txBody>
      </p:sp>
      <p:sp>
        <p:nvSpPr>
          <p:cNvPr id="3" name="Content Placeholder 2"/>
          <p:cNvSpPr>
            <a:spLocks noGrp="1"/>
          </p:cNvSpPr>
          <p:nvPr>
            <p:ph idx="1"/>
          </p:nvPr>
        </p:nvSpPr>
        <p:spPr>
          <a:xfrm>
            <a:off x="457200" y="1600200"/>
            <a:ext cx="8229600" cy="5029200"/>
          </a:xfrm>
        </p:spPr>
        <p:txBody>
          <a:bodyPr>
            <a:normAutofit fontScale="77500" lnSpcReduction="20000"/>
          </a:bodyPr>
          <a:lstStyle/>
          <a:p>
            <a:r>
              <a:rPr lang="en-US" dirty="0" smtClean="0"/>
              <a:t>Homophonic cipher</a:t>
            </a:r>
          </a:p>
          <a:p>
            <a:pPr lvl="1"/>
            <a:r>
              <a:rPr lang="en-US" dirty="0" err="1" smtClean="0"/>
              <a:t>ciphertext</a:t>
            </a:r>
            <a:r>
              <a:rPr lang="en-US" dirty="0" smtClean="0"/>
              <a:t> values from 00 to 99</a:t>
            </a:r>
          </a:p>
          <a:p>
            <a:pPr lvl="2"/>
            <a:r>
              <a:rPr lang="en-US" dirty="0" smtClean="0"/>
              <a:t>A </a:t>
            </a:r>
            <a:r>
              <a:rPr lang="en-US" dirty="0" smtClean="0">
                <a:sym typeface="Wingdings" pitchFamily="2" charset="2"/>
              </a:rPr>
              <a:t> 02, 14, 16, 22, 49, 51, 58, 90</a:t>
            </a:r>
          </a:p>
          <a:p>
            <a:pPr lvl="2"/>
            <a:r>
              <a:rPr lang="en-US" dirty="0" smtClean="0">
                <a:sym typeface="Wingdings" pitchFamily="2" charset="2"/>
              </a:rPr>
              <a:t>B  04, 76</a:t>
            </a:r>
          </a:p>
          <a:p>
            <a:pPr lvl="2"/>
            <a:r>
              <a:rPr lang="en-US" dirty="0" smtClean="0">
                <a:sym typeface="Wingdings" pitchFamily="2" charset="2"/>
              </a:rPr>
              <a:t>C  15, 56, 71</a:t>
            </a:r>
          </a:p>
          <a:p>
            <a:pPr lvl="3">
              <a:buNone/>
            </a:pPr>
            <a:r>
              <a:rPr lang="en-US" dirty="0" smtClean="0">
                <a:sym typeface="Wingdings" pitchFamily="2" charset="2"/>
              </a:rPr>
              <a:t>    </a:t>
            </a:r>
            <a:r>
              <a:rPr lang="en-US" sz="2300" dirty="0" smtClean="0">
                <a:sym typeface="Wingdings" pitchFamily="2" charset="2"/>
              </a:rPr>
              <a:t>etc    </a:t>
            </a:r>
            <a:endParaRPr lang="en-US" dirty="0" smtClean="0"/>
          </a:p>
          <a:p>
            <a:pPr lvl="1"/>
            <a:r>
              <a:rPr lang="en-US" dirty="0" smtClean="0"/>
              <a:t>flattens out </a:t>
            </a:r>
            <a:r>
              <a:rPr lang="en-US" dirty="0" err="1" smtClean="0"/>
              <a:t>ciphertext</a:t>
            </a:r>
            <a:r>
              <a:rPr lang="en-US" dirty="0" smtClean="0"/>
              <a:t> distribution</a:t>
            </a:r>
          </a:p>
          <a:p>
            <a:pPr lvl="2"/>
            <a:r>
              <a:rPr lang="en-US" dirty="0" smtClean="0"/>
              <a:t> “a cab…” becomes “22 56 14 04…”</a:t>
            </a:r>
          </a:p>
          <a:p>
            <a:pPr lvl="1"/>
            <a:r>
              <a:rPr lang="en-US" dirty="0" smtClean="0"/>
              <a:t>still deterministic in the deciphering direction</a:t>
            </a:r>
          </a:p>
          <a:p>
            <a:pPr lvl="1"/>
            <a:endParaRPr lang="en-US" dirty="0" smtClean="0"/>
          </a:p>
          <a:p>
            <a:r>
              <a:rPr lang="en-US" dirty="0" err="1" smtClean="0"/>
              <a:t>Polyalphabetic</a:t>
            </a:r>
            <a:r>
              <a:rPr lang="en-US" dirty="0" smtClean="0"/>
              <a:t> ciphers</a:t>
            </a:r>
          </a:p>
          <a:p>
            <a:pPr lvl="1"/>
            <a:r>
              <a:rPr lang="en-US" dirty="0" smtClean="0"/>
              <a:t>the secret key changes at each plaintext letter token</a:t>
            </a:r>
          </a:p>
          <a:p>
            <a:pPr lvl="1"/>
            <a:r>
              <a:rPr lang="en-US" dirty="0" smtClean="0"/>
              <a:t>e.g., rotate through 10 different keys</a:t>
            </a:r>
          </a:p>
          <a:p>
            <a:pPr lvl="1"/>
            <a:endParaRPr lang="en-US" dirty="0" smtClean="0"/>
          </a:p>
          <a:p>
            <a:r>
              <a:rPr lang="en-US" dirty="0" smtClean="0"/>
              <a:t>Transposition ciphers</a:t>
            </a:r>
          </a:p>
        </p:txBody>
      </p:sp>
      <p:sp>
        <p:nvSpPr>
          <p:cNvPr id="4" name="TextBox 3"/>
          <p:cNvSpPr txBox="1"/>
          <p:nvPr/>
        </p:nvSpPr>
        <p:spPr>
          <a:xfrm>
            <a:off x="5638800" y="1828800"/>
            <a:ext cx="1904689" cy="2062103"/>
          </a:xfrm>
          <a:prstGeom prst="rect">
            <a:avLst/>
          </a:prstGeom>
          <a:solidFill>
            <a:srgbClr val="FFFF00"/>
          </a:solidFill>
        </p:spPr>
        <p:txBody>
          <a:bodyPr wrap="none" rtlCol="0">
            <a:spAutoFit/>
          </a:bodyPr>
          <a:lstStyle/>
          <a:p>
            <a:r>
              <a:rPr lang="en-US" sz="1600" b="1" dirty="0" smtClean="0"/>
              <a:t>or perhaps:</a:t>
            </a:r>
          </a:p>
          <a:p>
            <a:r>
              <a:rPr lang="en-US" sz="1600" dirty="0" smtClean="0"/>
              <a:t>  A = </a:t>
            </a:r>
            <a:r>
              <a:rPr lang="en-US" sz="1600" dirty="0" smtClean="0">
                <a:latin typeface="Copiale" pitchFamily="2" charset="0"/>
              </a:rPr>
              <a:t>5 j l ( R</a:t>
            </a:r>
            <a:endParaRPr lang="en-US" sz="1600" dirty="0" smtClean="0"/>
          </a:p>
          <a:p>
            <a:r>
              <a:rPr lang="en-US" sz="1600" dirty="0" smtClean="0"/>
              <a:t>  B =  </a:t>
            </a:r>
            <a:r>
              <a:rPr lang="en-US" sz="1600" dirty="0" smtClean="0">
                <a:latin typeface="Copiale" pitchFamily="2" charset="0"/>
              </a:rPr>
              <a:t>U</a:t>
            </a:r>
            <a:endParaRPr lang="en-US" sz="1600" dirty="0" smtClean="0"/>
          </a:p>
          <a:p>
            <a:r>
              <a:rPr lang="en-US" sz="1600" dirty="0" smtClean="0"/>
              <a:t>  C =  </a:t>
            </a:r>
            <a:r>
              <a:rPr lang="en-US" sz="1600" dirty="0" smtClean="0">
                <a:latin typeface="Copiale" pitchFamily="2" charset="0"/>
              </a:rPr>
              <a:t>&amp; D</a:t>
            </a:r>
            <a:endParaRPr lang="en-US" sz="1600" dirty="0" smtClean="0"/>
          </a:p>
          <a:p>
            <a:r>
              <a:rPr lang="en-US" sz="1600" dirty="0" smtClean="0"/>
              <a:t>  D = </a:t>
            </a:r>
            <a:r>
              <a:rPr lang="en-US" sz="1600" dirty="0" smtClean="0">
                <a:latin typeface="Copiale" pitchFamily="2" charset="0"/>
              </a:rPr>
              <a:t>]</a:t>
            </a:r>
            <a:endParaRPr lang="en-US" sz="1600" dirty="0" smtClean="0"/>
          </a:p>
          <a:p>
            <a:r>
              <a:rPr lang="en-US" sz="1600" dirty="0" smtClean="0"/>
              <a:t>  E = </a:t>
            </a:r>
            <a:r>
              <a:rPr lang="en-US" sz="1600" dirty="0" smtClean="0">
                <a:latin typeface="Copiale" pitchFamily="2" charset="0"/>
              </a:rPr>
              <a:t>X f &lt; " _ I Z 3</a:t>
            </a:r>
            <a:endParaRPr lang="en-US" sz="1600" dirty="0" smtClean="0"/>
          </a:p>
          <a:p>
            <a:r>
              <a:rPr lang="en-US" sz="1600" dirty="0" smtClean="0"/>
              <a:t>  F = </a:t>
            </a:r>
            <a:r>
              <a:rPr lang="en-US" sz="1600" dirty="0" smtClean="0">
                <a:latin typeface="Copiale" pitchFamily="2" charset="0"/>
              </a:rPr>
              <a:t>Q</a:t>
            </a:r>
            <a:endParaRPr lang="en-US" sz="1600" dirty="0" smtClean="0"/>
          </a:p>
          <a:p>
            <a:r>
              <a:rPr lang="en-US" sz="1600" dirty="0" smtClean="0"/>
              <a:t>  G = </a:t>
            </a:r>
            <a:r>
              <a:rPr lang="en-US" sz="1600" dirty="0" smtClean="0">
                <a:latin typeface="Copiale" pitchFamily="2" charset="0"/>
              </a:rPr>
              <a:t>y   ...</a:t>
            </a:r>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Cipher Types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http://cryptogram.org/cipher_types.html</a:t>
            </a:r>
          </a:p>
          <a:p>
            <a:pPr lvl="1"/>
            <a:r>
              <a:rPr lang="en-US" dirty="0" smtClean="0"/>
              <a:t>documents ~70 types</a:t>
            </a:r>
          </a:p>
          <a:p>
            <a:r>
              <a:rPr lang="en-US" dirty="0" smtClean="0"/>
              <a:t>E.g., RUNNING KEY cipher</a:t>
            </a:r>
          </a:p>
          <a:p>
            <a:pPr lvl="1"/>
            <a:r>
              <a:rPr lang="en-US" dirty="0" smtClean="0"/>
              <a:t>key = agreed-upon standard English text</a:t>
            </a:r>
          </a:p>
          <a:p>
            <a:pPr lvl="1"/>
            <a:r>
              <a:rPr lang="en-US" dirty="0" err="1" smtClean="0"/>
              <a:t>ciphertext</a:t>
            </a:r>
            <a:r>
              <a:rPr lang="en-US" dirty="0" smtClean="0"/>
              <a:t>(</a:t>
            </a:r>
            <a:r>
              <a:rPr lang="en-US" dirty="0" err="1" smtClean="0"/>
              <a:t>i</a:t>
            </a:r>
            <a:r>
              <a:rPr lang="en-US" dirty="0" smtClean="0"/>
              <a:t>) = [ plaintext(</a:t>
            </a:r>
            <a:r>
              <a:rPr lang="en-US" dirty="0" err="1" smtClean="0"/>
              <a:t>i</a:t>
            </a:r>
            <a:r>
              <a:rPr lang="en-US" dirty="0" smtClean="0"/>
              <a:t>) + key(</a:t>
            </a:r>
            <a:r>
              <a:rPr lang="en-US" dirty="0" err="1" smtClean="0"/>
              <a:t>i</a:t>
            </a:r>
            <a:r>
              <a:rPr lang="en-US" dirty="0" smtClean="0"/>
              <a:t>) ] mod 26</a:t>
            </a:r>
          </a:p>
          <a:p>
            <a:pPr lvl="1"/>
            <a:r>
              <a:rPr lang="en-US" dirty="0" smtClean="0"/>
              <a:t>effectively uses 26 substitution keys</a:t>
            </a:r>
          </a:p>
          <a:p>
            <a:pPr lvl="1"/>
            <a:r>
              <a:rPr lang="en-US" dirty="0" smtClean="0"/>
              <a:t>breakable!</a:t>
            </a:r>
          </a:p>
          <a:p>
            <a:pPr lvl="1"/>
            <a:r>
              <a:rPr lang="en-US" dirty="0" smtClean="0"/>
              <a:t>we search for a key and (resulting) plaintext that are both natural language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Things Efficient?</a:t>
            </a:r>
            <a:endParaRPr lang="en-US" dirty="0"/>
          </a:p>
        </p:txBody>
      </p:sp>
      <p:sp>
        <p:nvSpPr>
          <p:cNvPr id="3" name="Content Placeholder 2"/>
          <p:cNvSpPr>
            <a:spLocks noGrp="1"/>
          </p:cNvSpPr>
          <p:nvPr>
            <p:ph idx="1"/>
          </p:nvPr>
        </p:nvSpPr>
        <p:spPr>
          <a:xfrm>
            <a:off x="457200" y="1447800"/>
            <a:ext cx="8229600" cy="685800"/>
          </a:xfrm>
        </p:spPr>
        <p:txBody>
          <a:bodyPr/>
          <a:lstStyle/>
          <a:p>
            <a:r>
              <a:rPr lang="en-US" dirty="0" smtClean="0"/>
              <a:t>Mechanical encryption/decryption devices</a:t>
            </a:r>
            <a:endParaRPr lang="en-US" dirty="0"/>
          </a:p>
        </p:txBody>
      </p:sp>
      <p:pic>
        <p:nvPicPr>
          <p:cNvPr id="280580" name="Picture 4" descr="http://upload.wikimedia.org/wikipedia/commons/thumb/f/fb/SIGABA-patent.png/320px-SIGABA-patent.png"/>
          <p:cNvPicPr>
            <a:picLocks noChangeAspect="1" noChangeArrowheads="1"/>
          </p:cNvPicPr>
          <p:nvPr/>
        </p:nvPicPr>
        <p:blipFill>
          <a:blip r:embed="rId2" cstate="print"/>
          <a:srcRect/>
          <a:stretch>
            <a:fillRect/>
          </a:stretch>
        </p:blipFill>
        <p:spPr bwMode="auto">
          <a:xfrm>
            <a:off x="4572000" y="2133600"/>
            <a:ext cx="3048000" cy="2276475"/>
          </a:xfrm>
          <a:prstGeom prst="rect">
            <a:avLst/>
          </a:prstGeom>
          <a:noFill/>
        </p:spPr>
      </p:pic>
      <p:pic>
        <p:nvPicPr>
          <p:cNvPr id="280582" name="Picture 6" descr="http://t3.gstatic.com/images?q=tbn:ANd9GcQ86fvG1sK1B5jFDEHk3OaGImQuMLKWj4rga7BCP1w1zzrgT6-e"/>
          <p:cNvPicPr>
            <a:picLocks noChangeAspect="1" noChangeArrowheads="1"/>
          </p:cNvPicPr>
          <p:nvPr/>
        </p:nvPicPr>
        <p:blipFill>
          <a:blip r:embed="rId3" cstate="print"/>
          <a:srcRect/>
          <a:stretch>
            <a:fillRect/>
          </a:stretch>
        </p:blipFill>
        <p:spPr bwMode="auto">
          <a:xfrm>
            <a:off x="1371600" y="2209800"/>
            <a:ext cx="3062955" cy="2184909"/>
          </a:xfrm>
          <a:prstGeom prst="rect">
            <a:avLst/>
          </a:prstGeom>
          <a:noFill/>
        </p:spPr>
      </p:pic>
      <p:pic>
        <p:nvPicPr>
          <p:cNvPr id="280584" name="Picture 8" descr="http://www.campx.ca/HicksCipherDisk-1s.jpg"/>
          <p:cNvPicPr>
            <a:picLocks noChangeAspect="1" noChangeArrowheads="1"/>
          </p:cNvPicPr>
          <p:nvPr/>
        </p:nvPicPr>
        <p:blipFill>
          <a:blip r:embed="rId4" cstate="print"/>
          <a:srcRect/>
          <a:stretch>
            <a:fillRect/>
          </a:stretch>
        </p:blipFill>
        <p:spPr bwMode="auto">
          <a:xfrm>
            <a:off x="1386555" y="4419600"/>
            <a:ext cx="2120900" cy="2036064"/>
          </a:xfrm>
          <a:prstGeom prst="rect">
            <a:avLst/>
          </a:prstGeom>
          <a:noFill/>
        </p:spPr>
      </p:pic>
      <p:pic>
        <p:nvPicPr>
          <p:cNvPr id="280586" name="Picture 10" descr="http://www.us-militaria.com/en/images/stories/converter_M209/41_histo.jpg"/>
          <p:cNvPicPr>
            <a:picLocks noChangeAspect="1" noChangeArrowheads="1"/>
          </p:cNvPicPr>
          <p:nvPr/>
        </p:nvPicPr>
        <p:blipFill>
          <a:blip r:embed="rId5" cstate="print"/>
          <a:srcRect/>
          <a:stretch>
            <a:fillRect/>
          </a:stretch>
        </p:blipFill>
        <p:spPr bwMode="auto">
          <a:xfrm>
            <a:off x="4648200" y="4403026"/>
            <a:ext cx="2971800" cy="2102549"/>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752600" y="1897487"/>
            <a:ext cx="1315641" cy="1981200"/>
          </a:xfrm>
          <a:prstGeom prst="rect">
            <a:avLst/>
          </a:prstGeom>
          <a:noFill/>
          <a:ln w="9525">
            <a:noFill/>
            <a:miter lim="800000"/>
            <a:headEnd/>
            <a:tailEnd/>
          </a:ln>
        </p:spPr>
      </p:pic>
      <p:sp>
        <p:nvSpPr>
          <p:cNvPr id="30722" name="Title 1"/>
          <p:cNvSpPr>
            <a:spLocks noGrp="1"/>
          </p:cNvSpPr>
          <p:nvPr>
            <p:ph type="title" idx="4294967295"/>
          </p:nvPr>
        </p:nvSpPr>
        <p:spPr/>
        <p:txBody>
          <a:bodyPr>
            <a:normAutofit fontScale="90000"/>
          </a:bodyPr>
          <a:lstStyle/>
          <a:p>
            <a:pPr eaLnBrk="1" hangingPunct="1"/>
            <a:r>
              <a:rPr lang="en-US" sz="4000" dirty="0" smtClean="0"/>
              <a:t>“First NLP Task Ever” (1930s-40s)</a:t>
            </a:r>
            <a:br>
              <a:rPr lang="en-US" sz="4000" dirty="0" smtClean="0"/>
            </a:br>
            <a:r>
              <a:rPr lang="en-US" sz="4000" dirty="0" smtClean="0"/>
              <a:t>Breaking the German Enigma Cipher</a:t>
            </a:r>
          </a:p>
        </p:txBody>
      </p:sp>
      <p:pic>
        <p:nvPicPr>
          <p:cNvPr id="8" name="Picture 2"/>
          <p:cNvPicPr>
            <a:picLocks noChangeAspect="1" noChangeArrowheads="1"/>
          </p:cNvPicPr>
          <p:nvPr/>
        </p:nvPicPr>
        <p:blipFill>
          <a:blip r:embed="rId2" cstate="print"/>
          <a:srcRect/>
          <a:stretch>
            <a:fillRect/>
          </a:stretch>
        </p:blipFill>
        <p:spPr bwMode="auto">
          <a:xfrm>
            <a:off x="6019800" y="1905000"/>
            <a:ext cx="1315641" cy="1981200"/>
          </a:xfrm>
          <a:prstGeom prst="rect">
            <a:avLst/>
          </a:prstGeom>
          <a:noFill/>
          <a:ln w="9525">
            <a:noFill/>
            <a:miter lim="800000"/>
            <a:headEnd/>
            <a:tailEnd/>
          </a:ln>
        </p:spPr>
      </p:pic>
      <p:sp>
        <p:nvSpPr>
          <p:cNvPr id="10" name="TextBox 9"/>
          <p:cNvSpPr txBox="1"/>
          <p:nvPr/>
        </p:nvSpPr>
        <p:spPr>
          <a:xfrm>
            <a:off x="3733800" y="1828800"/>
            <a:ext cx="1563248" cy="1754326"/>
          </a:xfrm>
          <a:prstGeom prst="rect">
            <a:avLst/>
          </a:prstGeom>
          <a:noFill/>
        </p:spPr>
        <p:txBody>
          <a:bodyPr wrap="none" rtlCol="0">
            <a:spAutoFit/>
          </a:bodyPr>
          <a:lstStyle/>
          <a:p>
            <a:r>
              <a:rPr lang="en-US" dirty="0" smtClean="0">
                <a:latin typeface="Courier New" pitchFamily="49" charset="0"/>
                <a:cs typeface="Courier New" pitchFamily="49" charset="0"/>
              </a:rPr>
              <a:t>over the </a:t>
            </a:r>
          </a:p>
          <a:p>
            <a:r>
              <a:rPr lang="en-US" dirty="0" smtClean="0">
                <a:latin typeface="Courier New" pitchFamily="49" charset="0"/>
                <a:cs typeface="Courier New" pitchFamily="49" charset="0"/>
              </a:rPr>
              <a:t>radio:</a:t>
            </a:r>
          </a:p>
          <a:p>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DFKWIFKS</a:t>
            </a:r>
          </a:p>
          <a:p>
            <a:r>
              <a:rPr lang="en-US" dirty="0" smtClean="0">
                <a:latin typeface="Courier New" pitchFamily="49" charset="0"/>
                <a:cs typeface="Courier New" pitchFamily="49" charset="0"/>
              </a:rPr>
              <a:t>LWORISJD</a:t>
            </a:r>
          </a:p>
          <a:p>
            <a:r>
              <a:rPr lang="en-US" dirty="0" smtClean="0">
                <a:latin typeface="Courier New" pitchFamily="49" charset="0"/>
                <a:cs typeface="Courier New" pitchFamily="49" charset="0"/>
              </a:rPr>
              <a:t>KSUEIFKR …</a:t>
            </a:r>
            <a:endParaRPr lang="en-US" dirty="0">
              <a:latin typeface="Courier New" pitchFamily="49" charset="0"/>
              <a:cs typeface="Courier New" pitchFamily="49" charset="0"/>
            </a:endParaRPr>
          </a:p>
        </p:txBody>
      </p:sp>
      <p:sp>
        <p:nvSpPr>
          <p:cNvPr id="3" name="TextBox 2"/>
          <p:cNvSpPr txBox="1"/>
          <p:nvPr/>
        </p:nvSpPr>
        <p:spPr>
          <a:xfrm>
            <a:off x="228600" y="2691200"/>
            <a:ext cx="1303114" cy="646331"/>
          </a:xfrm>
          <a:prstGeom prst="rect">
            <a:avLst/>
          </a:prstGeom>
          <a:noFill/>
        </p:spPr>
        <p:txBody>
          <a:bodyPr wrap="none" rtlCol="0">
            <a:spAutoFit/>
          </a:bodyPr>
          <a:lstStyle/>
          <a:p>
            <a:r>
              <a:rPr lang="en-US" dirty="0" smtClean="0"/>
              <a:t>German</a:t>
            </a:r>
          </a:p>
          <a:p>
            <a:r>
              <a:rPr lang="en-US" dirty="0" smtClean="0"/>
              <a:t>text          </a:t>
            </a:r>
            <a:r>
              <a:rPr lang="en-US" dirty="0" smtClean="0">
                <a:sym typeface="Wingdings" pitchFamily="2" charset="2"/>
              </a:rPr>
              <a:t></a:t>
            </a:r>
            <a:endParaRPr lang="en-US" dirty="0"/>
          </a:p>
        </p:txBody>
      </p:sp>
      <p:sp>
        <p:nvSpPr>
          <p:cNvPr id="12" name="TextBox 11"/>
          <p:cNvSpPr txBox="1"/>
          <p:nvPr/>
        </p:nvSpPr>
        <p:spPr>
          <a:xfrm>
            <a:off x="7543800" y="2691200"/>
            <a:ext cx="1260281" cy="646331"/>
          </a:xfrm>
          <a:prstGeom prst="rect">
            <a:avLst/>
          </a:prstGeom>
          <a:noFill/>
        </p:spPr>
        <p:txBody>
          <a:bodyPr wrap="none" rtlCol="0">
            <a:spAutoFit/>
          </a:bodyPr>
          <a:lstStyle/>
          <a:p>
            <a:r>
              <a:rPr lang="en-US" dirty="0" smtClean="0"/>
              <a:t>      German</a:t>
            </a:r>
          </a:p>
          <a:p>
            <a:r>
              <a:rPr lang="en-US" dirty="0" smtClean="0">
                <a:sym typeface="Wingdings" pitchFamily="2" charset="2"/>
              </a:rPr>
              <a:t>         </a:t>
            </a:r>
            <a:r>
              <a:rPr lang="en-US" dirty="0" smtClean="0"/>
              <a:t>text</a:t>
            </a:r>
            <a:endParaRPr lang="en-US" dirty="0"/>
          </a:p>
        </p:txBody>
      </p:sp>
      <p:sp>
        <p:nvSpPr>
          <p:cNvPr id="13" name="TextBox 12"/>
          <p:cNvSpPr txBox="1"/>
          <p:nvPr/>
        </p:nvSpPr>
        <p:spPr>
          <a:xfrm>
            <a:off x="3170710" y="28296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4" name="TextBox 13"/>
          <p:cNvSpPr txBox="1"/>
          <p:nvPr/>
        </p:nvSpPr>
        <p:spPr>
          <a:xfrm>
            <a:off x="5304310" y="28296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1" name="TextBox 10"/>
          <p:cNvSpPr txBox="1"/>
          <p:nvPr/>
        </p:nvSpPr>
        <p:spPr>
          <a:xfrm>
            <a:off x="381000" y="4535269"/>
            <a:ext cx="8456161" cy="646331"/>
          </a:xfrm>
          <a:prstGeom prst="rect">
            <a:avLst/>
          </a:prstGeom>
          <a:noFill/>
        </p:spPr>
        <p:txBody>
          <a:bodyPr wrap="none" rtlCol="0">
            <a:spAutoFit/>
          </a:bodyPr>
          <a:lstStyle/>
          <a:p>
            <a:r>
              <a:rPr lang="en-US" dirty="0" smtClean="0">
                <a:latin typeface="Courier New" pitchFamily="49" charset="0"/>
                <a:cs typeface="Courier New" pitchFamily="49" charset="0"/>
              </a:rPr>
              <a:t>input (intercepted </a:t>
            </a:r>
            <a:r>
              <a:rPr lang="en-US" dirty="0" err="1" smtClean="0">
                <a:latin typeface="Courier New" pitchFamily="49" charset="0"/>
                <a:cs typeface="Courier New" pitchFamily="49" charset="0"/>
              </a:rPr>
              <a:t>ciphertext</a:t>
            </a:r>
            <a:r>
              <a:rPr lang="en-US" dirty="0" smtClean="0">
                <a:latin typeface="Courier New" pitchFamily="49" charset="0"/>
                <a:cs typeface="Courier New" pitchFamily="49" charset="0"/>
              </a:rPr>
              <a:t>):   DFKWIFKSLWORISJDKSUEIFKR …</a:t>
            </a:r>
          </a:p>
          <a:p>
            <a:r>
              <a:rPr lang="en-US" dirty="0" smtClean="0">
                <a:latin typeface="Courier New" pitchFamily="49" charset="0"/>
                <a:cs typeface="Courier New" pitchFamily="49" charset="0"/>
              </a:rPr>
              <a:t>output (plaintext):               VASISTDASHERRCAPITANRICH …</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98868954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3044714" y="1447800"/>
            <a:ext cx="3440906" cy="5181600"/>
          </a:xfrm>
          <a:prstGeom prst="rect">
            <a:avLst/>
          </a:prstGeom>
          <a:noFill/>
          <a:ln w="9525">
            <a:noFill/>
            <a:miter lim="800000"/>
            <a:headEnd/>
            <a:tailEnd/>
          </a:ln>
        </p:spPr>
      </p:pic>
      <p:sp>
        <p:nvSpPr>
          <p:cNvPr id="4" name="TextBox 3"/>
          <p:cNvSpPr txBox="1"/>
          <p:nvPr/>
        </p:nvSpPr>
        <p:spPr>
          <a:xfrm>
            <a:off x="6287975" y="1371600"/>
            <a:ext cx="1927707" cy="1569660"/>
          </a:xfrm>
          <a:prstGeom prst="rect">
            <a:avLst/>
          </a:prstGeom>
          <a:solidFill>
            <a:srgbClr val="FFFF00">
              <a:alpha val="86000"/>
            </a:srgbClr>
          </a:solidFill>
        </p:spPr>
        <p:txBody>
          <a:bodyPr wrap="none" rtlCol="0">
            <a:spAutoFit/>
          </a:bodyPr>
          <a:lstStyle/>
          <a:p>
            <a:r>
              <a:rPr lang="en-US" sz="2400" b="1" dirty="0" smtClean="0"/>
              <a:t>Secret key </a:t>
            </a:r>
            <a:r>
              <a:rPr lang="en-US" sz="2400" dirty="0" smtClean="0"/>
              <a:t>=</a:t>
            </a:r>
          </a:p>
          <a:p>
            <a:r>
              <a:rPr lang="en-US" sz="2400" dirty="0" smtClean="0"/>
              <a:t>  initial rotor</a:t>
            </a:r>
          </a:p>
          <a:p>
            <a:r>
              <a:rPr lang="en-US" sz="2400" dirty="0"/>
              <a:t> </a:t>
            </a:r>
            <a:r>
              <a:rPr lang="en-US" sz="2400" dirty="0" smtClean="0"/>
              <a:t> ordering and</a:t>
            </a:r>
          </a:p>
          <a:p>
            <a:r>
              <a:rPr lang="en-US" sz="2400" dirty="0"/>
              <a:t> </a:t>
            </a:r>
            <a:r>
              <a:rPr lang="en-US" sz="2400" dirty="0" smtClean="0"/>
              <a:t> settings</a:t>
            </a:r>
          </a:p>
        </p:txBody>
      </p:sp>
      <p:sp>
        <p:nvSpPr>
          <p:cNvPr id="5" name="TextBox 4"/>
          <p:cNvSpPr txBox="1"/>
          <p:nvPr/>
        </p:nvSpPr>
        <p:spPr>
          <a:xfrm>
            <a:off x="6287975" y="3429000"/>
            <a:ext cx="2703625" cy="1200329"/>
          </a:xfrm>
          <a:prstGeom prst="rect">
            <a:avLst/>
          </a:prstGeom>
          <a:solidFill>
            <a:srgbClr val="FFFF00">
              <a:alpha val="86000"/>
            </a:srgbClr>
          </a:solidFill>
        </p:spPr>
        <p:txBody>
          <a:bodyPr wrap="none" rtlCol="0">
            <a:spAutoFit/>
          </a:bodyPr>
          <a:lstStyle/>
          <a:p>
            <a:r>
              <a:rPr lang="en-US" sz="2400" b="1" dirty="0" smtClean="0"/>
              <a:t>Reversible behavior</a:t>
            </a:r>
          </a:p>
          <a:p>
            <a:endParaRPr lang="en-US" sz="2400" dirty="0"/>
          </a:p>
          <a:p>
            <a:r>
              <a:rPr lang="en-US" sz="2400" dirty="0" smtClean="0"/>
              <a:t>NNN </a:t>
            </a:r>
            <a:r>
              <a:rPr lang="en-US" sz="2400" dirty="0" smtClean="0">
                <a:sym typeface="Wingdings" pitchFamily="2" charset="2"/>
              </a:rPr>
              <a:t> JTE  NNN</a:t>
            </a:r>
            <a:endParaRPr lang="en-US" sz="2400" dirty="0"/>
          </a:p>
        </p:txBody>
      </p:sp>
      <p:sp>
        <p:nvSpPr>
          <p:cNvPr id="6" name="TextBox 5"/>
          <p:cNvSpPr txBox="1"/>
          <p:nvPr/>
        </p:nvSpPr>
        <p:spPr>
          <a:xfrm>
            <a:off x="457200" y="2209800"/>
            <a:ext cx="2682786" cy="1200329"/>
          </a:xfrm>
          <a:prstGeom prst="rect">
            <a:avLst/>
          </a:prstGeom>
          <a:solidFill>
            <a:srgbClr val="FFFF00">
              <a:alpha val="86000"/>
            </a:srgbClr>
          </a:solidFill>
        </p:spPr>
        <p:txBody>
          <a:bodyPr wrap="none" rtlCol="0">
            <a:spAutoFit/>
          </a:bodyPr>
          <a:lstStyle/>
          <a:p>
            <a:r>
              <a:rPr lang="en-US" sz="2400" b="1" dirty="0" smtClean="0"/>
              <a:t>Substitution</a:t>
            </a:r>
            <a:r>
              <a:rPr lang="en-US" sz="2400" dirty="0" smtClean="0"/>
              <a:t> system</a:t>
            </a:r>
          </a:p>
          <a:p>
            <a:endParaRPr lang="en-US" sz="2400" dirty="0"/>
          </a:p>
          <a:p>
            <a:r>
              <a:rPr lang="en-US" sz="2400" dirty="0" smtClean="0"/>
              <a:t>N </a:t>
            </a:r>
            <a:r>
              <a:rPr lang="en-US" sz="2400" dirty="0" smtClean="0">
                <a:sym typeface="Wingdings" pitchFamily="2" charset="2"/>
              </a:rPr>
              <a:t> J</a:t>
            </a:r>
            <a:endParaRPr lang="en-US" sz="2400" dirty="0"/>
          </a:p>
        </p:txBody>
      </p:sp>
      <p:sp>
        <p:nvSpPr>
          <p:cNvPr id="7" name="TextBox 6"/>
          <p:cNvSpPr txBox="1"/>
          <p:nvPr/>
        </p:nvSpPr>
        <p:spPr>
          <a:xfrm>
            <a:off x="381000" y="3657600"/>
            <a:ext cx="3486788" cy="2677656"/>
          </a:xfrm>
          <a:prstGeom prst="rect">
            <a:avLst/>
          </a:prstGeom>
          <a:solidFill>
            <a:srgbClr val="FFFF00">
              <a:alpha val="86000"/>
            </a:srgbClr>
          </a:solidFill>
        </p:spPr>
        <p:txBody>
          <a:bodyPr wrap="none" rtlCol="0">
            <a:spAutoFit/>
          </a:bodyPr>
          <a:lstStyle/>
          <a:p>
            <a:r>
              <a:rPr lang="en-US" sz="2400" dirty="0" smtClean="0"/>
              <a:t>Substitution table </a:t>
            </a:r>
            <a:r>
              <a:rPr lang="en-US" sz="2400" b="1" dirty="0" smtClean="0"/>
              <a:t>changes</a:t>
            </a:r>
          </a:p>
          <a:p>
            <a:r>
              <a:rPr lang="en-US" sz="2400" dirty="0"/>
              <a:t>w</a:t>
            </a:r>
            <a:r>
              <a:rPr lang="en-US" sz="2400" dirty="0" smtClean="0"/>
              <a:t>ith every keystroke:</a:t>
            </a:r>
          </a:p>
          <a:p>
            <a:endParaRPr lang="en-US" sz="2400" dirty="0"/>
          </a:p>
          <a:p>
            <a:r>
              <a:rPr lang="en-US" sz="2400" dirty="0" smtClean="0"/>
              <a:t>NNN </a:t>
            </a:r>
            <a:r>
              <a:rPr lang="en-US" sz="2400" dirty="0" smtClean="0">
                <a:sym typeface="Wingdings" pitchFamily="2" charset="2"/>
              </a:rPr>
              <a:t> JTE</a:t>
            </a:r>
          </a:p>
          <a:p>
            <a:endParaRPr lang="en-US" sz="2400" dirty="0">
              <a:sym typeface="Wingdings" pitchFamily="2" charset="2"/>
            </a:endParaRPr>
          </a:p>
          <a:p>
            <a:r>
              <a:rPr lang="en-US" sz="2400" dirty="0" smtClean="0">
                <a:sym typeface="Wingdings" pitchFamily="2" charset="2"/>
              </a:rPr>
              <a:t>Flattens out </a:t>
            </a:r>
            <a:r>
              <a:rPr lang="en-US" sz="2400" dirty="0" err="1" smtClean="0">
                <a:sym typeface="Wingdings" pitchFamily="2" charset="2"/>
              </a:rPr>
              <a:t>ciphertext</a:t>
            </a:r>
            <a:endParaRPr lang="en-US" sz="2400" dirty="0" smtClean="0">
              <a:sym typeface="Wingdings" pitchFamily="2" charset="2"/>
            </a:endParaRPr>
          </a:p>
          <a:p>
            <a:r>
              <a:rPr lang="en-US" sz="2400" dirty="0">
                <a:sym typeface="Wingdings" pitchFamily="2" charset="2"/>
              </a:rPr>
              <a:t>l</a:t>
            </a:r>
            <a:r>
              <a:rPr lang="en-US" sz="2400" dirty="0" smtClean="0">
                <a:sym typeface="Wingdings" pitchFamily="2" charset="2"/>
              </a:rPr>
              <a:t>etter distributions.</a:t>
            </a:r>
            <a:endParaRPr lang="en-US" sz="2400" dirty="0"/>
          </a:p>
        </p:txBody>
      </p:sp>
      <p:sp>
        <p:nvSpPr>
          <p:cNvPr id="9" name="Title 1"/>
          <p:cNvSpPr txBox="1">
            <a:spLocks/>
          </p:cNvSpPr>
          <p:nvPr/>
        </p:nvSpPr>
        <p:spPr>
          <a:xfrm>
            <a:off x="609600" y="228600"/>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“First NLP Task Ever” (1930s-40s)</a:t>
            </a:r>
            <a:br>
              <a:rPr lang="en-US" sz="4000" dirty="0" smtClean="0"/>
            </a:br>
            <a:r>
              <a:rPr lang="en-US" sz="4000" dirty="0" smtClean="0"/>
              <a:t>Breaking the German Enigma Cipher</a:t>
            </a:r>
          </a:p>
        </p:txBody>
      </p:sp>
    </p:spTree>
    <p:extLst>
      <p:ext uri="{BB962C8B-B14F-4D97-AF65-F5344CB8AC3E}">
        <p14:creationId xmlns:p14="http://schemas.microsoft.com/office/powerpoint/2010/main" val="1359418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87838" y="32400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241800" y="36449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97351" y="38417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92613" y="38258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227513" y="35702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835" name="TextBox 46"/>
          <p:cNvSpPr txBox="1">
            <a:spLocks noChangeArrowheads="1"/>
          </p:cNvSpPr>
          <p:nvPr/>
        </p:nvSpPr>
        <p:spPr bwMode="auto">
          <a:xfrm>
            <a:off x="3657600" y="4111625"/>
            <a:ext cx="3505200" cy="366713"/>
          </a:xfrm>
          <a:prstGeom prst="rect">
            <a:avLst/>
          </a:prstGeom>
          <a:noFill/>
          <a:ln w="9525">
            <a:noFill/>
            <a:miter lim="800000"/>
            <a:headEnd/>
            <a:tailEnd/>
          </a:ln>
        </p:spPr>
        <p:txBody>
          <a:bodyPr>
            <a:spAutoFit/>
          </a:bodyPr>
          <a:lstStyle/>
          <a:p>
            <a:pPr algn="ctr"/>
            <a:r>
              <a:rPr lang="en-US" b="1">
                <a:latin typeface="Calibri" pitchFamily="34" charset="0"/>
              </a:rPr>
              <a:t>SHANNON    TURING  KULLBACK</a:t>
            </a:r>
          </a:p>
        </p:txBody>
      </p:sp>
      <p:sp>
        <p:nvSpPr>
          <p:cNvPr id="49" name="Oval 48"/>
          <p:cNvSpPr/>
          <p:nvPr/>
        </p:nvSpPr>
        <p:spPr>
          <a:xfrm>
            <a:off x="5326063" y="32766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78438" y="37099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233987" y="38782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429250" y="38623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64150" y="36068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240463" y="32004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92838" y="36337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148387" y="38020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343650" y="37861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8550" y="35306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676400" y="2209800"/>
            <a:ext cx="571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6" name="TextBox 4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Decipherment Papers by ACL-</a:t>
            </a:r>
            <a:r>
              <a:rPr lang="en-US" dirty="0" err="1" smtClean="0"/>
              <a:t>ers</a:t>
            </a:r>
            <a:endParaRPr lang="en-US" dirty="0"/>
          </a:p>
        </p:txBody>
      </p:sp>
      <p:sp>
        <p:nvSpPr>
          <p:cNvPr id="3" name="Content Placeholder 2"/>
          <p:cNvSpPr>
            <a:spLocks noGrp="1"/>
          </p:cNvSpPr>
          <p:nvPr>
            <p:ph idx="1"/>
          </p:nvPr>
        </p:nvSpPr>
        <p:spPr>
          <a:xfrm>
            <a:off x="457200" y="1295400"/>
            <a:ext cx="8229600" cy="4525963"/>
          </a:xfrm>
        </p:spPr>
        <p:txBody>
          <a:bodyPr>
            <a:noAutofit/>
          </a:bodyPr>
          <a:lstStyle/>
          <a:p>
            <a:r>
              <a:rPr lang="en-US" sz="1200" dirty="0" smtClean="0"/>
              <a:t>"Unsupervised Analysis for Decipherment Problems,“ (K. Knight, A. Nair, N. </a:t>
            </a:r>
            <a:r>
              <a:rPr lang="en-US" sz="1200" dirty="0" err="1" smtClean="0"/>
              <a:t>Rathod</a:t>
            </a:r>
            <a:r>
              <a:rPr lang="en-US" sz="1200" dirty="0" smtClean="0"/>
              <a:t>, and K. Yamada), Proc. ACL-COLING, 2006.  (Rejected four times previously, but OK!)</a:t>
            </a:r>
          </a:p>
          <a:p>
            <a:endParaRPr lang="en-US" sz="1200" dirty="0" smtClean="0"/>
          </a:p>
          <a:p>
            <a:r>
              <a:rPr lang="en-US" sz="1200" dirty="0" smtClean="0"/>
              <a:t>"Attacking Decipherment Problems Optimally with Low-Order N-gram Models," (S. Ravi and K. Knight), </a:t>
            </a:r>
            <a:r>
              <a:rPr lang="en-US" sz="1200" i="1" dirty="0" err="1" smtClean="0"/>
              <a:t>Cryptologia</a:t>
            </a:r>
            <a:r>
              <a:rPr lang="en-US" sz="1200" dirty="0" smtClean="0"/>
              <a:t>, 2009.</a:t>
            </a:r>
          </a:p>
          <a:p>
            <a:r>
              <a:rPr lang="en-US" sz="1200" dirty="0" smtClean="0"/>
              <a:t>"Probabilistic Methods for a Japanese Syllable Cipher," (S. Ravi and K. Knight), Proc. ICCPOL, 2009.</a:t>
            </a:r>
          </a:p>
          <a:p>
            <a:endParaRPr lang="en-US" sz="1200" dirty="0" smtClean="0"/>
          </a:p>
          <a:p>
            <a:r>
              <a:rPr lang="en-US" sz="1200" dirty="0" smtClean="0"/>
              <a:t>"A Statistical Model for Lost Language Decipherment," (B. Snyder, R. </a:t>
            </a:r>
            <a:r>
              <a:rPr lang="en-US" sz="1200" dirty="0" err="1" smtClean="0"/>
              <a:t>Barzilay</a:t>
            </a:r>
            <a:r>
              <a:rPr lang="en-US" sz="1200" dirty="0" smtClean="0"/>
              <a:t>, and K. Knight), Proc. ACL, 2010.</a:t>
            </a:r>
          </a:p>
          <a:p>
            <a:r>
              <a:rPr lang="en-US" sz="1200" dirty="0" smtClean="0"/>
              <a:t>"An Exact A* Method for Deciphering Letter-Substitution Ciphers," (E. </a:t>
            </a:r>
            <a:r>
              <a:rPr lang="en-US" sz="1200" dirty="0" err="1" smtClean="0"/>
              <a:t>Corlett</a:t>
            </a:r>
            <a:r>
              <a:rPr lang="en-US" sz="1200" dirty="0" smtClean="0"/>
              <a:t> and G. Penn), Proc. ACL, 2010.</a:t>
            </a:r>
          </a:p>
          <a:p>
            <a:endParaRPr lang="en-US" sz="1200" dirty="0" smtClean="0"/>
          </a:p>
          <a:p>
            <a:r>
              <a:rPr lang="en-US" sz="1200" dirty="0" smtClean="0"/>
              <a:t>"Deciphering Foreign Language," (S. Ravi and K. Knight), Proc. ACL, 2011.</a:t>
            </a:r>
          </a:p>
          <a:p>
            <a:r>
              <a:rPr lang="en-US" sz="1200" dirty="0" smtClean="0"/>
              <a:t>"The </a:t>
            </a:r>
            <a:r>
              <a:rPr lang="en-US" sz="1200" dirty="0" err="1" smtClean="0"/>
              <a:t>Copiale</a:t>
            </a:r>
            <a:r>
              <a:rPr lang="en-US" sz="1200" dirty="0" smtClean="0"/>
              <a:t> Cipher," (K. Knight, B. </a:t>
            </a:r>
            <a:r>
              <a:rPr lang="en-US" sz="1200" dirty="0" err="1" smtClean="0"/>
              <a:t>Megyesi</a:t>
            </a:r>
            <a:r>
              <a:rPr lang="en-US" sz="1200" dirty="0" smtClean="0"/>
              <a:t>, and C. Schaefer), Proc. ACL BUCC, 2011. </a:t>
            </a:r>
          </a:p>
          <a:p>
            <a:r>
              <a:rPr lang="en-US" sz="1200" dirty="0" smtClean="0"/>
              <a:t>"Bayesian Inference for Zodiac and Other Homophonic Ciphers," (S. Ravi and K. Knight), Proc. ACL, 2011.</a:t>
            </a:r>
          </a:p>
          <a:p>
            <a:r>
              <a:rPr lang="en-US" sz="1200" dirty="0" smtClean="0"/>
              <a:t>"What We Know About the </a:t>
            </a:r>
            <a:r>
              <a:rPr lang="en-US" sz="1200" dirty="0" err="1" smtClean="0"/>
              <a:t>Voynich</a:t>
            </a:r>
            <a:r>
              <a:rPr lang="en-US" sz="1200" dirty="0" smtClean="0"/>
              <a:t> Manuscript," (S. Reddy and K. Knight), Proc. ACL </a:t>
            </a:r>
            <a:r>
              <a:rPr lang="en-US" sz="1200" dirty="0" err="1" smtClean="0"/>
              <a:t>LaTECH</a:t>
            </a:r>
            <a:r>
              <a:rPr lang="en-US" sz="1200" dirty="0" smtClean="0"/>
              <a:t>, 2011.</a:t>
            </a:r>
          </a:p>
          <a:p>
            <a:r>
              <a:rPr lang="en-US" sz="1200" dirty="0" smtClean="0"/>
              <a:t>"Simple Effective Decipherment via Combinatorial Optimization," (T. Berg-Kirkpatrick and D. Klein), Proc. EMNLP, 2011.</a:t>
            </a:r>
          </a:p>
          <a:p>
            <a:endParaRPr lang="en-US" sz="1200" dirty="0" smtClean="0"/>
          </a:p>
          <a:p>
            <a:r>
              <a:rPr lang="en-US" sz="1200" dirty="0" smtClean="0"/>
              <a:t>"Decoding Running Key Ciphers," (S. Reddy and K. Knight), Proc. ACL, 2012. </a:t>
            </a:r>
          </a:p>
          <a:p>
            <a:r>
              <a:rPr lang="en-US" sz="1200" dirty="0" smtClean="0"/>
              <a:t>"Large Scale Decipherment for Out-of-Domain Machine Translation," (Q. Dou and K. Knight), Proc. EMNLP, 2012.</a:t>
            </a:r>
          </a:p>
          <a:p>
            <a:r>
              <a:rPr lang="en-US" sz="1200" dirty="0" smtClean="0"/>
              <a:t>"Deciphering Foreign Language by Combining Language Models and Context Vectors," (M. </a:t>
            </a:r>
            <a:r>
              <a:rPr lang="en-US" sz="1200" dirty="0" err="1" smtClean="0"/>
              <a:t>Nuhn</a:t>
            </a:r>
            <a:r>
              <a:rPr lang="en-US" sz="1200" dirty="0" smtClean="0"/>
              <a:t>, A. </a:t>
            </a:r>
            <a:r>
              <a:rPr lang="en-US" sz="1200" dirty="0" err="1" smtClean="0"/>
              <a:t>Mauser</a:t>
            </a:r>
            <a:r>
              <a:rPr lang="en-US" sz="1200" dirty="0" smtClean="0"/>
              <a:t>, and H. Ney), Proc. ACL, 2012.</a:t>
            </a:r>
          </a:p>
          <a:p>
            <a:endParaRPr lang="en-US" sz="1200" dirty="0" smtClean="0"/>
          </a:p>
          <a:p>
            <a:r>
              <a:rPr lang="en-US" sz="1200" dirty="0" smtClean="0"/>
              <a:t>"Decipherment Complexity in 1:1 Substitution Ciphers," (M. </a:t>
            </a:r>
            <a:r>
              <a:rPr lang="en-US" sz="1200" dirty="0" err="1" smtClean="0"/>
              <a:t>Nuhn</a:t>
            </a:r>
            <a:r>
              <a:rPr lang="en-US" sz="1200" dirty="0" smtClean="0"/>
              <a:t>, and H. Ney), Proc. ACL, 2013.</a:t>
            </a:r>
          </a:p>
          <a:p>
            <a:r>
              <a:rPr lang="en-US" sz="1200" dirty="0" smtClean="0"/>
              <a:t>"Beam Search for Solving Substitution Ciphers," (M. </a:t>
            </a:r>
            <a:r>
              <a:rPr lang="en-US" sz="1200" dirty="0" err="1" smtClean="0"/>
              <a:t>Nuhn</a:t>
            </a:r>
            <a:r>
              <a:rPr lang="en-US" sz="1200" dirty="0" smtClean="0"/>
              <a:t>, J. </a:t>
            </a:r>
            <a:r>
              <a:rPr lang="en-US" sz="1200" dirty="0" err="1" smtClean="0"/>
              <a:t>Schamper</a:t>
            </a:r>
            <a:r>
              <a:rPr lang="en-US" sz="1200" dirty="0" smtClean="0"/>
              <a:t>, and H. Ney), Proc. ACL, 2013.</a:t>
            </a:r>
          </a:p>
          <a:p>
            <a:r>
              <a:rPr lang="en-US" sz="1200" dirty="0" smtClean="0"/>
              <a:t>"Scalable decipherment for machine translation via hash sampling," (S. Ravi), Proc. ACL, 2013.</a:t>
            </a:r>
          </a:p>
          <a:p>
            <a:r>
              <a:rPr lang="en-US" sz="1200" dirty="0" smtClean="0"/>
              <a:t>“Unsupervised Consonant-Vowel Prediction over Hundreds of Languages,” (Y. Kim and B. Snyder), Proc. ACL, 2013.</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859"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49" name="Oval 48"/>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589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dirty="0">
                <a:latin typeface="Calibri" pitchFamily="34" charset="0"/>
              </a:rPr>
              <a:t>LOOK FOR ENIGMA</a:t>
            </a:r>
          </a:p>
          <a:p>
            <a:pPr algn="ctr"/>
            <a:r>
              <a:rPr lang="en-US" b="1" dirty="0">
                <a:latin typeface="Calibri" pitchFamily="34" charset="0"/>
              </a:rPr>
              <a:t>SETTINGS THAT YIELD</a:t>
            </a:r>
            <a:br>
              <a:rPr lang="en-US" b="1" dirty="0">
                <a:latin typeface="Calibri" pitchFamily="34" charset="0"/>
              </a:rPr>
            </a:br>
            <a:r>
              <a:rPr lang="en-US" b="1" dirty="0">
                <a:latin typeface="Calibri" pitchFamily="34" charset="0"/>
              </a:rPr>
              <a:t>PLAINTEXT PATTERN</a:t>
            </a:r>
          </a:p>
          <a:p>
            <a:pPr algn="ctr"/>
            <a:r>
              <a:rPr lang="en-US" b="1" dirty="0" smtClean="0">
                <a:latin typeface="Calibri" pitchFamily="34" charset="0"/>
              </a:rPr>
              <a:t>"XYZXYZ…"</a:t>
            </a:r>
            <a:endParaRPr lang="en-US" b="1" dirty="0">
              <a:latin typeface="Calibri" pitchFamily="34" charset="0"/>
            </a:endParaRPr>
          </a:p>
        </p:txBody>
      </p:sp>
      <p:sp>
        <p:nvSpPr>
          <p:cNvPr id="66" name="TextBox 6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68" name="Rectangle 67"/>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0" name="Rectangle 69"/>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2" name="Rectangle 71"/>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5" name="Rectangle 74"/>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7" name="Rectangle 76"/>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1" name="Rectangle 80"/>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3" name="Straight Connector 82"/>
          <p:cNvCxnSpPr>
            <a:stCxn id="68" idx="3"/>
            <a:endCxn id="72"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5" name="Straight Connector 84"/>
          <p:cNvCxnSpPr>
            <a:endCxn id="77"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7" name="Straight Connector 86"/>
          <p:cNvCxnSpPr>
            <a:stCxn id="70" idx="3"/>
            <a:endCxn id="75"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0" name="Straight Connector 89"/>
          <p:cNvCxnSpPr>
            <a:endCxn id="81"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1" name="Straight Connector 90"/>
          <p:cNvCxnSpPr>
            <a:stCxn id="72" idx="2"/>
            <a:endCxn id="75"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3" name="Straight Connector 92"/>
          <p:cNvCxnSpPr>
            <a:stCxn id="92"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94" name="Straight Connector 93"/>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96" name="Oval 95"/>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97" name="Straight Connector 96"/>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sp>
        <p:nvSpPr>
          <p:cNvPr id="98" name="TextBox 97"/>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sp>
        <p:nvSpPr>
          <p:cNvPr id="99" name="Oval 98"/>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0" name="Straight Connector 99"/>
          <p:cNvCxnSpPr>
            <a:stCxn id="99"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5" name="Straight Connector 104"/>
          <p:cNvCxnSpPr>
            <a:stCxn id="104"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0" name="Straight Connector 109"/>
          <p:cNvCxnSpPr>
            <a:stCxn id="109"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 name="Rectangle 46"/>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8" name="Rectangle 47"/>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9" name="Rectangle 58"/>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1" name="Rectangle 60"/>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2" name="Rectangle 61"/>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3" name="Rectangle 62"/>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65" name="Straight Connector 64"/>
          <p:cNvCxnSpPr>
            <a:stCxn id="47" idx="3"/>
            <a:endCxn id="59"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a:endCxn id="62"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a:stCxn id="48" idx="3"/>
            <a:endCxn id="61"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a:endCxn id="63"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a:stCxn id="59" idx="2"/>
            <a:endCxn id="61"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74" name="Rectangle 73"/>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6" name="Straight Connector 75"/>
          <p:cNvCxnSpPr>
            <a:stCxn id="74"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84" name="Oval 83"/>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86" name="Straight Connector 85"/>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5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dirty="0">
                <a:latin typeface="Calibri" pitchFamily="34" charset="0"/>
              </a:rPr>
              <a:t>LOOK FOR ENIGMA</a:t>
            </a:r>
          </a:p>
          <a:p>
            <a:pPr algn="ctr"/>
            <a:r>
              <a:rPr lang="en-US" b="1" dirty="0">
                <a:latin typeface="Calibri" pitchFamily="34" charset="0"/>
              </a:rPr>
              <a:t>SETTINGS THAT YIELD</a:t>
            </a:r>
            <a:br>
              <a:rPr lang="en-US" b="1" dirty="0">
                <a:latin typeface="Calibri" pitchFamily="34" charset="0"/>
              </a:rPr>
            </a:br>
            <a:r>
              <a:rPr lang="en-US" b="1" dirty="0">
                <a:latin typeface="Calibri" pitchFamily="34" charset="0"/>
              </a:rPr>
              <a:t>PLAINTEXT PATTERN</a:t>
            </a:r>
          </a:p>
          <a:p>
            <a:pPr algn="ctr"/>
            <a:r>
              <a:rPr lang="en-US" b="1" dirty="0" smtClean="0">
                <a:latin typeface="Calibri" pitchFamily="34" charset="0"/>
              </a:rPr>
              <a:t>"XYZXYZ…"</a:t>
            </a:r>
            <a:endParaRPr lang="en-US" b="1" dirty="0">
              <a:latin typeface="Calibri" pitchFamily="34" charset="0"/>
            </a:endParaRPr>
          </a:p>
        </p:txBody>
      </p:sp>
      <p:sp>
        <p:nvSpPr>
          <p:cNvPr id="64" name="TextBox 63"/>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pic>
        <p:nvPicPr>
          <p:cNvPr id="102463" name="Picture 63"/>
          <p:cNvPicPr>
            <a:picLocks noChangeAspect="1" noChangeArrowheads="1"/>
          </p:cNvPicPr>
          <p:nvPr/>
        </p:nvPicPr>
        <p:blipFill>
          <a:blip r:embed="rId2" cstate="print"/>
          <a:srcRect/>
          <a:stretch>
            <a:fillRect/>
          </a:stretch>
        </p:blipFill>
        <p:spPr bwMode="auto">
          <a:xfrm>
            <a:off x="7542213" y="3267075"/>
            <a:ext cx="1449387" cy="1685925"/>
          </a:xfrm>
          <a:prstGeom prst="rect">
            <a:avLst/>
          </a:prstGeom>
          <a:noFill/>
          <a:ln w="9525">
            <a:noFill/>
            <a:miter lim="800000"/>
            <a:headEnd/>
            <a:tailEnd/>
          </a:ln>
          <a:effectLst/>
        </p:spPr>
      </p:pic>
      <p:cxnSp>
        <p:nvCxnSpPr>
          <p:cNvPr id="7" name="Straight Arrow Connector 43"/>
          <p:cNvCxnSpPr/>
          <p:nvPr/>
        </p:nvCxnSpPr>
        <p:spPr>
          <a:xfrm>
            <a:off x="8059738" y="2817813"/>
            <a:ext cx="17462" cy="382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2465" name="Text Box 65"/>
          <p:cNvSpPr txBox="1">
            <a:spLocks noChangeArrowheads="1"/>
          </p:cNvSpPr>
          <p:nvPr/>
        </p:nvSpPr>
        <p:spPr bwMode="auto">
          <a:xfrm>
            <a:off x="7680325" y="3541713"/>
            <a:ext cx="323850" cy="366712"/>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6" name="Text Box 66"/>
          <p:cNvSpPr txBox="1">
            <a:spLocks noChangeArrowheads="1"/>
          </p:cNvSpPr>
          <p:nvPr/>
        </p:nvSpPr>
        <p:spPr bwMode="auto">
          <a:xfrm>
            <a:off x="7832725" y="32766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7" name="Text Box 67"/>
          <p:cNvSpPr txBox="1">
            <a:spLocks noChangeArrowheads="1"/>
          </p:cNvSpPr>
          <p:nvPr/>
        </p:nvSpPr>
        <p:spPr bwMode="auto">
          <a:xfrm>
            <a:off x="84582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8" name="Text Box 68"/>
          <p:cNvSpPr txBox="1">
            <a:spLocks noChangeArrowheads="1"/>
          </p:cNvSpPr>
          <p:nvPr/>
        </p:nvSpPr>
        <p:spPr bwMode="auto">
          <a:xfrm>
            <a:off x="75438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70" name="TextBox 69"/>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85" name="Oval 84"/>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7" name="Straight Connector 86"/>
          <p:cNvCxnSpPr>
            <a:stCxn id="85"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6" name="Straight Connector 95"/>
          <p:cNvCxnSpPr>
            <a:stCxn id="94"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1" name="Straight Connector 100"/>
          <p:cNvCxnSpPr>
            <a:stCxn id="100"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6" name="Straight Connector 105"/>
          <p:cNvCxnSpPr>
            <a:stCxn id="105"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1" name="Straight Connector 110"/>
          <p:cNvCxnSpPr>
            <a:stCxn id="110"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6" name="Straight Connector 115"/>
          <p:cNvCxnSpPr>
            <a:stCxn id="115"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81" name="TextBox 80"/>
          <p:cNvSpPr txBox="1"/>
          <p:nvPr/>
        </p:nvSpPr>
        <p:spPr>
          <a:xfrm>
            <a:off x="7620000" y="5105400"/>
            <a:ext cx="1243802" cy="646331"/>
          </a:xfrm>
          <a:prstGeom prst="rect">
            <a:avLst/>
          </a:prstGeom>
          <a:noFill/>
        </p:spPr>
        <p:txBody>
          <a:bodyPr wrap="none" rtlCol="0">
            <a:spAutoFit/>
          </a:bodyPr>
          <a:lstStyle/>
          <a:p>
            <a:r>
              <a:rPr lang="en-US" dirty="0" smtClean="0"/>
              <a:t>WINSTON</a:t>
            </a:r>
          </a:p>
          <a:p>
            <a:r>
              <a:rPr lang="en-US" dirty="0" smtClean="0"/>
              <a:t>CHURCHILL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Enigma</a:t>
            </a:r>
            <a:endParaRPr lang="en-US" dirty="0"/>
          </a:p>
        </p:txBody>
      </p:sp>
      <p:sp>
        <p:nvSpPr>
          <p:cNvPr id="3" name="Content Placeholder 2"/>
          <p:cNvSpPr>
            <a:spLocks noGrp="1"/>
          </p:cNvSpPr>
          <p:nvPr>
            <p:ph idx="1"/>
          </p:nvPr>
        </p:nvSpPr>
        <p:spPr>
          <a:xfrm>
            <a:off x="304800" y="1600200"/>
            <a:ext cx="8458200" cy="4724400"/>
          </a:xfrm>
        </p:spPr>
        <p:txBody>
          <a:bodyPr>
            <a:normAutofit fontScale="85000" lnSpcReduction="10000"/>
          </a:bodyPr>
          <a:lstStyle/>
          <a:p>
            <a:r>
              <a:rPr lang="en-US" dirty="0" smtClean="0"/>
              <a:t>Mathematical breakthroughs:</a:t>
            </a:r>
          </a:p>
          <a:p>
            <a:pPr lvl="1"/>
            <a:r>
              <a:rPr lang="en-US" dirty="0" smtClean="0"/>
              <a:t>Log-odds for weight of evidence [Good, Turing]</a:t>
            </a:r>
          </a:p>
          <a:p>
            <a:pPr lvl="1"/>
            <a:r>
              <a:rPr lang="en-US" dirty="0" smtClean="0"/>
              <a:t>Smoothing with prior [Good, Turing]</a:t>
            </a:r>
          </a:p>
          <a:p>
            <a:pPr lvl="1"/>
            <a:r>
              <a:rPr lang="en-US" dirty="0" smtClean="0"/>
              <a:t>Information theory [Shannon]</a:t>
            </a:r>
          </a:p>
          <a:p>
            <a:endParaRPr lang="en-US" dirty="0" smtClean="0"/>
          </a:p>
          <a:p>
            <a:r>
              <a:rPr lang="en-US" dirty="0" smtClean="0"/>
              <a:t>1945: War ends</a:t>
            </a:r>
            <a:endParaRPr lang="en-US" dirty="0"/>
          </a:p>
          <a:p>
            <a:r>
              <a:rPr lang="en-US" dirty="0" smtClean="0"/>
              <a:t>1973: Wartime Enigma decipherment leaked</a:t>
            </a:r>
          </a:p>
          <a:p>
            <a:r>
              <a:rPr lang="en-US" dirty="0" smtClean="0"/>
              <a:t>1975: Last surplus Enigma given to developing countries</a:t>
            </a:r>
          </a:p>
          <a:p>
            <a:r>
              <a:rPr lang="en-US" dirty="0" smtClean="0"/>
              <a:t>1996: One Turing Enigma treatise declassified</a:t>
            </a:r>
          </a:p>
          <a:p>
            <a:r>
              <a:rPr lang="en-US" dirty="0" smtClean="0"/>
              <a:t>2012: Another declassified (but have to go to England)</a:t>
            </a:r>
          </a:p>
        </p:txBody>
      </p:sp>
      <p:sp>
        <p:nvSpPr>
          <p:cNvPr id="4" name="TextBox 3"/>
          <p:cNvSpPr txBox="1"/>
          <p:nvPr/>
        </p:nvSpPr>
        <p:spPr>
          <a:xfrm>
            <a:off x="7167383" y="2076271"/>
            <a:ext cx="1824217" cy="1200329"/>
          </a:xfrm>
          <a:prstGeom prst="rect">
            <a:avLst/>
          </a:prstGeom>
          <a:solidFill>
            <a:srgbClr val="FFFF00"/>
          </a:solidFill>
        </p:spPr>
        <p:txBody>
          <a:bodyPr wrap="none" rtlCol="0">
            <a:spAutoFit/>
          </a:bodyPr>
          <a:lstStyle/>
          <a:p>
            <a:r>
              <a:rPr lang="en-US" dirty="0" smtClean="0"/>
              <a:t>elegant, </a:t>
            </a:r>
          </a:p>
          <a:p>
            <a:r>
              <a:rPr lang="en-US" dirty="0" smtClean="0"/>
              <a:t>powerful,</a:t>
            </a:r>
          </a:p>
          <a:p>
            <a:r>
              <a:rPr lang="en-US" dirty="0" smtClean="0"/>
              <a:t>widely-applicable</a:t>
            </a:r>
          </a:p>
          <a:p>
            <a:r>
              <a:rPr lang="en-US" dirty="0" smtClean="0"/>
              <a:t>mathematics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13" name="TextBox 12"/>
          <p:cNvSpPr txBox="1"/>
          <p:nvPr/>
        </p:nvSpPr>
        <p:spPr>
          <a:xfrm>
            <a:off x="6553200" y="2819400"/>
            <a:ext cx="2286000" cy="1200329"/>
          </a:xfrm>
          <a:prstGeom prst="rect">
            <a:avLst/>
          </a:prstGeom>
          <a:solidFill>
            <a:srgbClr val="FFFF00"/>
          </a:solidFill>
        </p:spPr>
        <p:txBody>
          <a:bodyPr wrap="square" rtlCol="0">
            <a:spAutoFit/>
          </a:bodyPr>
          <a:lstStyle/>
          <a:p>
            <a:r>
              <a:rPr lang="en-US" dirty="0" smtClean="0"/>
              <a:t>elegant, </a:t>
            </a:r>
          </a:p>
          <a:p>
            <a:r>
              <a:rPr lang="en-US" dirty="0" smtClean="0"/>
              <a:t>powerful</a:t>
            </a:r>
          </a:p>
          <a:p>
            <a:r>
              <a:rPr lang="en-US" dirty="0" smtClean="0"/>
              <a:t>widely-applicable</a:t>
            </a:r>
          </a:p>
          <a:p>
            <a:r>
              <a:rPr lang="en-US" dirty="0" smtClean="0"/>
              <a:t>mathematics</a:t>
            </a:r>
          </a:p>
        </p:txBody>
      </p:sp>
      <p:cxnSp>
        <p:nvCxnSpPr>
          <p:cNvPr id="14" name="Straight Connector 13"/>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8" name="TextBox 7"/>
          <p:cNvSpPr txBox="1"/>
          <p:nvPr/>
        </p:nvSpPr>
        <p:spPr>
          <a:xfrm>
            <a:off x="6553200" y="2819400"/>
            <a:ext cx="2311146" cy="1200329"/>
          </a:xfrm>
          <a:prstGeom prst="rect">
            <a:avLst/>
          </a:prstGeom>
          <a:solidFill>
            <a:srgbClr val="FFFF00"/>
          </a:solidFill>
        </p:spPr>
        <p:txBody>
          <a:bodyPr wrap="none" rtlCol="0">
            <a:spAutoFit/>
          </a:bodyPr>
          <a:lstStyle/>
          <a:p>
            <a:r>
              <a:rPr lang="en-US" dirty="0" smtClean="0"/>
              <a:t>elegant, </a:t>
            </a:r>
          </a:p>
          <a:p>
            <a:r>
              <a:rPr lang="en-US" dirty="0" smtClean="0"/>
              <a:t>powerful, war-winning</a:t>
            </a:r>
          </a:p>
          <a:p>
            <a:r>
              <a:rPr lang="en-US" dirty="0" smtClean="0"/>
              <a:t>widely-applicable</a:t>
            </a:r>
          </a:p>
          <a:p>
            <a:r>
              <a:rPr lang="en-US" dirty="0" smtClean="0"/>
              <a:t>mathematics</a:t>
            </a:r>
          </a:p>
        </p:txBody>
      </p:sp>
      <p:cxnSp>
        <p:nvCxnSpPr>
          <p:cNvPr id="9" name="Straight Connector 8"/>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7" name="TextBox 6"/>
          <p:cNvSpPr txBox="1"/>
          <p:nvPr/>
        </p:nvSpPr>
        <p:spPr>
          <a:xfrm>
            <a:off x="6553200" y="4191000"/>
            <a:ext cx="1785682" cy="923330"/>
          </a:xfrm>
          <a:prstGeom prst="rect">
            <a:avLst/>
          </a:prstGeom>
          <a:solidFill>
            <a:srgbClr val="FFFF00"/>
          </a:solidFill>
        </p:spPr>
        <p:txBody>
          <a:bodyPr wrap="none" rtlCol="0">
            <a:spAutoFit/>
          </a:bodyPr>
          <a:lstStyle/>
          <a:p>
            <a:r>
              <a:rPr lang="en-US" dirty="0" smtClean="0"/>
              <a:t>if we worked this</a:t>
            </a:r>
          </a:p>
          <a:p>
            <a:r>
              <a:rPr lang="en-US" dirty="0" smtClean="0"/>
              <a:t>hard on machine</a:t>
            </a:r>
          </a:p>
          <a:p>
            <a:r>
              <a:rPr lang="en-US" dirty="0" smtClean="0"/>
              <a:t>translation ...</a:t>
            </a:r>
          </a:p>
        </p:txBody>
      </p:sp>
      <p:sp>
        <p:nvSpPr>
          <p:cNvPr id="8" name="TextBox 7"/>
          <p:cNvSpPr txBox="1"/>
          <p:nvPr/>
        </p:nvSpPr>
        <p:spPr>
          <a:xfrm>
            <a:off x="6553200" y="2819400"/>
            <a:ext cx="2311146" cy="1200329"/>
          </a:xfrm>
          <a:prstGeom prst="rect">
            <a:avLst/>
          </a:prstGeom>
          <a:solidFill>
            <a:srgbClr val="FFFF00"/>
          </a:solidFill>
        </p:spPr>
        <p:txBody>
          <a:bodyPr wrap="none" rtlCol="0">
            <a:spAutoFit/>
          </a:bodyPr>
          <a:lstStyle/>
          <a:p>
            <a:r>
              <a:rPr lang="en-US" dirty="0" smtClean="0"/>
              <a:t>elegant, </a:t>
            </a:r>
          </a:p>
          <a:p>
            <a:r>
              <a:rPr lang="en-US" dirty="0" smtClean="0"/>
              <a:t>powerful, war-winning</a:t>
            </a:r>
          </a:p>
          <a:p>
            <a:r>
              <a:rPr lang="en-US" dirty="0" smtClean="0"/>
              <a:t>widely-applicable</a:t>
            </a:r>
          </a:p>
          <a:p>
            <a:r>
              <a:rPr lang="en-US" dirty="0" smtClean="0"/>
              <a:t>mathematics</a:t>
            </a:r>
          </a:p>
        </p:txBody>
      </p:sp>
      <p:cxnSp>
        <p:nvCxnSpPr>
          <p:cNvPr id="9" name="Straight Connector 8"/>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a:bodyPr>
          <a:lstStyle/>
          <a:p>
            <a:r>
              <a:rPr lang="en-US" dirty="0" smtClean="0"/>
              <a:t>Foreign language as a code</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pic>
        <p:nvPicPr>
          <p:cNvPr id="5" name="Picture 4"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6" name="Rectangle 15"/>
          <p:cNvSpPr/>
          <p:nvPr/>
        </p:nvSpPr>
        <p:spPr>
          <a:xfrm>
            <a:off x="1447800" y="2514600"/>
            <a:ext cx="2895600" cy="3048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05000" y="4876800"/>
            <a:ext cx="2438400" cy="2286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91000" y="5029200"/>
            <a:ext cx="3200400" cy="2286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Classical military/diplomatic ciphers	(15 </a:t>
            </a:r>
            <a:r>
              <a:rPr lang="en-US" dirty="0" err="1" smtClean="0"/>
              <a:t>mins</a:t>
            </a:r>
            <a:r>
              <a:rPr lang="en-US" dirty="0" smtClean="0"/>
              <a:t>)</a:t>
            </a:r>
          </a:p>
          <a:p>
            <a:r>
              <a:rPr lang="en-US" dirty="0" smtClean="0"/>
              <a:t>Foreign language as a code		(10 </a:t>
            </a:r>
            <a:r>
              <a:rPr lang="en-US" dirty="0" err="1" smtClean="0"/>
              <a:t>mins</a:t>
            </a:r>
            <a:r>
              <a:rPr lang="en-US" dirty="0" smtClean="0"/>
              <a:t>)</a:t>
            </a:r>
          </a:p>
          <a:p>
            <a:r>
              <a:rPr lang="en-US" dirty="0" smtClean="0"/>
              <a:t>Automatic decipherment			(55 </a:t>
            </a:r>
            <a:r>
              <a:rPr lang="en-US" dirty="0" err="1" smtClean="0"/>
              <a:t>mins</a:t>
            </a:r>
            <a:r>
              <a:rPr lang="en-US" dirty="0" smtClean="0"/>
              <a:t>)</a:t>
            </a:r>
          </a:p>
          <a:p>
            <a:r>
              <a:rPr lang="en-US" b="1" dirty="0" smtClean="0"/>
              <a:t>Break</a:t>
            </a:r>
            <a:r>
              <a:rPr lang="en-US" dirty="0" smtClean="0"/>
              <a:t>						</a:t>
            </a:r>
            <a:r>
              <a:rPr lang="en-US" b="1" dirty="0" smtClean="0"/>
              <a:t>(30 </a:t>
            </a:r>
            <a:r>
              <a:rPr lang="en-US" b="1" dirty="0" err="1" smtClean="0"/>
              <a:t>mins</a:t>
            </a:r>
            <a:r>
              <a:rPr lang="en-US" b="1" dirty="0" smtClean="0"/>
              <a:t>)</a:t>
            </a:r>
          </a:p>
          <a:p>
            <a:r>
              <a:rPr lang="en-US" dirty="0" smtClean="0"/>
              <a:t>Unsolved ciphers				(40 </a:t>
            </a:r>
            <a:r>
              <a:rPr lang="en-US" dirty="0" err="1" smtClean="0"/>
              <a:t>mins</a:t>
            </a:r>
            <a:r>
              <a:rPr lang="en-US" dirty="0" smtClean="0"/>
              <a:t>)</a:t>
            </a:r>
          </a:p>
          <a:p>
            <a:r>
              <a:rPr lang="en-US" dirty="0" smtClean="0"/>
              <a:t>Writing as a code for speech		(20 </a:t>
            </a:r>
            <a:r>
              <a:rPr lang="en-US" dirty="0" err="1" smtClean="0"/>
              <a:t>mins</a:t>
            </a:r>
            <a:r>
              <a:rPr lang="en-US" dirty="0" smtClean="0"/>
              <a:t>)</a:t>
            </a:r>
          </a:p>
          <a:p>
            <a:r>
              <a:rPr lang="en-US" dirty="0" err="1" smtClean="0"/>
              <a:t>Undeciphered</a:t>
            </a:r>
            <a:r>
              <a:rPr lang="en-US" dirty="0" smtClean="0"/>
              <a:t> writing systems		(15 </a:t>
            </a:r>
            <a:r>
              <a:rPr lang="en-US" dirty="0" err="1" smtClean="0"/>
              <a:t>mins</a:t>
            </a:r>
            <a:r>
              <a:rPr lang="en-US" dirty="0" smtClean="0"/>
              <a:t>)</a:t>
            </a:r>
          </a:p>
          <a:p>
            <a:r>
              <a:rPr lang="en-US" dirty="0" smtClean="0"/>
              <a:t>Conclusions 					(15 </a:t>
            </a:r>
            <a:r>
              <a:rPr lang="en-US" dirty="0" err="1" smtClean="0"/>
              <a:t>mins</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8" name="Rectangle 17"/>
          <p:cNvSpPr/>
          <p:nvPr/>
        </p:nvSpPr>
        <p:spPr>
          <a:xfrm>
            <a:off x="1447800" y="3124200"/>
            <a:ext cx="2895600" cy="3810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57800" y="5486400"/>
            <a:ext cx="1447800" cy="3048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7" name="Rectangle 16"/>
          <p:cNvSpPr/>
          <p:nvPr/>
        </p:nvSpPr>
        <p:spPr>
          <a:xfrm>
            <a:off x="1447800" y="2819400"/>
            <a:ext cx="2895600" cy="3048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47800" y="3124200"/>
            <a:ext cx="2895600" cy="3810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57800" y="5486400"/>
            <a:ext cx="1447800" cy="3048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6800" y="4038600"/>
            <a:ext cx="3962400" cy="2286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arren Weaver"/>
          <p:cNvPicPr>
            <a:picLocks noChangeAspect="1" noChangeArrowheads="1"/>
          </p:cNvPicPr>
          <p:nvPr/>
        </p:nvPicPr>
        <p:blipFill>
          <a:blip r:embed="rId2" cstate="print"/>
          <a:srcRect/>
          <a:stretch>
            <a:fillRect/>
          </a:stretch>
        </p:blipFill>
        <p:spPr bwMode="auto">
          <a:xfrm>
            <a:off x="304801" y="3505200"/>
            <a:ext cx="2038350" cy="2554732"/>
          </a:xfrm>
          <a:prstGeom prst="rect">
            <a:avLst/>
          </a:prstGeom>
          <a:noFill/>
          <a:ln w="9525">
            <a:noFill/>
            <a:miter lim="800000"/>
            <a:headEnd/>
            <a:tailEnd/>
          </a:ln>
        </p:spPr>
      </p:pic>
      <p:sp>
        <p:nvSpPr>
          <p:cNvPr id="7" name="Rectangular Callout 6"/>
          <p:cNvSpPr/>
          <p:nvPr/>
        </p:nvSpPr>
        <p:spPr>
          <a:xfrm>
            <a:off x="228601" y="1269326"/>
            <a:ext cx="6248400" cy="1676400"/>
          </a:xfrm>
          <a:prstGeom prst="wedgeRectCallout">
            <a:avLst>
              <a:gd name="adj1" fmla="val -25713"/>
              <a:gd name="adj2" fmla="val 79730"/>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"When I look at an article in Russian, I say: this is really written in English, but it has been coded in some strange symbols.  I will now proceed to decode."  -- Warren Weaver (1947)</a:t>
            </a:r>
          </a:p>
        </p:txBody>
      </p:sp>
      <p:sp>
        <p:nvSpPr>
          <p:cNvPr id="10" name="TextBox 9"/>
          <p:cNvSpPr txBox="1"/>
          <p:nvPr/>
        </p:nvSpPr>
        <p:spPr>
          <a:xfrm>
            <a:off x="685801" y="6031468"/>
            <a:ext cx="1214756" cy="369332"/>
          </a:xfrm>
          <a:prstGeom prst="rect">
            <a:avLst/>
          </a:prstGeom>
          <a:noFill/>
        </p:spPr>
        <p:txBody>
          <a:bodyPr wrap="none" rtlCol="0">
            <a:spAutoFit/>
          </a:bodyPr>
          <a:lstStyle/>
          <a:p>
            <a:r>
              <a:rPr lang="en-US" b="1" dirty="0" smtClean="0"/>
              <a:t>OUR HERO</a:t>
            </a:r>
            <a:endParaRPr lang="en-US" b="1" dirty="0"/>
          </a:p>
        </p:txBody>
      </p:sp>
      <p:sp>
        <p:nvSpPr>
          <p:cNvPr id="11" name="TextBox 10"/>
          <p:cNvSpPr txBox="1"/>
          <p:nvPr/>
        </p:nvSpPr>
        <p:spPr>
          <a:xfrm>
            <a:off x="2438401" y="3402926"/>
            <a:ext cx="6629399" cy="1938992"/>
          </a:xfrm>
          <a:prstGeom prst="rect">
            <a:avLst/>
          </a:prstGeom>
          <a:noFill/>
        </p:spPr>
        <p:txBody>
          <a:bodyPr wrap="square" rtlCol="0">
            <a:spAutoFit/>
          </a:bodyPr>
          <a:lstStyle/>
          <a:p>
            <a:r>
              <a:rPr lang="en-US" sz="2400" dirty="0" smtClean="0"/>
              <a:t>Weaver saw a colleague decoding intercepts into</a:t>
            </a:r>
          </a:p>
          <a:p>
            <a:r>
              <a:rPr lang="en-US" sz="2400" dirty="0" smtClean="0"/>
              <a:t>Turkish, without "knowing" Turkish.</a:t>
            </a:r>
          </a:p>
          <a:p>
            <a:endParaRPr lang="en-US" sz="2400" dirty="0" smtClean="0"/>
          </a:p>
          <a:p>
            <a:pPr lvl="1"/>
            <a:r>
              <a:rPr lang="en-US" sz="2400" dirty="0" smtClean="0"/>
              <a:t>… maybe a computer could translate into English without "knowing" English?</a:t>
            </a:r>
          </a:p>
        </p:txBody>
      </p:sp>
      <p:sp>
        <p:nvSpPr>
          <p:cNvPr id="9" name="TextBox 8"/>
          <p:cNvSpPr txBox="1"/>
          <p:nvPr/>
        </p:nvSpPr>
        <p:spPr>
          <a:xfrm>
            <a:off x="1143000" y="228600"/>
            <a:ext cx="7156511" cy="769441"/>
          </a:xfrm>
          <a:prstGeom prst="rect">
            <a:avLst/>
          </a:prstGeom>
          <a:noFill/>
        </p:spPr>
        <p:txBody>
          <a:bodyPr wrap="none" rtlCol="0">
            <a:spAutoFit/>
          </a:bodyPr>
          <a:lstStyle/>
          <a:p>
            <a:r>
              <a:rPr lang="en-US" sz="4400" dirty="0" smtClean="0"/>
              <a:t>Statistical Machine Translation</a:t>
            </a:r>
            <a:endParaRPr lang="en-US" sz="44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0"/>
            <a:ext cx="8610600" cy="1143000"/>
          </a:xfrm>
        </p:spPr>
        <p:txBody>
          <a:bodyPr/>
          <a:lstStyle/>
          <a:p>
            <a:pPr eaLnBrk="1" hangingPunct="1"/>
            <a:r>
              <a:rPr lang="en-US" dirty="0" smtClean="0"/>
              <a:t>Statistical Machine Translation</a:t>
            </a:r>
          </a:p>
        </p:txBody>
      </p:sp>
      <p:pic>
        <p:nvPicPr>
          <p:cNvPr id="15363" name="Picture 3" descr="j0283011"/>
          <p:cNvPicPr>
            <a:picLocks noChangeAspect="1" noChangeArrowheads="1" noCrop="1"/>
          </p:cNvPicPr>
          <p:nvPr/>
        </p:nvPicPr>
        <p:blipFill>
          <a:blip r:embed="rId2" cstate="print"/>
          <a:srcRect/>
          <a:stretch>
            <a:fillRect/>
          </a:stretch>
        </p:blipFill>
        <p:spPr bwMode="auto">
          <a:xfrm>
            <a:off x="228600" y="3810000"/>
            <a:ext cx="2667000" cy="2667000"/>
          </a:xfrm>
          <a:prstGeom prst="rect">
            <a:avLst/>
          </a:prstGeom>
          <a:noFill/>
          <a:ln w="9525">
            <a:noFill/>
            <a:miter lim="800000"/>
            <a:headEnd/>
            <a:tailEnd/>
          </a:ln>
        </p:spPr>
      </p:pic>
      <p:sp>
        <p:nvSpPr>
          <p:cNvPr id="15364" name="Text Box 7"/>
          <p:cNvSpPr txBox="1">
            <a:spLocks noChangeArrowheads="1"/>
          </p:cNvSpPr>
          <p:nvPr/>
        </p:nvSpPr>
        <p:spPr bwMode="auto">
          <a:xfrm>
            <a:off x="5638800" y="1676400"/>
            <a:ext cx="2728632" cy="1754326"/>
          </a:xfrm>
          <a:prstGeom prst="rect">
            <a:avLst/>
          </a:prstGeom>
          <a:noFill/>
          <a:ln w="9525">
            <a:noFill/>
            <a:miter lim="800000"/>
            <a:headEnd/>
            <a:tailEnd/>
          </a:ln>
        </p:spPr>
        <p:txBody>
          <a:bodyPr wrap="none">
            <a:spAutoFit/>
          </a:bodyPr>
          <a:lstStyle/>
          <a:p>
            <a:pPr algn="l"/>
            <a:r>
              <a:rPr lang="en-US" dirty="0"/>
              <a:t>Hmm, every time he sees </a:t>
            </a:r>
          </a:p>
          <a:p>
            <a:pPr algn="l"/>
            <a:r>
              <a:rPr lang="en-US" dirty="0" smtClean="0"/>
              <a:t>"</a:t>
            </a:r>
            <a:r>
              <a:rPr lang="en-US" dirty="0" err="1" smtClean="0"/>
              <a:t>banco</a:t>
            </a:r>
            <a:r>
              <a:rPr lang="en-US" dirty="0" smtClean="0"/>
              <a:t>", </a:t>
            </a:r>
            <a:r>
              <a:rPr lang="en-US" dirty="0"/>
              <a:t>he either types </a:t>
            </a:r>
          </a:p>
          <a:p>
            <a:pPr algn="l"/>
            <a:r>
              <a:rPr lang="en-US" dirty="0" smtClean="0"/>
              <a:t>"bank" </a:t>
            </a:r>
            <a:r>
              <a:rPr lang="en-US" dirty="0"/>
              <a:t>or </a:t>
            </a:r>
            <a:r>
              <a:rPr lang="en-US" dirty="0" smtClean="0"/>
              <a:t>"bench" </a:t>
            </a:r>
            <a:r>
              <a:rPr lang="en-US" dirty="0"/>
              <a:t>… but if </a:t>
            </a:r>
          </a:p>
          <a:p>
            <a:pPr algn="l"/>
            <a:r>
              <a:rPr lang="en-US" dirty="0"/>
              <a:t>he sees </a:t>
            </a:r>
            <a:r>
              <a:rPr lang="en-US" dirty="0" smtClean="0"/>
              <a:t>"</a:t>
            </a:r>
            <a:r>
              <a:rPr lang="en-US" dirty="0" err="1" smtClean="0"/>
              <a:t>banco</a:t>
            </a:r>
            <a:r>
              <a:rPr lang="en-US" dirty="0" smtClean="0"/>
              <a:t> </a:t>
            </a:r>
            <a:r>
              <a:rPr lang="en-US" dirty="0"/>
              <a:t>de</a:t>
            </a:r>
            <a:r>
              <a:rPr lang="en-US" dirty="0" smtClean="0"/>
              <a:t>…",</a:t>
            </a:r>
            <a:endParaRPr lang="en-US" dirty="0"/>
          </a:p>
          <a:p>
            <a:pPr algn="l"/>
            <a:r>
              <a:rPr lang="en-US" dirty="0"/>
              <a:t>he always types </a:t>
            </a:r>
            <a:r>
              <a:rPr lang="en-US" dirty="0" smtClean="0"/>
              <a:t>"bank", </a:t>
            </a:r>
            <a:endParaRPr lang="en-US" dirty="0"/>
          </a:p>
          <a:p>
            <a:pPr algn="l"/>
            <a:r>
              <a:rPr lang="en-US" dirty="0"/>
              <a:t>never </a:t>
            </a:r>
            <a:r>
              <a:rPr lang="en-US" dirty="0" smtClean="0"/>
              <a:t>"bench"…</a:t>
            </a:r>
            <a:endParaRPr lang="en-US" dirty="0"/>
          </a:p>
        </p:txBody>
      </p:sp>
      <p:sp>
        <p:nvSpPr>
          <p:cNvPr id="15365" name="AutoShape 9"/>
          <p:cNvSpPr>
            <a:spLocks noChangeArrowheads="1"/>
          </p:cNvSpPr>
          <p:nvPr/>
        </p:nvSpPr>
        <p:spPr bwMode="auto">
          <a:xfrm>
            <a:off x="5181600" y="1219200"/>
            <a:ext cx="3581400" cy="2819400"/>
          </a:xfrm>
          <a:prstGeom prst="cloudCallout">
            <a:avLst>
              <a:gd name="adj1" fmla="val 37986"/>
              <a:gd name="adj2" fmla="val 69653"/>
            </a:avLst>
          </a:prstGeom>
          <a:noFill/>
          <a:ln w="38100">
            <a:solidFill>
              <a:schemeClr val="tx1"/>
            </a:solidFill>
            <a:round/>
            <a:headEnd/>
            <a:tailEnd/>
          </a:ln>
        </p:spPr>
        <p:txBody>
          <a:bodyPr/>
          <a:lstStyle/>
          <a:p>
            <a:endParaRPr lang="en-US"/>
          </a:p>
        </p:txBody>
      </p:sp>
      <p:sp>
        <p:nvSpPr>
          <p:cNvPr id="15366" name="Text Box 8"/>
          <p:cNvSpPr txBox="1">
            <a:spLocks noChangeArrowheads="1"/>
          </p:cNvSpPr>
          <p:nvPr/>
        </p:nvSpPr>
        <p:spPr bwMode="auto">
          <a:xfrm>
            <a:off x="914400" y="2590800"/>
            <a:ext cx="2193870" cy="369332"/>
          </a:xfrm>
          <a:prstGeom prst="rect">
            <a:avLst/>
          </a:prstGeom>
          <a:noFill/>
          <a:ln w="9525">
            <a:noFill/>
            <a:miter lim="800000"/>
            <a:headEnd/>
            <a:tailEnd/>
          </a:ln>
        </p:spPr>
        <p:txBody>
          <a:bodyPr wrap="none">
            <a:spAutoFit/>
          </a:bodyPr>
          <a:lstStyle/>
          <a:p>
            <a:pPr algn="l"/>
            <a:r>
              <a:rPr lang="en-US" dirty="0" smtClean="0"/>
              <a:t>Translate, translate …</a:t>
            </a:r>
            <a:endParaRPr lang="en-US" dirty="0"/>
          </a:p>
        </p:txBody>
      </p:sp>
      <p:sp>
        <p:nvSpPr>
          <p:cNvPr id="15367" name="AutoShape 10"/>
          <p:cNvSpPr>
            <a:spLocks noChangeArrowheads="1"/>
          </p:cNvSpPr>
          <p:nvPr/>
        </p:nvSpPr>
        <p:spPr bwMode="auto">
          <a:xfrm>
            <a:off x="533400" y="2362200"/>
            <a:ext cx="3429000" cy="838200"/>
          </a:xfrm>
          <a:prstGeom prst="cloudCallout">
            <a:avLst>
              <a:gd name="adj1" fmla="val -12639"/>
              <a:gd name="adj2" fmla="val 113824"/>
            </a:avLst>
          </a:prstGeom>
          <a:noFill/>
          <a:ln w="38100">
            <a:solidFill>
              <a:schemeClr val="tx1"/>
            </a:solidFill>
            <a:round/>
            <a:headEnd/>
            <a:tailEnd/>
          </a:ln>
        </p:spPr>
        <p:txBody>
          <a:bodyPr/>
          <a:lstStyle/>
          <a:p>
            <a:endParaRPr lang="en-US"/>
          </a:p>
        </p:txBody>
      </p:sp>
      <p:sp>
        <p:nvSpPr>
          <p:cNvPr id="15368" name="Line 11"/>
          <p:cNvSpPr>
            <a:spLocks noChangeShapeType="1"/>
          </p:cNvSpPr>
          <p:nvPr/>
        </p:nvSpPr>
        <p:spPr bwMode="auto">
          <a:xfrm>
            <a:off x="2895600" y="5105400"/>
            <a:ext cx="1447800" cy="0"/>
          </a:xfrm>
          <a:prstGeom prst="line">
            <a:avLst/>
          </a:prstGeom>
          <a:noFill/>
          <a:ln w="76200">
            <a:solidFill>
              <a:schemeClr val="tx1"/>
            </a:solidFill>
            <a:round/>
            <a:headEnd/>
            <a:tailEnd type="triangle" w="med" len="med"/>
          </a:ln>
        </p:spPr>
        <p:txBody>
          <a:bodyPr/>
          <a:lstStyle/>
          <a:p>
            <a:endParaRPr lang="en-US"/>
          </a:p>
        </p:txBody>
      </p:sp>
      <p:sp>
        <p:nvSpPr>
          <p:cNvPr id="15369" name="AutoShape 12"/>
          <p:cNvSpPr>
            <a:spLocks noChangeArrowheads="1"/>
          </p:cNvSpPr>
          <p:nvPr/>
        </p:nvSpPr>
        <p:spPr bwMode="auto">
          <a:xfrm>
            <a:off x="4495800" y="38862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0" name="AutoShape 13"/>
          <p:cNvSpPr>
            <a:spLocks noChangeArrowheads="1"/>
          </p:cNvSpPr>
          <p:nvPr/>
        </p:nvSpPr>
        <p:spPr bwMode="auto">
          <a:xfrm>
            <a:off x="5029200" y="38862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1" name="AutoShape 14"/>
          <p:cNvSpPr>
            <a:spLocks noChangeArrowheads="1"/>
          </p:cNvSpPr>
          <p:nvPr/>
        </p:nvSpPr>
        <p:spPr bwMode="auto">
          <a:xfrm>
            <a:off x="4495800" y="45720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2" name="AutoShape 15"/>
          <p:cNvSpPr>
            <a:spLocks noChangeArrowheads="1"/>
          </p:cNvSpPr>
          <p:nvPr/>
        </p:nvSpPr>
        <p:spPr bwMode="auto">
          <a:xfrm>
            <a:off x="5029200" y="45720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3" name="AutoShape 16"/>
          <p:cNvSpPr>
            <a:spLocks noChangeArrowheads="1"/>
          </p:cNvSpPr>
          <p:nvPr/>
        </p:nvSpPr>
        <p:spPr bwMode="auto">
          <a:xfrm>
            <a:off x="4495800" y="52578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4" name="AutoShape 17"/>
          <p:cNvSpPr>
            <a:spLocks noChangeArrowheads="1"/>
          </p:cNvSpPr>
          <p:nvPr/>
        </p:nvSpPr>
        <p:spPr bwMode="auto">
          <a:xfrm>
            <a:off x="5029200" y="52578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5" name="Text Box 18"/>
          <p:cNvSpPr txBox="1">
            <a:spLocks noChangeArrowheads="1"/>
          </p:cNvSpPr>
          <p:nvPr/>
        </p:nvSpPr>
        <p:spPr bwMode="auto">
          <a:xfrm>
            <a:off x="3944014" y="5830669"/>
            <a:ext cx="1999586" cy="646331"/>
          </a:xfrm>
          <a:prstGeom prst="rect">
            <a:avLst/>
          </a:prstGeom>
          <a:noFill/>
          <a:ln w="9525">
            <a:noFill/>
            <a:miter lim="800000"/>
            <a:headEnd/>
            <a:tailEnd/>
          </a:ln>
        </p:spPr>
        <p:txBody>
          <a:bodyPr wrap="none">
            <a:spAutoFit/>
          </a:bodyPr>
          <a:lstStyle/>
          <a:p>
            <a:pPr algn="l"/>
            <a:r>
              <a:rPr lang="en-US" b="1" dirty="0" smtClean="0"/>
              <a:t>Translated, parallel</a:t>
            </a:r>
          </a:p>
          <a:p>
            <a:pPr algn="l"/>
            <a:r>
              <a:rPr lang="en-US" b="1" dirty="0" smtClean="0"/>
              <a:t>documents</a:t>
            </a:r>
            <a:endParaRPr lang="en-US" b="1" dirty="0"/>
          </a:p>
        </p:txBody>
      </p:sp>
      <p:sp>
        <p:nvSpPr>
          <p:cNvPr id="15376" name="laptop"/>
          <p:cNvSpPr>
            <a:spLocks noEditPoints="1" noChangeArrowheads="1"/>
          </p:cNvSpPr>
          <p:nvPr/>
        </p:nvSpPr>
        <p:spPr bwMode="auto">
          <a:xfrm>
            <a:off x="7620000" y="4876800"/>
            <a:ext cx="1223963" cy="920750"/>
          </a:xfrm>
          <a:custGeom>
            <a:avLst/>
            <a:gdLst>
              <a:gd name="T0" fmla="*/ 190508 w 21600"/>
              <a:gd name="T1" fmla="*/ 0 h 21600"/>
              <a:gd name="T2" fmla="*/ 190508 w 21600"/>
              <a:gd name="T3" fmla="*/ 305766 h 21600"/>
              <a:gd name="T4" fmla="*/ 1038499 w 21600"/>
              <a:gd name="T5" fmla="*/ 0 h 21600"/>
              <a:gd name="T6" fmla="*/ 1038499 w 21600"/>
              <a:gd name="T7" fmla="*/ 305766 h 21600"/>
              <a:gd name="T8" fmla="*/ 611982 w 21600"/>
              <a:gd name="T9" fmla="*/ 0 h 21600"/>
              <a:gd name="T10" fmla="*/ 611982 w 21600"/>
              <a:gd name="T11" fmla="*/ 920750 h 21600"/>
              <a:gd name="T12" fmla="*/ 0 w 21600"/>
              <a:gd name="T13" fmla="*/ 920750 h 21600"/>
              <a:gd name="T14" fmla="*/ 1223963 w 21600"/>
              <a:gd name="T15" fmla="*/ 92075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5377" name="Line 20"/>
          <p:cNvSpPr>
            <a:spLocks noChangeShapeType="1"/>
          </p:cNvSpPr>
          <p:nvPr/>
        </p:nvSpPr>
        <p:spPr bwMode="auto">
          <a:xfrm>
            <a:off x="5791200" y="5105400"/>
            <a:ext cx="1524000" cy="0"/>
          </a:xfrm>
          <a:prstGeom prst="line">
            <a:avLst/>
          </a:prstGeom>
          <a:noFill/>
          <a:ln w="76200">
            <a:solidFill>
              <a:schemeClr val="tx1"/>
            </a:solidFill>
            <a:round/>
            <a:headEnd/>
            <a:tailEnd type="triangle" w="med" len="me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grpSp>
        <p:nvGrpSpPr>
          <p:cNvPr id="2" name="Group 3"/>
          <p:cNvGrpSpPr>
            <a:grpSpLocks/>
          </p:cNvGrpSpPr>
          <p:nvPr/>
        </p:nvGrpSpPr>
        <p:grpSpPr bwMode="auto">
          <a:xfrm>
            <a:off x="65088" y="1889125"/>
            <a:ext cx="8955087" cy="4689475"/>
            <a:chOff x="-3" y="-3"/>
            <a:chExt cx="3487" cy="3804"/>
          </a:xfrm>
        </p:grpSpPr>
        <p:grpSp>
          <p:nvGrpSpPr>
            <p:cNvPr id="3" name="Group 4"/>
            <p:cNvGrpSpPr>
              <a:grpSpLocks/>
            </p:cNvGrpSpPr>
            <p:nvPr/>
          </p:nvGrpSpPr>
          <p:grpSpPr bwMode="auto">
            <a:xfrm>
              <a:off x="0" y="0"/>
              <a:ext cx="3481" cy="3798"/>
              <a:chOff x="0" y="0"/>
              <a:chExt cx="3481" cy="3798"/>
            </a:xfrm>
          </p:grpSpPr>
          <p:grpSp>
            <p:nvGrpSpPr>
              <p:cNvPr id="4" name="Group 5"/>
              <p:cNvGrpSpPr>
                <a:grpSpLocks/>
              </p:cNvGrpSpPr>
              <p:nvPr/>
            </p:nvGrpSpPr>
            <p:grpSpPr bwMode="auto">
              <a:xfrm>
                <a:off x="0" y="0"/>
                <a:ext cx="1599" cy="633"/>
                <a:chOff x="0" y="0"/>
                <a:chExt cx="1599" cy="633"/>
              </a:xfrm>
            </p:grpSpPr>
            <p:sp>
              <p:nvSpPr>
                <p:cNvPr id="31750" name="Rectangle 6"/>
                <p:cNvSpPr>
                  <a:spLocks noChangeArrowheads="1"/>
                </p:cNvSpPr>
                <p:nvPr/>
              </p:nvSpPr>
              <p:spPr bwMode="auto">
                <a:xfrm>
                  <a:off x="43" y="0"/>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1a. Garcia and associates .</a:t>
                  </a:r>
                </a:p>
                <a:p>
                  <a:pPr algn="l" eaLnBrk="0" hangingPunct="0"/>
                  <a:r>
                    <a:rPr lang="en-US" sz="1600">
                      <a:latin typeface="Times New Roman" pitchFamily="18" charset="0"/>
                      <a:cs typeface="Times New Roman" pitchFamily="18" charset="0"/>
                    </a:rPr>
                    <a:t>1b. Garcia y asociados .</a:t>
                  </a:r>
                </a:p>
                <a:p>
                  <a:pPr algn="l" eaLnBrk="0" hangingPunct="0"/>
                  <a:endParaRPr lang="en-US" sz="3200">
                    <a:latin typeface="Times New Roman" pitchFamily="18" charset="0"/>
                  </a:endParaRPr>
                </a:p>
              </p:txBody>
            </p:sp>
            <p:sp>
              <p:nvSpPr>
                <p:cNvPr id="31751" name="Rectangle 7"/>
                <p:cNvSpPr>
                  <a:spLocks noChangeArrowheads="1"/>
                </p:cNvSpPr>
                <p:nvPr/>
              </p:nvSpPr>
              <p:spPr bwMode="auto">
                <a:xfrm>
                  <a:off x="0" y="0"/>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31753" name="Rectangle 9"/>
                <p:cNvSpPr>
                  <a:spLocks noChangeArrowheads="1"/>
                </p:cNvSpPr>
                <p:nvPr/>
              </p:nvSpPr>
              <p:spPr bwMode="auto">
                <a:xfrm>
                  <a:off x="1642" y="0"/>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7a. the clients and the associates are enemies .</a:t>
                  </a:r>
                </a:p>
                <a:p>
                  <a:pPr algn="l" eaLnBrk="0" hangingPunct="0"/>
                  <a:r>
                    <a:rPr lang="en-US" sz="1600">
                      <a:latin typeface="Times New Roman" pitchFamily="18" charset="0"/>
                      <a:cs typeface="Times New Roman" pitchFamily="18" charset="0"/>
                    </a:rPr>
                    <a:t>7b. los clients y los asociados son enemigos .</a:t>
                  </a:r>
                </a:p>
                <a:p>
                  <a:pPr algn="l" eaLnBrk="0" hangingPunct="0"/>
                  <a:endParaRPr lang="en-US" sz="3200">
                    <a:latin typeface="Times New Roman" pitchFamily="18" charset="0"/>
                  </a:endParaRPr>
                </a:p>
              </p:txBody>
            </p:sp>
            <p:sp>
              <p:nvSpPr>
                <p:cNvPr id="31754" name="Rectangle 10"/>
                <p:cNvSpPr>
                  <a:spLocks noChangeArrowheads="1"/>
                </p:cNvSpPr>
                <p:nvPr/>
              </p:nvSpPr>
              <p:spPr bwMode="auto">
                <a:xfrm>
                  <a:off x="1599" y="0"/>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6" name="Group 11"/>
              <p:cNvGrpSpPr>
                <a:grpSpLocks/>
              </p:cNvGrpSpPr>
              <p:nvPr/>
            </p:nvGrpSpPr>
            <p:grpSpPr bwMode="auto">
              <a:xfrm>
                <a:off x="0" y="633"/>
                <a:ext cx="1599" cy="748"/>
                <a:chOff x="0" y="633"/>
                <a:chExt cx="1599" cy="748"/>
              </a:xfrm>
            </p:grpSpPr>
            <p:sp>
              <p:nvSpPr>
                <p:cNvPr id="31756" name="Rectangle 12"/>
                <p:cNvSpPr>
                  <a:spLocks noChangeArrowheads="1"/>
                </p:cNvSpPr>
                <p:nvPr/>
              </p:nvSpPr>
              <p:spPr bwMode="auto">
                <a:xfrm>
                  <a:off x="43" y="633"/>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2a. Carlos Garcia has three associates .</a:t>
                  </a:r>
                </a:p>
                <a:p>
                  <a:pPr algn="l" eaLnBrk="0" hangingPunct="0"/>
                  <a:r>
                    <a:rPr lang="en-US" sz="1600">
                      <a:latin typeface="Times New Roman" pitchFamily="18" charset="0"/>
                      <a:cs typeface="Times New Roman" pitchFamily="18" charset="0"/>
                    </a:rPr>
                    <a:t>2b. Carlos Garcia tiene tres asociados .</a:t>
                  </a:r>
                </a:p>
                <a:p>
                  <a:pPr algn="l" eaLnBrk="0" hangingPunct="0"/>
                  <a:endParaRPr lang="en-US" sz="3200">
                    <a:latin typeface="Times New Roman" pitchFamily="18" charset="0"/>
                  </a:endParaRPr>
                </a:p>
              </p:txBody>
            </p:sp>
            <p:sp>
              <p:nvSpPr>
                <p:cNvPr id="31757" name="Rectangle 13"/>
                <p:cNvSpPr>
                  <a:spLocks noChangeArrowheads="1"/>
                </p:cNvSpPr>
                <p:nvPr/>
              </p:nvSpPr>
              <p:spPr bwMode="auto">
                <a:xfrm>
                  <a:off x="0" y="633"/>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7" name="Group 14"/>
              <p:cNvGrpSpPr>
                <a:grpSpLocks/>
              </p:cNvGrpSpPr>
              <p:nvPr/>
            </p:nvGrpSpPr>
            <p:grpSpPr bwMode="auto">
              <a:xfrm>
                <a:off x="1599" y="633"/>
                <a:ext cx="1882" cy="748"/>
                <a:chOff x="1599" y="633"/>
                <a:chExt cx="1882" cy="748"/>
              </a:xfrm>
            </p:grpSpPr>
            <p:sp>
              <p:nvSpPr>
                <p:cNvPr id="31759" name="Rectangle 15"/>
                <p:cNvSpPr>
                  <a:spLocks noChangeArrowheads="1"/>
                </p:cNvSpPr>
                <p:nvPr/>
              </p:nvSpPr>
              <p:spPr bwMode="auto">
                <a:xfrm>
                  <a:off x="1642" y="633"/>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8a. the company has three groups .</a:t>
                  </a:r>
                </a:p>
                <a:p>
                  <a:pPr algn="l" eaLnBrk="0" hangingPunct="0"/>
                  <a:r>
                    <a:rPr lang="en-US" sz="1600">
                      <a:latin typeface="Times New Roman" pitchFamily="18" charset="0"/>
                      <a:cs typeface="Times New Roman" pitchFamily="18" charset="0"/>
                    </a:rPr>
                    <a:t>8b. la empresa tiene tres grupos .</a:t>
                  </a:r>
                </a:p>
                <a:p>
                  <a:pPr algn="l" eaLnBrk="0" hangingPunct="0"/>
                  <a:endParaRPr lang="en-US" sz="3200">
                    <a:latin typeface="Times New Roman" pitchFamily="18" charset="0"/>
                  </a:endParaRPr>
                </a:p>
              </p:txBody>
            </p:sp>
            <p:sp>
              <p:nvSpPr>
                <p:cNvPr id="31760" name="Rectangle 16"/>
                <p:cNvSpPr>
                  <a:spLocks noChangeArrowheads="1"/>
                </p:cNvSpPr>
                <p:nvPr/>
              </p:nvSpPr>
              <p:spPr bwMode="auto">
                <a:xfrm>
                  <a:off x="1599" y="633"/>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8" name="Group 17"/>
              <p:cNvGrpSpPr>
                <a:grpSpLocks/>
              </p:cNvGrpSpPr>
              <p:nvPr/>
            </p:nvGrpSpPr>
            <p:grpSpPr bwMode="auto">
              <a:xfrm>
                <a:off x="0" y="1381"/>
                <a:ext cx="1599" cy="518"/>
                <a:chOff x="0" y="1381"/>
                <a:chExt cx="1599" cy="518"/>
              </a:xfrm>
            </p:grpSpPr>
            <p:sp>
              <p:nvSpPr>
                <p:cNvPr id="31762" name="Rectangle 18"/>
                <p:cNvSpPr>
                  <a:spLocks noChangeArrowheads="1"/>
                </p:cNvSpPr>
                <p:nvPr/>
              </p:nvSpPr>
              <p:spPr bwMode="auto">
                <a:xfrm>
                  <a:off x="43" y="1381"/>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3a. his associates are not strong .</a:t>
                  </a:r>
                </a:p>
                <a:p>
                  <a:pPr algn="l" eaLnBrk="0" hangingPunct="0"/>
                  <a:r>
                    <a:rPr lang="en-US" sz="1600">
                      <a:latin typeface="Times New Roman" pitchFamily="18" charset="0"/>
                      <a:cs typeface="Times New Roman" pitchFamily="18" charset="0"/>
                    </a:rPr>
                    <a:t>3b. sus asociados no son fuertes .</a:t>
                  </a:r>
                </a:p>
                <a:p>
                  <a:pPr algn="l" eaLnBrk="0" hangingPunct="0"/>
                  <a:endParaRPr lang="en-US" sz="3200">
                    <a:latin typeface="Times New Roman" pitchFamily="18" charset="0"/>
                  </a:endParaRPr>
                </a:p>
              </p:txBody>
            </p:sp>
            <p:sp>
              <p:nvSpPr>
                <p:cNvPr id="31763" name="Rectangle 19"/>
                <p:cNvSpPr>
                  <a:spLocks noChangeArrowheads="1"/>
                </p:cNvSpPr>
                <p:nvPr/>
              </p:nvSpPr>
              <p:spPr bwMode="auto">
                <a:xfrm>
                  <a:off x="0" y="1381"/>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9" name="Group 20"/>
              <p:cNvGrpSpPr>
                <a:grpSpLocks/>
              </p:cNvGrpSpPr>
              <p:nvPr/>
            </p:nvGrpSpPr>
            <p:grpSpPr bwMode="auto">
              <a:xfrm>
                <a:off x="1599" y="1381"/>
                <a:ext cx="1882" cy="518"/>
                <a:chOff x="1599" y="1381"/>
                <a:chExt cx="1882" cy="518"/>
              </a:xfrm>
            </p:grpSpPr>
            <p:sp>
              <p:nvSpPr>
                <p:cNvPr id="31765" name="Rectangle 21"/>
                <p:cNvSpPr>
                  <a:spLocks noChangeArrowheads="1"/>
                </p:cNvSpPr>
                <p:nvPr/>
              </p:nvSpPr>
              <p:spPr bwMode="auto">
                <a:xfrm>
                  <a:off x="1642" y="1381"/>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9a. its groups are in Europe .</a:t>
                  </a:r>
                </a:p>
                <a:p>
                  <a:pPr algn="l" eaLnBrk="0" hangingPunct="0"/>
                  <a:r>
                    <a:rPr lang="en-US" sz="1600">
                      <a:latin typeface="Times New Roman" pitchFamily="18" charset="0"/>
                      <a:cs typeface="Times New Roman" pitchFamily="18" charset="0"/>
                    </a:rPr>
                    <a:t>9b. sus grupos estan en Europa .</a:t>
                  </a:r>
                </a:p>
                <a:p>
                  <a:pPr algn="l" eaLnBrk="0" hangingPunct="0"/>
                  <a:endParaRPr lang="en-US" sz="3200">
                    <a:latin typeface="Times New Roman" pitchFamily="18" charset="0"/>
                  </a:endParaRPr>
                </a:p>
              </p:txBody>
            </p:sp>
            <p:sp>
              <p:nvSpPr>
                <p:cNvPr id="31766" name="Rectangle 22"/>
                <p:cNvSpPr>
                  <a:spLocks noChangeArrowheads="1"/>
                </p:cNvSpPr>
                <p:nvPr/>
              </p:nvSpPr>
              <p:spPr bwMode="auto">
                <a:xfrm>
                  <a:off x="1599" y="1381"/>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0" name="Group 23"/>
              <p:cNvGrpSpPr>
                <a:grpSpLocks/>
              </p:cNvGrpSpPr>
              <p:nvPr/>
            </p:nvGrpSpPr>
            <p:grpSpPr bwMode="auto">
              <a:xfrm>
                <a:off x="0" y="1899"/>
                <a:ext cx="1599" cy="748"/>
                <a:chOff x="0" y="1899"/>
                <a:chExt cx="1599" cy="748"/>
              </a:xfrm>
            </p:grpSpPr>
            <p:sp>
              <p:nvSpPr>
                <p:cNvPr id="31768" name="Rectangle 24"/>
                <p:cNvSpPr>
                  <a:spLocks noChangeArrowheads="1"/>
                </p:cNvSpPr>
                <p:nvPr/>
              </p:nvSpPr>
              <p:spPr bwMode="auto">
                <a:xfrm>
                  <a:off x="43" y="1899"/>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4a. Garcia has a company also .</a:t>
                  </a:r>
                </a:p>
                <a:p>
                  <a:pPr algn="l" eaLnBrk="0" hangingPunct="0"/>
                  <a:r>
                    <a:rPr lang="en-US" sz="1600">
                      <a:latin typeface="Times New Roman" pitchFamily="18" charset="0"/>
                      <a:cs typeface="Times New Roman" pitchFamily="18" charset="0"/>
                    </a:rPr>
                    <a:t>4b. Garcia tambien tiene una empresa .</a:t>
                  </a:r>
                </a:p>
                <a:p>
                  <a:pPr algn="l" eaLnBrk="0" hangingPunct="0"/>
                  <a:endParaRPr lang="en-US" sz="3200">
                    <a:latin typeface="Times New Roman" pitchFamily="18" charset="0"/>
                  </a:endParaRPr>
                </a:p>
              </p:txBody>
            </p:sp>
            <p:sp>
              <p:nvSpPr>
                <p:cNvPr id="31769" name="Rectangle 25"/>
                <p:cNvSpPr>
                  <a:spLocks noChangeArrowheads="1"/>
                </p:cNvSpPr>
                <p:nvPr/>
              </p:nvSpPr>
              <p:spPr bwMode="auto">
                <a:xfrm>
                  <a:off x="0" y="1899"/>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1" name="Group 26"/>
              <p:cNvGrpSpPr>
                <a:grpSpLocks/>
              </p:cNvGrpSpPr>
              <p:nvPr/>
            </p:nvGrpSpPr>
            <p:grpSpPr bwMode="auto">
              <a:xfrm>
                <a:off x="1599" y="1899"/>
                <a:ext cx="1882" cy="748"/>
                <a:chOff x="1599" y="1899"/>
                <a:chExt cx="1882" cy="748"/>
              </a:xfrm>
            </p:grpSpPr>
            <p:sp>
              <p:nvSpPr>
                <p:cNvPr id="31771" name="Rectangle 27"/>
                <p:cNvSpPr>
                  <a:spLocks noChangeArrowheads="1"/>
                </p:cNvSpPr>
                <p:nvPr/>
              </p:nvSpPr>
              <p:spPr bwMode="auto">
                <a:xfrm>
                  <a:off x="1642" y="1899"/>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10a. the modern groups sell strong pharmaceuticals .</a:t>
                  </a:r>
                </a:p>
                <a:p>
                  <a:pPr algn="l" eaLnBrk="0" hangingPunct="0"/>
                  <a:r>
                    <a:rPr lang="en-US" sz="1600">
                      <a:latin typeface="Times New Roman" pitchFamily="18" charset="0"/>
                      <a:cs typeface="Times New Roman" pitchFamily="18" charset="0"/>
                    </a:rPr>
                    <a:t>10b. los grupos modernos venden medicinas fuertes .</a:t>
                  </a:r>
                </a:p>
                <a:p>
                  <a:pPr algn="l" eaLnBrk="0" hangingPunct="0"/>
                  <a:endParaRPr lang="en-US" sz="3200">
                    <a:latin typeface="Times New Roman" pitchFamily="18" charset="0"/>
                  </a:endParaRPr>
                </a:p>
              </p:txBody>
            </p:sp>
            <p:sp>
              <p:nvSpPr>
                <p:cNvPr id="31772" name="Rectangle 28"/>
                <p:cNvSpPr>
                  <a:spLocks noChangeArrowheads="1"/>
                </p:cNvSpPr>
                <p:nvPr/>
              </p:nvSpPr>
              <p:spPr bwMode="auto">
                <a:xfrm>
                  <a:off x="1599" y="1899"/>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2" name="Group 29"/>
              <p:cNvGrpSpPr>
                <a:grpSpLocks/>
              </p:cNvGrpSpPr>
              <p:nvPr/>
            </p:nvGrpSpPr>
            <p:grpSpPr bwMode="auto">
              <a:xfrm>
                <a:off x="0" y="2647"/>
                <a:ext cx="1599" cy="518"/>
                <a:chOff x="0" y="2647"/>
                <a:chExt cx="1599" cy="518"/>
              </a:xfrm>
            </p:grpSpPr>
            <p:sp>
              <p:nvSpPr>
                <p:cNvPr id="31774" name="Rectangle 30"/>
                <p:cNvSpPr>
                  <a:spLocks noChangeArrowheads="1"/>
                </p:cNvSpPr>
                <p:nvPr/>
              </p:nvSpPr>
              <p:spPr bwMode="auto">
                <a:xfrm>
                  <a:off x="43" y="2647"/>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5a. its clients are angry .</a:t>
                  </a:r>
                </a:p>
                <a:p>
                  <a:pPr algn="l" eaLnBrk="0" hangingPunct="0"/>
                  <a:r>
                    <a:rPr lang="en-US" sz="1600">
                      <a:latin typeface="Times New Roman" pitchFamily="18" charset="0"/>
                      <a:cs typeface="Times New Roman" pitchFamily="18" charset="0"/>
                    </a:rPr>
                    <a:t>5b. sus clientes estan enfadados .</a:t>
                  </a:r>
                </a:p>
                <a:p>
                  <a:pPr algn="l" eaLnBrk="0" hangingPunct="0"/>
                  <a:endParaRPr lang="en-US" sz="3200">
                    <a:latin typeface="Times New Roman" pitchFamily="18" charset="0"/>
                  </a:endParaRPr>
                </a:p>
              </p:txBody>
            </p:sp>
            <p:sp>
              <p:nvSpPr>
                <p:cNvPr id="31775" name="Rectangle 31"/>
                <p:cNvSpPr>
                  <a:spLocks noChangeArrowheads="1"/>
                </p:cNvSpPr>
                <p:nvPr/>
              </p:nvSpPr>
              <p:spPr bwMode="auto">
                <a:xfrm>
                  <a:off x="0" y="2647"/>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3" name="Group 32"/>
              <p:cNvGrpSpPr>
                <a:grpSpLocks/>
              </p:cNvGrpSpPr>
              <p:nvPr/>
            </p:nvGrpSpPr>
            <p:grpSpPr bwMode="auto">
              <a:xfrm>
                <a:off x="1599" y="2647"/>
                <a:ext cx="1882" cy="518"/>
                <a:chOff x="1599" y="2647"/>
                <a:chExt cx="1882" cy="518"/>
              </a:xfrm>
            </p:grpSpPr>
            <p:sp>
              <p:nvSpPr>
                <p:cNvPr id="31777" name="Rectangle 33"/>
                <p:cNvSpPr>
                  <a:spLocks noChangeArrowheads="1"/>
                </p:cNvSpPr>
                <p:nvPr/>
              </p:nvSpPr>
              <p:spPr bwMode="auto">
                <a:xfrm>
                  <a:off x="1642" y="2647"/>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11a. the groups do not sell zenzanine .</a:t>
                  </a:r>
                </a:p>
                <a:p>
                  <a:pPr algn="l" eaLnBrk="0" hangingPunct="0"/>
                  <a:r>
                    <a:rPr lang="en-US" sz="1600">
                      <a:latin typeface="Times New Roman" pitchFamily="18" charset="0"/>
                      <a:cs typeface="Times New Roman" pitchFamily="18" charset="0"/>
                    </a:rPr>
                    <a:t>11b. los grupos no venden zanzanina .</a:t>
                  </a:r>
                </a:p>
                <a:p>
                  <a:pPr algn="l" eaLnBrk="0" hangingPunct="0"/>
                  <a:endParaRPr lang="en-US" sz="3200">
                    <a:latin typeface="Times New Roman" pitchFamily="18" charset="0"/>
                  </a:endParaRPr>
                </a:p>
              </p:txBody>
            </p:sp>
            <p:sp>
              <p:nvSpPr>
                <p:cNvPr id="31778" name="Rectangle 34"/>
                <p:cNvSpPr>
                  <a:spLocks noChangeArrowheads="1"/>
                </p:cNvSpPr>
                <p:nvPr/>
              </p:nvSpPr>
              <p:spPr bwMode="auto">
                <a:xfrm>
                  <a:off x="1599" y="2647"/>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4" name="Group 35"/>
              <p:cNvGrpSpPr>
                <a:grpSpLocks/>
              </p:cNvGrpSpPr>
              <p:nvPr/>
            </p:nvGrpSpPr>
            <p:grpSpPr bwMode="auto">
              <a:xfrm>
                <a:off x="0" y="3165"/>
                <a:ext cx="1599" cy="633"/>
                <a:chOff x="0" y="3165"/>
                <a:chExt cx="1599" cy="633"/>
              </a:xfrm>
            </p:grpSpPr>
            <p:sp>
              <p:nvSpPr>
                <p:cNvPr id="31780" name="Rectangle 36"/>
                <p:cNvSpPr>
                  <a:spLocks noChangeArrowheads="1"/>
                </p:cNvSpPr>
                <p:nvPr/>
              </p:nvSpPr>
              <p:spPr bwMode="auto">
                <a:xfrm>
                  <a:off x="43" y="3165"/>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6a. the associates are also angry .</a:t>
                  </a:r>
                </a:p>
                <a:p>
                  <a:pPr algn="l" eaLnBrk="0" hangingPunct="0"/>
                  <a:r>
                    <a:rPr lang="en-US" sz="1600">
                      <a:latin typeface="Times New Roman" pitchFamily="18" charset="0"/>
                      <a:cs typeface="Times New Roman" pitchFamily="18" charset="0"/>
                    </a:rPr>
                    <a:t>6b. los asociados tambien estan enfadados .</a:t>
                  </a:r>
                </a:p>
                <a:p>
                  <a:pPr algn="l" eaLnBrk="0" hangingPunct="0"/>
                  <a:endParaRPr lang="en-US" sz="3200">
                    <a:latin typeface="Times New Roman" pitchFamily="18" charset="0"/>
                  </a:endParaRPr>
                </a:p>
              </p:txBody>
            </p:sp>
            <p:sp>
              <p:nvSpPr>
                <p:cNvPr id="31781" name="Rectangle 37"/>
                <p:cNvSpPr>
                  <a:spLocks noChangeArrowheads="1"/>
                </p:cNvSpPr>
                <p:nvPr/>
              </p:nvSpPr>
              <p:spPr bwMode="auto">
                <a:xfrm>
                  <a:off x="0" y="3165"/>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5" name="Group 38"/>
              <p:cNvGrpSpPr>
                <a:grpSpLocks/>
              </p:cNvGrpSpPr>
              <p:nvPr/>
            </p:nvGrpSpPr>
            <p:grpSpPr bwMode="auto">
              <a:xfrm>
                <a:off x="1599" y="3165"/>
                <a:ext cx="1882" cy="633"/>
                <a:chOff x="1599" y="3165"/>
                <a:chExt cx="1882" cy="633"/>
              </a:xfrm>
            </p:grpSpPr>
            <p:sp>
              <p:nvSpPr>
                <p:cNvPr id="31783" name="Rectangle 39"/>
                <p:cNvSpPr>
                  <a:spLocks noChangeArrowheads="1"/>
                </p:cNvSpPr>
                <p:nvPr/>
              </p:nvSpPr>
              <p:spPr bwMode="auto">
                <a:xfrm>
                  <a:off x="1642" y="3165"/>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12a. the small groups are not modern .</a:t>
                  </a:r>
                </a:p>
                <a:p>
                  <a:pPr algn="l" eaLnBrk="0" hangingPunct="0"/>
                  <a:r>
                    <a:rPr lang="en-US" sz="1600">
                      <a:latin typeface="Times New Roman" pitchFamily="18" charset="0"/>
                      <a:cs typeface="Times New Roman" pitchFamily="18" charset="0"/>
                    </a:rPr>
                    <a:t>12b. los grupos pequenos no son modernos .</a:t>
                  </a:r>
                </a:p>
                <a:p>
                  <a:pPr algn="l" eaLnBrk="0" hangingPunct="0"/>
                  <a:endParaRPr lang="en-US" sz="3200">
                    <a:latin typeface="Times New Roman" pitchFamily="18" charset="0"/>
                  </a:endParaRPr>
                </a:p>
              </p:txBody>
            </p:sp>
            <p:sp>
              <p:nvSpPr>
                <p:cNvPr id="31784" name="Rectangle 40"/>
                <p:cNvSpPr>
                  <a:spLocks noChangeArrowheads="1"/>
                </p:cNvSpPr>
                <p:nvPr/>
              </p:nvSpPr>
              <p:spPr bwMode="auto">
                <a:xfrm>
                  <a:off x="1599" y="3165"/>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sp>
          <p:nvSpPr>
            <p:cNvPr id="31785" name="Rectangle 41"/>
            <p:cNvSpPr>
              <a:spLocks noChangeArrowheads="1"/>
            </p:cNvSpPr>
            <p:nvPr/>
          </p:nvSpPr>
          <p:spPr bwMode="auto">
            <a:xfrm>
              <a:off x="-3" y="-3"/>
              <a:ext cx="3487" cy="3804"/>
            </a:xfrm>
            <a:prstGeom prst="rect">
              <a:avLst/>
            </a:prstGeom>
            <a:noFill/>
            <a:ln w="9525">
              <a:solidFill>
                <a:srgbClr val="A0A0A0"/>
              </a:solidFill>
              <a:miter lim="800000"/>
              <a:headEnd/>
              <a:tailEnd/>
            </a:ln>
            <a:effectLst/>
          </p:spPr>
          <p:txBody>
            <a:bodyPr anchor="ctr">
              <a:spAutoFit/>
            </a:bodyPr>
            <a:lstStyle/>
            <a:p>
              <a:endParaRPr lang="en-US"/>
            </a:p>
          </p:txBody>
        </p:sp>
      </p:grpSp>
      <p:sp>
        <p:nvSpPr>
          <p:cNvPr id="31786" name="Rectangle 42"/>
          <p:cNvSpPr>
            <a:spLocks noChangeArrowheads="1"/>
          </p:cNvSpPr>
          <p:nvPr/>
        </p:nvSpPr>
        <p:spPr bwMode="auto">
          <a:xfrm>
            <a:off x="3175" y="6083300"/>
            <a:ext cx="9144000" cy="731838"/>
          </a:xfrm>
          <a:prstGeom prst="rect">
            <a:avLst/>
          </a:prstGeom>
          <a:noFill/>
          <a:ln w="12700">
            <a:noFill/>
            <a:miter lim="800000"/>
            <a:headEnd/>
            <a:tailEnd/>
          </a:ln>
          <a:effectLst/>
        </p:spPr>
        <p:txBody>
          <a:bodyPr>
            <a:spAutoFit/>
          </a:bodyPr>
          <a:lstStyle/>
          <a:p>
            <a:pPr algn="l" eaLnBrk="0" hangingPunct="0"/>
            <a:r>
              <a:rPr lang="en-US">
                <a:latin typeface="Times New Roman" pitchFamily="18" charset="0"/>
                <a:cs typeface="Times New Roman" pitchFamily="18" charset="0"/>
              </a:rPr>
              <a:t> </a:t>
            </a:r>
            <a:endParaRPr lang="en-US" sz="1200">
              <a:latin typeface="Times New Roman" pitchFamily="18" charset="0"/>
              <a:cs typeface="Times New Roman" pitchFamily="18" charset="0"/>
            </a:endParaRPr>
          </a:p>
          <a:p>
            <a:pPr algn="l" eaLnBrk="0" hangingPunct="0"/>
            <a:endParaRPr lang="en-US" sz="2400">
              <a:latin typeface="Times New Roman" pitchFamily="18" charset="0"/>
            </a:endParaRPr>
          </a:p>
        </p:txBody>
      </p:sp>
      <p:sp>
        <p:nvSpPr>
          <p:cNvPr id="46" name="TextBox 45"/>
          <p:cNvSpPr txBox="1"/>
          <p:nvPr/>
        </p:nvSpPr>
        <p:spPr>
          <a:xfrm>
            <a:off x="1257500" y="914400"/>
            <a:ext cx="6591100" cy="523220"/>
          </a:xfrm>
          <a:prstGeom prst="rect">
            <a:avLst/>
          </a:prstGeom>
          <a:noFill/>
        </p:spPr>
        <p:txBody>
          <a:bodyPr wrap="none" rtlCol="0">
            <a:spAutoFit/>
          </a:bodyPr>
          <a:lstStyle/>
          <a:p>
            <a:r>
              <a:rPr lang="en-US" sz="2800" dirty="0" smtClean="0"/>
              <a:t>12 English sentences in English and Spanish.</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sp>
        <p:nvSpPr>
          <p:cNvPr id="46" name="TextBox 45"/>
          <p:cNvSpPr txBox="1"/>
          <p:nvPr/>
        </p:nvSpPr>
        <p:spPr>
          <a:xfrm>
            <a:off x="1257500" y="914400"/>
            <a:ext cx="6944273" cy="523220"/>
          </a:xfrm>
          <a:prstGeom prst="rect">
            <a:avLst/>
          </a:prstGeom>
          <a:noFill/>
        </p:spPr>
        <p:txBody>
          <a:bodyPr wrap="none" rtlCol="0">
            <a:spAutoFit/>
          </a:bodyPr>
          <a:lstStyle/>
          <a:p>
            <a:r>
              <a:rPr lang="en-US" sz="2800" dirty="0" smtClean="0"/>
              <a:t>12 English sentences in Centauri and </a:t>
            </a:r>
            <a:r>
              <a:rPr lang="en-US" sz="2800" dirty="0" err="1" smtClean="0"/>
              <a:t>Arcturan</a:t>
            </a:r>
            <a:r>
              <a:rPr lang="en-US" sz="2800" dirty="0" smtClean="0"/>
              <a:t>.</a:t>
            </a:r>
            <a:endParaRPr lang="en-US" sz="2800" dirty="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8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8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8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8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7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7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7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7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7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7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7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7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7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7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6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6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6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6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6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6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6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6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6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6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4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642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642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642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642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642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642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641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642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641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641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641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641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641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641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641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641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640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641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640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640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640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640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640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640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639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6388"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5"/>
          <p:cNvSpPr>
            <a:spLocks noChangeArrowheads="1"/>
          </p:cNvSpPr>
          <p:nvPr/>
        </p:nvSpPr>
        <p:spPr bwMode="auto">
          <a:xfrm>
            <a:off x="43846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7411" name="Rectangle 44"/>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7412" name="Rectangle 43"/>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7413"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745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745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745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745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744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744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744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744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744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744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744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744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744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744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743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743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743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743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743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743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743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743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743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743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741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7415"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9180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8435" name="Text Box 45"/>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
        <p:nvSpPr>
          <p:cNvPr id="18436" name="Rectangle 47"/>
          <p:cNvSpPr>
            <a:spLocks noChangeArrowheads="1"/>
          </p:cNvSpPr>
          <p:nvPr/>
        </p:nvSpPr>
        <p:spPr bwMode="auto">
          <a:xfrm>
            <a:off x="5029200" y="1981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7" name="Rectangle 46"/>
          <p:cNvSpPr>
            <a:spLocks noChangeArrowheads="1"/>
          </p:cNvSpPr>
          <p:nvPr/>
        </p:nvSpPr>
        <p:spPr bwMode="auto">
          <a:xfrm>
            <a:off x="1295400" y="5410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8" name="Rectangle 3"/>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8439" name="Rectangle 4"/>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8440" name="Rectangle 5"/>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6"/>
          <p:cNvGrpSpPr>
            <a:grpSpLocks/>
          </p:cNvGrpSpPr>
          <p:nvPr/>
        </p:nvGrpSpPr>
        <p:grpSpPr bwMode="auto">
          <a:xfrm>
            <a:off x="381000" y="1524000"/>
            <a:ext cx="8337550" cy="4873625"/>
            <a:chOff x="-3" y="-3"/>
            <a:chExt cx="3487" cy="3344"/>
          </a:xfrm>
        </p:grpSpPr>
        <p:grpSp>
          <p:nvGrpSpPr>
            <p:cNvPr id="3" name="Group 7"/>
            <p:cNvGrpSpPr>
              <a:grpSpLocks/>
            </p:cNvGrpSpPr>
            <p:nvPr/>
          </p:nvGrpSpPr>
          <p:grpSpPr bwMode="auto">
            <a:xfrm>
              <a:off x="0" y="0"/>
              <a:ext cx="3481" cy="3338"/>
              <a:chOff x="0" y="0"/>
              <a:chExt cx="3481" cy="3338"/>
            </a:xfrm>
          </p:grpSpPr>
          <p:grpSp>
            <p:nvGrpSpPr>
              <p:cNvPr id="4" name="Group 8"/>
              <p:cNvGrpSpPr>
                <a:grpSpLocks/>
              </p:cNvGrpSpPr>
              <p:nvPr/>
            </p:nvGrpSpPr>
            <p:grpSpPr bwMode="auto">
              <a:xfrm>
                <a:off x="0" y="0"/>
                <a:ext cx="1599" cy="633"/>
                <a:chOff x="0" y="0"/>
                <a:chExt cx="1599" cy="633"/>
              </a:xfrm>
            </p:grpSpPr>
            <p:sp>
              <p:nvSpPr>
                <p:cNvPr id="18480" name="Rectangle 9"/>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8481" name="Rectangle 10"/>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11"/>
              <p:cNvGrpSpPr>
                <a:grpSpLocks/>
              </p:cNvGrpSpPr>
              <p:nvPr/>
            </p:nvGrpSpPr>
            <p:grpSpPr bwMode="auto">
              <a:xfrm>
                <a:off x="1599" y="0"/>
                <a:ext cx="1882" cy="633"/>
                <a:chOff x="1599" y="0"/>
                <a:chExt cx="1882" cy="633"/>
              </a:xfrm>
            </p:grpSpPr>
            <p:sp>
              <p:nvSpPr>
                <p:cNvPr id="18478" name="Rectangle 12"/>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bichat wat dat vat eneat .</a:t>
                  </a:r>
                </a:p>
                <a:p>
                  <a:pPr algn="l" eaLnBrk="0" hangingPunct="0"/>
                  <a:endParaRPr lang="en-US" sz="3200">
                    <a:latin typeface="Times New Roman" pitchFamily="18" charset="0"/>
                  </a:endParaRPr>
                </a:p>
              </p:txBody>
            </p:sp>
            <p:sp>
              <p:nvSpPr>
                <p:cNvPr id="18479" name="Rectangle 13"/>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4"/>
              <p:cNvGrpSpPr>
                <a:grpSpLocks/>
              </p:cNvGrpSpPr>
              <p:nvPr/>
            </p:nvGrpSpPr>
            <p:grpSpPr bwMode="auto">
              <a:xfrm>
                <a:off x="0" y="633"/>
                <a:ext cx="1599" cy="633"/>
                <a:chOff x="0" y="633"/>
                <a:chExt cx="1599" cy="633"/>
              </a:xfrm>
            </p:grpSpPr>
            <p:sp>
              <p:nvSpPr>
                <p:cNvPr id="18476" name="Rectangle 15"/>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8477" name="Rectangle 16"/>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7"/>
              <p:cNvGrpSpPr>
                <a:grpSpLocks/>
              </p:cNvGrpSpPr>
              <p:nvPr/>
            </p:nvGrpSpPr>
            <p:grpSpPr bwMode="auto">
              <a:xfrm>
                <a:off x="1599" y="633"/>
                <a:ext cx="1882" cy="633"/>
                <a:chOff x="1599" y="633"/>
                <a:chExt cx="1882" cy="633"/>
              </a:xfrm>
            </p:grpSpPr>
            <p:sp>
              <p:nvSpPr>
                <p:cNvPr id="18474" name="Rectangle 18"/>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8475" name="Rectangle 19"/>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20"/>
              <p:cNvGrpSpPr>
                <a:grpSpLocks/>
              </p:cNvGrpSpPr>
              <p:nvPr/>
            </p:nvGrpSpPr>
            <p:grpSpPr bwMode="auto">
              <a:xfrm>
                <a:off x="0" y="1266"/>
                <a:ext cx="1599" cy="518"/>
                <a:chOff x="0" y="1266"/>
                <a:chExt cx="1599" cy="518"/>
              </a:xfrm>
            </p:grpSpPr>
            <p:sp>
              <p:nvSpPr>
                <p:cNvPr id="18472" name="Rectangle 21"/>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8473" name="Rectangle 22"/>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3"/>
              <p:cNvGrpSpPr>
                <a:grpSpLocks/>
              </p:cNvGrpSpPr>
              <p:nvPr/>
            </p:nvGrpSpPr>
            <p:grpSpPr bwMode="auto">
              <a:xfrm>
                <a:off x="1599" y="1266"/>
                <a:ext cx="1882" cy="518"/>
                <a:chOff x="1599" y="1266"/>
                <a:chExt cx="1882" cy="518"/>
              </a:xfrm>
            </p:grpSpPr>
            <p:sp>
              <p:nvSpPr>
                <p:cNvPr id="18470" name="Rectangle 24"/>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8471" name="Rectangle 25"/>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6"/>
              <p:cNvGrpSpPr>
                <a:grpSpLocks/>
              </p:cNvGrpSpPr>
              <p:nvPr/>
            </p:nvGrpSpPr>
            <p:grpSpPr bwMode="auto">
              <a:xfrm>
                <a:off x="0" y="1784"/>
                <a:ext cx="1599" cy="518"/>
                <a:chOff x="0" y="1784"/>
                <a:chExt cx="1599" cy="518"/>
              </a:xfrm>
            </p:grpSpPr>
            <p:sp>
              <p:nvSpPr>
                <p:cNvPr id="18468" name="Rectangle 27"/>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8469" name="Rectangle 28"/>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9"/>
              <p:cNvGrpSpPr>
                <a:grpSpLocks/>
              </p:cNvGrpSpPr>
              <p:nvPr/>
            </p:nvGrpSpPr>
            <p:grpSpPr bwMode="auto">
              <a:xfrm>
                <a:off x="1599" y="1784"/>
                <a:ext cx="1882" cy="518"/>
                <a:chOff x="1599" y="1784"/>
                <a:chExt cx="1882" cy="518"/>
              </a:xfrm>
            </p:grpSpPr>
            <p:sp>
              <p:nvSpPr>
                <p:cNvPr id="18466" name="Rectangle 30"/>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8467" name="Rectangle 31"/>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32"/>
              <p:cNvGrpSpPr>
                <a:grpSpLocks/>
              </p:cNvGrpSpPr>
              <p:nvPr/>
            </p:nvGrpSpPr>
            <p:grpSpPr bwMode="auto">
              <a:xfrm>
                <a:off x="0" y="2302"/>
                <a:ext cx="1599" cy="518"/>
                <a:chOff x="0" y="2302"/>
                <a:chExt cx="1599" cy="518"/>
              </a:xfrm>
            </p:grpSpPr>
            <p:sp>
              <p:nvSpPr>
                <p:cNvPr id="18464" name="Rectangle 33"/>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quat cat .</a:t>
                  </a:r>
                </a:p>
                <a:p>
                  <a:pPr algn="l" eaLnBrk="0" hangingPunct="0"/>
                  <a:endParaRPr lang="en-US" sz="3200">
                    <a:latin typeface="Times New Roman" pitchFamily="18" charset="0"/>
                  </a:endParaRPr>
                </a:p>
              </p:txBody>
            </p:sp>
            <p:sp>
              <p:nvSpPr>
                <p:cNvPr id="18465" name="Rectangle 34"/>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5"/>
              <p:cNvGrpSpPr>
                <a:grpSpLocks/>
              </p:cNvGrpSpPr>
              <p:nvPr/>
            </p:nvGrpSpPr>
            <p:grpSpPr bwMode="auto">
              <a:xfrm>
                <a:off x="1599" y="2302"/>
                <a:ext cx="1882" cy="518"/>
                <a:chOff x="1599" y="2302"/>
                <a:chExt cx="1882" cy="518"/>
              </a:xfrm>
            </p:grpSpPr>
            <p:sp>
              <p:nvSpPr>
                <p:cNvPr id="18462" name="Rectangle 36"/>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8463" name="Rectangle 37"/>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8"/>
              <p:cNvGrpSpPr>
                <a:grpSpLocks/>
              </p:cNvGrpSpPr>
              <p:nvPr/>
            </p:nvGrpSpPr>
            <p:grpSpPr bwMode="auto">
              <a:xfrm>
                <a:off x="0" y="2820"/>
                <a:ext cx="1599" cy="518"/>
                <a:chOff x="0" y="2820"/>
                <a:chExt cx="1599" cy="518"/>
              </a:xfrm>
            </p:grpSpPr>
            <p:sp>
              <p:nvSpPr>
                <p:cNvPr id="18460" name="Rectangle 39"/>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8461" name="Rectangle 40"/>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41"/>
              <p:cNvGrpSpPr>
                <a:grpSpLocks/>
              </p:cNvGrpSpPr>
              <p:nvPr/>
            </p:nvGrpSpPr>
            <p:grpSpPr bwMode="auto">
              <a:xfrm>
                <a:off x="1599" y="2820"/>
                <a:ext cx="1882" cy="518"/>
                <a:chOff x="1599" y="2820"/>
                <a:chExt cx="1882" cy="518"/>
              </a:xfrm>
            </p:grpSpPr>
            <p:sp>
              <p:nvSpPr>
                <p:cNvPr id="18458" name="Rectangle 42"/>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8459" name="Rectangle 43"/>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8445" name="Rectangle 44"/>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8442" name="Line 48"/>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8443" name="Line 49"/>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8"/>
          <p:cNvSpPr>
            <a:spLocks noChangeArrowheads="1"/>
          </p:cNvSpPr>
          <p:nvPr/>
        </p:nvSpPr>
        <p:spPr bwMode="auto">
          <a:xfrm>
            <a:off x="4953000" y="1066800"/>
            <a:ext cx="568325" cy="381000"/>
          </a:xfrm>
          <a:prstGeom prst="rect">
            <a:avLst/>
          </a:prstGeom>
          <a:solidFill>
            <a:schemeClr val="accent1"/>
          </a:solidFill>
          <a:ln w="9525">
            <a:noFill/>
            <a:miter lim="800000"/>
            <a:headEnd/>
            <a:tailEnd/>
          </a:ln>
        </p:spPr>
        <p:txBody>
          <a:bodyPr wrap="none" anchor="ctr"/>
          <a:lstStyle/>
          <a:p>
            <a:endParaRPr lang="en-US"/>
          </a:p>
        </p:txBody>
      </p:sp>
      <p:sp>
        <p:nvSpPr>
          <p:cNvPr id="19460" name="Rectangle 46"/>
          <p:cNvSpPr>
            <a:spLocks noChangeArrowheads="1"/>
          </p:cNvSpPr>
          <p:nvPr/>
        </p:nvSpPr>
        <p:spPr bwMode="auto">
          <a:xfrm>
            <a:off x="5583238" y="4903788"/>
            <a:ext cx="633412" cy="381000"/>
          </a:xfrm>
          <a:prstGeom prst="rect">
            <a:avLst/>
          </a:prstGeom>
          <a:solidFill>
            <a:srgbClr val="FFFF00"/>
          </a:solidFill>
          <a:ln w="9525">
            <a:noFill/>
            <a:miter lim="800000"/>
            <a:headEnd/>
            <a:tailEnd/>
          </a:ln>
        </p:spPr>
        <p:txBody>
          <a:bodyPr wrap="none" anchor="ctr"/>
          <a:lstStyle/>
          <a:p>
            <a:endParaRPr lang="en-US"/>
          </a:p>
        </p:txBody>
      </p:sp>
      <p:sp>
        <p:nvSpPr>
          <p:cNvPr id="1946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9503"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9504"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9501"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9502"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9499"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9500"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9497"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9498"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9495"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9496"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9493"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9494"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9491"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9492"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9489"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9490"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9487"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9488"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9485"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a:t>
                  </a:r>
                  <a:r>
                    <a:rPr lang="en-US" sz="1600" b="1">
                      <a:latin typeface="Times New Roman" pitchFamily="18" charset="0"/>
                      <a:cs typeface="Times New Roman" pitchFamily="18" charset="0"/>
                    </a:rPr>
                    <a:t>crrrok</a:t>
                  </a:r>
                  <a:r>
                    <a:rPr lang="en-US" sz="1600">
                      <a:latin typeface="Times New Roman" pitchFamily="18" charset="0"/>
                      <a:cs typeface="Times New Roman" pitchFamily="18" charset="0"/>
                    </a:rPr>
                    <a:t>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9486"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9483"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9484"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9481"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9482"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9468"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9463"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1946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946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19466" name="Text Box 45"/>
          <p:cNvSpPr txBox="1">
            <a:spLocks noChangeArrowheads="1"/>
          </p:cNvSpPr>
          <p:nvPr/>
        </p:nvSpPr>
        <p:spPr bwMode="auto">
          <a:xfrm>
            <a:off x="5562600" y="5181600"/>
            <a:ext cx="565150" cy="366713"/>
          </a:xfrm>
          <a:prstGeom prst="rect">
            <a:avLst/>
          </a:prstGeom>
          <a:noFill/>
          <a:ln w="9525">
            <a:noFill/>
            <a:miter lim="800000"/>
            <a:headEnd/>
            <a:tailEnd/>
          </a:ln>
        </p:spPr>
        <p:txBody>
          <a:bodyPr wrap="none">
            <a:spAutoFit/>
          </a:bodyPr>
          <a:lstStyle/>
          <a:p>
            <a:pPr algn="l"/>
            <a:r>
              <a:rPr lang="en-US"/>
              <a:t>???</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rmAutofit fontScale="90000"/>
          </a:bodyPr>
          <a:lstStyle/>
          <a:p>
            <a:r>
              <a:rPr lang="en-US" dirty="0" smtClean="0"/>
              <a:t>Classical military/diplomatic ciphers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8"/>
          <p:cNvSpPr>
            <a:spLocks noChangeArrowheads="1"/>
          </p:cNvSpPr>
          <p:nvPr/>
        </p:nvSpPr>
        <p:spPr bwMode="auto">
          <a:xfrm>
            <a:off x="54864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0484" name="Rectangle 47"/>
          <p:cNvSpPr>
            <a:spLocks noChangeArrowheads="1"/>
          </p:cNvSpPr>
          <p:nvPr/>
        </p:nvSpPr>
        <p:spPr bwMode="auto">
          <a:xfrm>
            <a:off x="6484938" y="5641975"/>
            <a:ext cx="533400" cy="381000"/>
          </a:xfrm>
          <a:prstGeom prst="rect">
            <a:avLst/>
          </a:prstGeom>
          <a:solidFill>
            <a:srgbClr val="FFFF00"/>
          </a:solidFill>
          <a:ln w="9525">
            <a:noFill/>
            <a:miter lim="800000"/>
            <a:headEnd/>
            <a:tailEnd/>
          </a:ln>
        </p:spPr>
        <p:txBody>
          <a:bodyPr wrap="none" anchor="ctr"/>
          <a:lstStyle/>
          <a:p>
            <a:endParaRPr lang="en-US"/>
          </a:p>
        </p:txBody>
      </p:sp>
      <p:sp>
        <p:nvSpPr>
          <p:cNvPr id="20485" name="Rectangle 46"/>
          <p:cNvSpPr>
            <a:spLocks noChangeArrowheads="1"/>
          </p:cNvSpPr>
          <p:nvPr/>
        </p:nvSpPr>
        <p:spPr bwMode="auto">
          <a:xfrm>
            <a:off x="6129338"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20486" name="Rectangle 45"/>
          <p:cNvSpPr>
            <a:spLocks noChangeArrowheads="1"/>
          </p:cNvSpPr>
          <p:nvPr/>
        </p:nvSpPr>
        <p:spPr bwMode="auto">
          <a:xfrm>
            <a:off x="2184400" y="3376613"/>
            <a:ext cx="533400" cy="381000"/>
          </a:xfrm>
          <a:prstGeom prst="rect">
            <a:avLst/>
          </a:prstGeom>
          <a:solidFill>
            <a:srgbClr val="FFFF00"/>
          </a:solidFill>
          <a:ln w="9525">
            <a:noFill/>
            <a:miter lim="800000"/>
            <a:headEnd/>
            <a:tailEnd/>
          </a:ln>
        </p:spPr>
        <p:txBody>
          <a:bodyPr wrap="none" anchor="ctr"/>
          <a:lstStyle/>
          <a:p>
            <a:endParaRPr lang="en-US"/>
          </a:p>
        </p:txBody>
      </p:sp>
      <p:sp>
        <p:nvSpPr>
          <p:cNvPr id="20487"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0528"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0529"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0526"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0527"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0524"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0525"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0522"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0523"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0520"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0521"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0518"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0519"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0516"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0517"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0514"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0515"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0512"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0513"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0510"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0511"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0508"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0509"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0506"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0507"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0493"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0489"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20490"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0491"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1"/>
          <p:cNvSpPr>
            <a:spLocks noChangeArrowheads="1"/>
          </p:cNvSpPr>
          <p:nvPr/>
        </p:nvSpPr>
        <p:spPr bwMode="auto">
          <a:xfrm>
            <a:off x="60198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1509" name="Rectangle 50"/>
          <p:cNvSpPr>
            <a:spLocks noChangeArrowheads="1"/>
          </p:cNvSpPr>
          <p:nvPr/>
        </p:nvSpPr>
        <p:spPr bwMode="auto">
          <a:xfrm>
            <a:off x="6675438" y="4905375"/>
            <a:ext cx="533400" cy="381000"/>
          </a:xfrm>
          <a:prstGeom prst="rect">
            <a:avLst/>
          </a:prstGeom>
          <a:solidFill>
            <a:srgbClr val="FFFF00"/>
          </a:solidFill>
          <a:ln w="9525">
            <a:noFill/>
            <a:miter lim="800000"/>
            <a:headEnd/>
            <a:tailEnd/>
          </a:ln>
        </p:spPr>
        <p:txBody>
          <a:bodyPr wrap="none" anchor="ctr"/>
          <a:lstStyle/>
          <a:p>
            <a:endParaRPr lang="en-US"/>
          </a:p>
        </p:txBody>
      </p:sp>
      <p:sp>
        <p:nvSpPr>
          <p:cNvPr id="21510" name="Rectangle 49"/>
          <p:cNvSpPr>
            <a:spLocks noChangeArrowheads="1"/>
          </p:cNvSpPr>
          <p:nvPr/>
        </p:nvSpPr>
        <p:spPr bwMode="auto">
          <a:xfrm>
            <a:off x="6003925" y="4135438"/>
            <a:ext cx="533400" cy="381000"/>
          </a:xfrm>
          <a:prstGeom prst="rect">
            <a:avLst/>
          </a:prstGeom>
          <a:solidFill>
            <a:srgbClr val="FFFF00"/>
          </a:solidFill>
          <a:ln w="9525">
            <a:noFill/>
            <a:miter lim="800000"/>
            <a:headEnd/>
            <a:tailEnd/>
          </a:ln>
        </p:spPr>
        <p:txBody>
          <a:bodyPr wrap="none" anchor="ctr"/>
          <a:lstStyle/>
          <a:p>
            <a:endParaRPr lang="en-US"/>
          </a:p>
        </p:txBody>
      </p:sp>
      <p:sp>
        <p:nvSpPr>
          <p:cNvPr id="2151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155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155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155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155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155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155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154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155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154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154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154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154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154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154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154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154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153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154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153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153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153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153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153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153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152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1513" name="Text Box 42"/>
          <p:cNvSpPr txBox="1">
            <a:spLocks noChangeArrowheads="1"/>
          </p:cNvSpPr>
          <p:nvPr/>
        </p:nvSpPr>
        <p:spPr bwMode="auto">
          <a:xfrm>
            <a:off x="152400" y="1066800"/>
            <a:ext cx="861853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yorok clok kantok ok-yurp</a:t>
            </a:r>
          </a:p>
        </p:txBody>
      </p:sp>
      <p:sp>
        <p:nvSpPr>
          <p:cNvPr id="2151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151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1516"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1517"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1518"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2533" name="Rectangle 52"/>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2534"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258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258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257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257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257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257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257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257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257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257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257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257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256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256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256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256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256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256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256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256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256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256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255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255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254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2536"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2537"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2538"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2539"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2540"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2541"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2542" name="Line 49"/>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2543" name="Line 54"/>
          <p:cNvSpPr>
            <a:spLocks noChangeShapeType="1"/>
          </p:cNvSpPr>
          <p:nvPr/>
        </p:nvSpPr>
        <p:spPr bwMode="auto">
          <a:xfrm flipH="1">
            <a:off x="5943600" y="4419600"/>
            <a:ext cx="3048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3557"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3558"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361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361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360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360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360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360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360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360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360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360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360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360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359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359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359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359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359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359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359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359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359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359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358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358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357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3560"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3561"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3562"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3563"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3564"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3565"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3566" name="Line 48"/>
          <p:cNvSpPr>
            <a:spLocks noChangeShapeType="1"/>
          </p:cNvSpPr>
          <p:nvPr/>
        </p:nvSpPr>
        <p:spPr bwMode="auto">
          <a:xfrm flipH="1">
            <a:off x="4953000" y="4419600"/>
            <a:ext cx="2362200" cy="304800"/>
          </a:xfrm>
          <a:prstGeom prst="line">
            <a:avLst/>
          </a:prstGeom>
          <a:noFill/>
          <a:ln w="9525">
            <a:solidFill>
              <a:schemeClr val="tx1"/>
            </a:solidFill>
            <a:round/>
            <a:headEnd/>
            <a:tailEnd/>
          </a:ln>
        </p:spPr>
        <p:txBody>
          <a:bodyPr/>
          <a:lstStyle/>
          <a:p>
            <a:endParaRPr lang="en-US"/>
          </a:p>
        </p:txBody>
      </p:sp>
      <p:sp>
        <p:nvSpPr>
          <p:cNvPr id="23567" name="Line 49"/>
          <p:cNvSpPr>
            <a:spLocks noChangeShapeType="1"/>
          </p:cNvSpPr>
          <p:nvPr/>
        </p:nvSpPr>
        <p:spPr bwMode="auto">
          <a:xfrm flipH="1">
            <a:off x="5410200" y="4419600"/>
            <a:ext cx="1905000" cy="304800"/>
          </a:xfrm>
          <a:prstGeom prst="line">
            <a:avLst/>
          </a:prstGeom>
          <a:noFill/>
          <a:ln w="9525">
            <a:solidFill>
              <a:schemeClr val="tx1"/>
            </a:solidFill>
            <a:round/>
            <a:headEnd/>
            <a:tailEnd/>
          </a:ln>
        </p:spPr>
        <p:txBody>
          <a:bodyPr/>
          <a:lstStyle/>
          <a:p>
            <a:endParaRPr lang="en-US"/>
          </a:p>
        </p:txBody>
      </p:sp>
      <p:sp>
        <p:nvSpPr>
          <p:cNvPr id="23568" name="Line 50"/>
          <p:cNvSpPr>
            <a:spLocks noChangeShapeType="1"/>
          </p:cNvSpPr>
          <p:nvPr/>
        </p:nvSpPr>
        <p:spPr bwMode="auto">
          <a:xfrm flipH="1">
            <a:off x="5715000" y="4419600"/>
            <a:ext cx="1600200" cy="304800"/>
          </a:xfrm>
          <a:prstGeom prst="line">
            <a:avLst/>
          </a:prstGeom>
          <a:noFill/>
          <a:ln w="9525">
            <a:solidFill>
              <a:schemeClr val="tx1"/>
            </a:solidFill>
            <a:round/>
            <a:headEnd/>
            <a:tailEnd/>
          </a:ln>
        </p:spPr>
        <p:txBody>
          <a:bodyPr/>
          <a:lstStyle/>
          <a:p>
            <a:endParaRPr lang="en-US"/>
          </a:p>
        </p:txBody>
      </p:sp>
      <p:sp>
        <p:nvSpPr>
          <p:cNvPr id="23569" name="Line 51"/>
          <p:cNvSpPr>
            <a:spLocks noChangeShapeType="1"/>
          </p:cNvSpPr>
          <p:nvPr/>
        </p:nvSpPr>
        <p:spPr bwMode="auto">
          <a:xfrm flipH="1">
            <a:off x="6019800" y="4419600"/>
            <a:ext cx="152400" cy="304800"/>
          </a:xfrm>
          <a:prstGeom prst="line">
            <a:avLst/>
          </a:prstGeom>
          <a:noFill/>
          <a:ln w="9525">
            <a:solidFill>
              <a:schemeClr val="tx1"/>
            </a:solidFill>
            <a:round/>
            <a:headEnd/>
            <a:tailEnd/>
          </a:ln>
        </p:spPr>
        <p:txBody>
          <a:bodyPr/>
          <a:lstStyle/>
          <a:p>
            <a:endParaRPr lang="en-US"/>
          </a:p>
        </p:txBody>
      </p:sp>
      <p:sp>
        <p:nvSpPr>
          <p:cNvPr id="23570" name="Line 52"/>
          <p:cNvSpPr>
            <a:spLocks noChangeShapeType="1"/>
          </p:cNvSpPr>
          <p:nvPr/>
        </p:nvSpPr>
        <p:spPr bwMode="auto">
          <a:xfrm flipH="1">
            <a:off x="6324600" y="4419600"/>
            <a:ext cx="990600" cy="304800"/>
          </a:xfrm>
          <a:prstGeom prst="line">
            <a:avLst/>
          </a:prstGeom>
          <a:noFill/>
          <a:ln w="9525">
            <a:solidFill>
              <a:schemeClr val="tx1"/>
            </a:solidFill>
            <a:round/>
            <a:headEnd/>
            <a:tailEnd/>
          </a:ln>
        </p:spPr>
        <p:txBody>
          <a:bodyPr/>
          <a:lstStyle/>
          <a:p>
            <a:endParaRPr lang="en-US"/>
          </a:p>
        </p:txBody>
      </p:sp>
      <p:sp>
        <p:nvSpPr>
          <p:cNvPr id="23571" name="Line 53"/>
          <p:cNvSpPr>
            <a:spLocks noChangeShapeType="1"/>
          </p:cNvSpPr>
          <p:nvPr/>
        </p:nvSpPr>
        <p:spPr bwMode="auto">
          <a:xfrm flipH="1">
            <a:off x="6629400" y="4419600"/>
            <a:ext cx="685800" cy="304800"/>
          </a:xfrm>
          <a:prstGeom prst="line">
            <a:avLst/>
          </a:prstGeom>
          <a:noFill/>
          <a:ln w="9525">
            <a:solidFill>
              <a:schemeClr val="tx1"/>
            </a:solidFill>
            <a:round/>
            <a:headEnd/>
            <a:tailEnd/>
          </a:ln>
        </p:spPr>
        <p:txBody>
          <a:bodyPr/>
          <a:lstStyle/>
          <a:p>
            <a:endParaRPr lang="en-US"/>
          </a:p>
        </p:txBody>
      </p:sp>
      <p:sp>
        <p:nvSpPr>
          <p:cNvPr id="23572" name="Text Box 54"/>
          <p:cNvSpPr txBox="1">
            <a:spLocks noChangeArrowheads="1"/>
          </p:cNvSpPr>
          <p:nvPr/>
        </p:nvSpPr>
        <p:spPr bwMode="auto">
          <a:xfrm>
            <a:off x="7543800" y="4343400"/>
            <a:ext cx="565150" cy="366713"/>
          </a:xfrm>
          <a:prstGeom prst="rect">
            <a:avLst/>
          </a:prstGeom>
          <a:noFill/>
          <a:ln w="9525">
            <a:noFill/>
            <a:miter lim="800000"/>
            <a:headEnd/>
            <a:tailEnd/>
          </a:ln>
        </p:spPr>
        <p:txBody>
          <a:bodyPr wrap="none">
            <a:spAutoFit/>
          </a:bodyPr>
          <a:lstStyle/>
          <a:p>
            <a:pPr algn="l"/>
            <a:r>
              <a:rPr lang="en-US"/>
              <a:t>???</a:t>
            </a:r>
          </a:p>
        </p:txBody>
      </p:sp>
      <p:sp>
        <p:nvSpPr>
          <p:cNvPr id="23573" name="Line 55"/>
          <p:cNvSpPr>
            <a:spLocks noChangeShapeType="1"/>
          </p:cNvSpPr>
          <p:nvPr/>
        </p:nvSpPr>
        <p:spPr bwMode="auto">
          <a:xfrm flipH="1">
            <a:off x="6248400" y="5181600"/>
            <a:ext cx="6096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4581" name="Rectangle 61"/>
          <p:cNvSpPr>
            <a:spLocks noChangeArrowheads="1"/>
          </p:cNvSpPr>
          <p:nvPr/>
        </p:nvSpPr>
        <p:spPr bwMode="auto">
          <a:xfrm>
            <a:off x="4724400" y="4114800"/>
            <a:ext cx="2362200" cy="381000"/>
          </a:xfrm>
          <a:prstGeom prst="rect">
            <a:avLst/>
          </a:prstGeom>
          <a:solidFill>
            <a:srgbClr val="FFFF00"/>
          </a:solidFill>
          <a:ln w="9525">
            <a:noFill/>
            <a:miter lim="800000"/>
            <a:headEnd/>
            <a:tailEnd/>
          </a:ln>
        </p:spPr>
        <p:txBody>
          <a:bodyPr wrap="none" anchor="ctr"/>
          <a:lstStyle/>
          <a:p>
            <a:endParaRPr lang="en-US"/>
          </a:p>
        </p:txBody>
      </p:sp>
      <p:sp>
        <p:nvSpPr>
          <p:cNvPr id="24582"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4641"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4642"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4639"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4640"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4637"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4638"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4635"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4636"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4633"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4634"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4631"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4632"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4629"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4630"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4627"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4628"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4625"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4626"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4623"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4624"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4621"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4622"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4619"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4620"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4606"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4584"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clok kantok ok-yurp</a:t>
            </a:r>
          </a:p>
        </p:txBody>
      </p:sp>
      <p:sp>
        <p:nvSpPr>
          <p:cNvPr id="24585"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4586"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4587"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4588"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4589"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4590" name="Line 55"/>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4591" name="Line 56"/>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4592" name="Line 57"/>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4593" name="Line 58"/>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4594" name="Line 59"/>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4595" name="Line 60"/>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4596" name="Line 63"/>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4597" name="Line 64"/>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4598" name="Line 65"/>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4599" name="Line 66"/>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4600" name="Line 67"/>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4601" name="Line 68"/>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4602" name="Line 69"/>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4603" name="Line 70"/>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4604" name="Line 71"/>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5605"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560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5667"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5668"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5665"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5666"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5663"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5664"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5661"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5662"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5659"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5660"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5657"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5658"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5655"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5656"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5653"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5654"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5651"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5652"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5649"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5650"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5647"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5648"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5645"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5646"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5632"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5608" name="Text Box 42"/>
          <p:cNvSpPr txBox="1">
            <a:spLocks noChangeArrowheads="1"/>
          </p:cNvSpPr>
          <p:nvPr/>
        </p:nvSpPr>
        <p:spPr bwMode="auto">
          <a:xfrm>
            <a:off x="152400" y="1066800"/>
            <a:ext cx="866298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a:t>
            </a:r>
            <a:r>
              <a:rPr lang="en-US" sz="1600" b="1">
                <a:solidFill>
                  <a:schemeClr val="tx2"/>
                </a:solidFill>
                <a:latin typeface="Times New Roman" pitchFamily="18" charset="0"/>
              </a:rPr>
              <a:t>clok</a:t>
            </a:r>
            <a:r>
              <a:rPr lang="en-US" sz="1600">
                <a:solidFill>
                  <a:schemeClr val="tx2"/>
                </a:solidFill>
                <a:latin typeface="Times New Roman" pitchFamily="18" charset="0"/>
              </a:rPr>
              <a:t> kantok ok-yurp</a:t>
            </a:r>
          </a:p>
        </p:txBody>
      </p:sp>
      <p:sp>
        <p:nvSpPr>
          <p:cNvPr id="25609"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5610"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5611"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5612"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5613"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5614" name="Line 48"/>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5615" name="Line 49"/>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5616" name="Line 50"/>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5617" name="Line 51"/>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5618" name="Line 52"/>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5619" name="Line 53"/>
          <p:cNvSpPr>
            <a:spLocks noChangeShapeType="1"/>
          </p:cNvSpPr>
          <p:nvPr/>
        </p:nvSpPr>
        <p:spPr bwMode="auto">
          <a:xfrm flipV="1">
            <a:off x="6324600" y="4419600"/>
            <a:ext cx="914400" cy="304800"/>
          </a:xfrm>
          <a:prstGeom prst="line">
            <a:avLst/>
          </a:prstGeom>
          <a:noFill/>
          <a:ln w="57150" cap="rnd">
            <a:solidFill>
              <a:schemeClr val="tx1"/>
            </a:solidFill>
            <a:prstDash val="sysDot"/>
            <a:round/>
            <a:headEnd/>
            <a:tailEnd/>
          </a:ln>
        </p:spPr>
        <p:txBody>
          <a:bodyPr/>
          <a:lstStyle/>
          <a:p>
            <a:endParaRPr lang="en-US"/>
          </a:p>
        </p:txBody>
      </p:sp>
      <p:sp>
        <p:nvSpPr>
          <p:cNvPr id="25620" name="Text Box 54"/>
          <p:cNvSpPr txBox="1">
            <a:spLocks noChangeArrowheads="1"/>
          </p:cNvSpPr>
          <p:nvPr/>
        </p:nvSpPr>
        <p:spPr bwMode="auto">
          <a:xfrm>
            <a:off x="7391400" y="4267200"/>
            <a:ext cx="1276350" cy="641350"/>
          </a:xfrm>
          <a:prstGeom prst="rect">
            <a:avLst/>
          </a:prstGeom>
          <a:noFill/>
          <a:ln w="9525">
            <a:noFill/>
            <a:miter lim="800000"/>
            <a:headEnd/>
            <a:tailEnd/>
          </a:ln>
        </p:spPr>
        <p:txBody>
          <a:bodyPr wrap="none">
            <a:spAutoFit/>
          </a:bodyPr>
          <a:lstStyle/>
          <a:p>
            <a:pPr algn="l"/>
            <a:r>
              <a:rPr lang="en-US"/>
              <a:t>process of</a:t>
            </a:r>
          </a:p>
          <a:p>
            <a:pPr algn="l"/>
            <a:r>
              <a:rPr lang="en-US"/>
              <a:t>elimination</a:t>
            </a:r>
          </a:p>
        </p:txBody>
      </p:sp>
      <p:sp>
        <p:nvSpPr>
          <p:cNvPr id="25621" name="Line 55"/>
          <p:cNvSpPr>
            <a:spLocks noChangeShapeType="1"/>
          </p:cNvSpPr>
          <p:nvPr/>
        </p:nvSpPr>
        <p:spPr bwMode="auto">
          <a:xfrm flipH="1">
            <a:off x="6172200" y="5181600"/>
            <a:ext cx="609600" cy="304800"/>
          </a:xfrm>
          <a:prstGeom prst="line">
            <a:avLst/>
          </a:prstGeom>
          <a:noFill/>
          <a:ln w="9525">
            <a:solidFill>
              <a:schemeClr val="tx1"/>
            </a:solidFill>
            <a:round/>
            <a:headEnd/>
            <a:tailEnd/>
          </a:ln>
        </p:spPr>
        <p:txBody>
          <a:bodyPr/>
          <a:lstStyle/>
          <a:p>
            <a:endParaRPr lang="en-US"/>
          </a:p>
        </p:txBody>
      </p:sp>
      <p:sp>
        <p:nvSpPr>
          <p:cNvPr id="25622" name="Line 58"/>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5623" name="Line 59"/>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5624" name="Line 60"/>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5625" name="Line 61"/>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5626" name="Line 62"/>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5627" name="Line 63"/>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5628" name="Line 64"/>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5629" name="Line 65"/>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5630" name="Line 66"/>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 Translation Knowledge from</a:t>
            </a:r>
            <a:br>
              <a:rPr lang="en-US" dirty="0" smtClean="0"/>
            </a:br>
            <a:r>
              <a:rPr lang="en-US" dirty="0" smtClean="0"/>
              <a:t>Non-Parallel Text?</a:t>
            </a:r>
            <a:endParaRPr lang="en-US" dirty="0"/>
          </a:p>
        </p:txBody>
      </p:sp>
      <p:sp>
        <p:nvSpPr>
          <p:cNvPr id="5" name="TextBox 4"/>
          <p:cNvSpPr txBox="1"/>
          <p:nvPr/>
        </p:nvSpPr>
        <p:spPr>
          <a:xfrm>
            <a:off x="384107" y="1828800"/>
            <a:ext cx="3315331" cy="1200329"/>
          </a:xfrm>
          <a:prstGeom prst="rect">
            <a:avLst/>
          </a:prstGeom>
          <a:noFill/>
        </p:spPr>
        <p:txBody>
          <a:bodyPr wrap="none" rtlCol="0">
            <a:spAutoFit/>
          </a:bodyPr>
          <a:lstStyle/>
          <a:p>
            <a:pPr algn="ctr"/>
            <a:r>
              <a:rPr lang="en-US" sz="3600" dirty="0" smtClean="0"/>
              <a:t>English/Albanian</a:t>
            </a:r>
          </a:p>
          <a:p>
            <a:pPr algn="ctr"/>
            <a:r>
              <a:rPr lang="en-US" sz="3600" dirty="0" smtClean="0"/>
              <a:t>Parallel text</a:t>
            </a:r>
            <a:endParaRPr lang="en-US" sz="3600" dirty="0"/>
          </a:p>
        </p:txBody>
      </p:sp>
      <p:sp>
        <p:nvSpPr>
          <p:cNvPr id="6" name="TextBox 5"/>
          <p:cNvSpPr txBox="1"/>
          <p:nvPr/>
        </p:nvSpPr>
        <p:spPr>
          <a:xfrm>
            <a:off x="4692651" y="1828800"/>
            <a:ext cx="1609736" cy="1200329"/>
          </a:xfrm>
          <a:prstGeom prst="rect">
            <a:avLst/>
          </a:prstGeom>
          <a:noFill/>
        </p:spPr>
        <p:txBody>
          <a:bodyPr wrap="none" rtlCol="0">
            <a:spAutoFit/>
          </a:bodyPr>
          <a:lstStyle/>
          <a:p>
            <a:pPr algn="r"/>
            <a:r>
              <a:rPr lang="en-US" sz="3600" dirty="0" smtClean="0"/>
              <a:t>English </a:t>
            </a:r>
          </a:p>
          <a:p>
            <a:pPr algn="r"/>
            <a:r>
              <a:rPr lang="en-US" sz="3600" dirty="0" smtClean="0"/>
              <a:t>text</a:t>
            </a:r>
            <a:endParaRPr lang="en-US" sz="3600" dirty="0"/>
          </a:p>
        </p:txBody>
      </p:sp>
      <p:sp>
        <p:nvSpPr>
          <p:cNvPr id="7" name="TextBox 6"/>
          <p:cNvSpPr txBox="1"/>
          <p:nvPr/>
        </p:nvSpPr>
        <p:spPr>
          <a:xfrm>
            <a:off x="6826251" y="1828800"/>
            <a:ext cx="1936749" cy="1200329"/>
          </a:xfrm>
          <a:prstGeom prst="rect">
            <a:avLst/>
          </a:prstGeom>
          <a:noFill/>
        </p:spPr>
        <p:txBody>
          <a:bodyPr wrap="none" rtlCol="0">
            <a:spAutoFit/>
          </a:bodyPr>
          <a:lstStyle/>
          <a:p>
            <a:r>
              <a:rPr lang="en-US" sz="3600" dirty="0" smtClean="0"/>
              <a:t>Albanian </a:t>
            </a:r>
          </a:p>
          <a:p>
            <a:r>
              <a:rPr lang="en-US" sz="3600" dirty="0" smtClean="0"/>
              <a:t>text</a:t>
            </a:r>
            <a:endParaRPr lang="en-US" sz="3600" dirty="0"/>
          </a:p>
        </p:txBody>
      </p:sp>
      <p:cxnSp>
        <p:nvCxnSpPr>
          <p:cNvPr id="9" name="Straight Arrow Connector 8"/>
          <p:cNvCxnSpPr/>
          <p:nvPr/>
        </p:nvCxnSpPr>
        <p:spPr>
          <a:xfrm flipH="1">
            <a:off x="2032945" y="3050771"/>
            <a:ext cx="17654" cy="3782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3051" y="4572000"/>
            <a:ext cx="3537443" cy="646331"/>
          </a:xfrm>
          <a:prstGeom prst="rect">
            <a:avLst/>
          </a:prstGeom>
          <a:noFill/>
        </p:spPr>
        <p:txBody>
          <a:bodyPr wrap="none" rtlCol="0">
            <a:spAutoFit/>
          </a:bodyPr>
          <a:lstStyle/>
          <a:p>
            <a:r>
              <a:rPr lang="en-US" sz="3600" dirty="0" smtClean="0"/>
              <a:t>Translation model</a:t>
            </a:r>
            <a:endParaRPr lang="en-US" sz="3600" dirty="0"/>
          </a:p>
        </p:txBody>
      </p:sp>
      <p:cxnSp>
        <p:nvCxnSpPr>
          <p:cNvPr id="11" name="Straight Arrow Connector 10"/>
          <p:cNvCxnSpPr/>
          <p:nvPr/>
        </p:nvCxnSpPr>
        <p:spPr>
          <a:xfrm>
            <a:off x="2037794" y="4114800"/>
            <a:ext cx="7956"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88051" y="2971800"/>
            <a:ext cx="549358"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725909" y="4114800"/>
            <a:ext cx="1604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842209" y="2971800"/>
            <a:ext cx="441242"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65208" y="4572000"/>
            <a:ext cx="3537443" cy="646331"/>
          </a:xfrm>
          <a:prstGeom prst="rect">
            <a:avLst/>
          </a:prstGeom>
          <a:noFill/>
        </p:spPr>
        <p:txBody>
          <a:bodyPr wrap="none" rtlCol="0">
            <a:spAutoFit/>
          </a:bodyPr>
          <a:lstStyle/>
          <a:p>
            <a:r>
              <a:rPr lang="en-US" sz="3600" dirty="0" smtClean="0"/>
              <a:t>Translation model</a:t>
            </a:r>
            <a:endParaRPr lang="en-US" sz="3600" dirty="0"/>
          </a:p>
        </p:txBody>
      </p:sp>
      <p:sp>
        <p:nvSpPr>
          <p:cNvPr id="17" name="Rectangle 16"/>
          <p:cNvSpPr/>
          <p:nvPr/>
        </p:nvSpPr>
        <p:spPr>
          <a:xfrm>
            <a:off x="1775072"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6467229"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Box 19"/>
          <p:cNvSpPr txBox="1"/>
          <p:nvPr/>
        </p:nvSpPr>
        <p:spPr>
          <a:xfrm>
            <a:off x="4997451" y="5410200"/>
            <a:ext cx="3297056" cy="646331"/>
          </a:xfrm>
          <a:prstGeom prst="rect">
            <a:avLst/>
          </a:prstGeom>
          <a:solidFill>
            <a:srgbClr val="FFFF00"/>
          </a:solidFill>
        </p:spPr>
        <p:txBody>
          <a:bodyPr wrap="none" rtlCol="0">
            <a:spAutoFit/>
          </a:bodyPr>
          <a:lstStyle/>
          <a:p>
            <a:r>
              <a:rPr lang="en-US" dirty="0" smtClean="0"/>
              <a:t>Is this what Weaver had in mind?</a:t>
            </a:r>
          </a:p>
          <a:p>
            <a:r>
              <a:rPr lang="en-US" dirty="0" smtClean="0"/>
              <a:t>We’ll come back to this idea.</a:t>
            </a:r>
            <a:endParaRPr lang="en-US" dirty="0"/>
          </a:p>
        </p:txBody>
      </p:sp>
      <p:cxnSp>
        <p:nvCxnSpPr>
          <p:cNvPr id="27" name="Straight Connector 26"/>
          <p:cNvCxnSpPr/>
          <p:nvPr/>
        </p:nvCxnSpPr>
        <p:spPr>
          <a:xfrm>
            <a:off x="4235451" y="1905000"/>
            <a:ext cx="76200" cy="4038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rmAutofit/>
          </a:bodyPr>
          <a:lstStyle/>
          <a:p>
            <a:r>
              <a:rPr lang="en-US" dirty="0" smtClean="0"/>
              <a:t>Automatic decipherment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sp>
        <p:nvSpPr>
          <p:cNvPr id="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dirty="0" smtClean="0"/>
              <a:t>Letter Substitution Cipher</a:t>
            </a:r>
          </a:p>
        </p:txBody>
      </p:sp>
      <p:sp>
        <p:nvSpPr>
          <p:cNvPr id="15363" name="Rectangle 3"/>
          <p:cNvSpPr>
            <a:spLocks noGrp="1" noChangeArrowheads="1"/>
          </p:cNvSpPr>
          <p:nvPr>
            <p:ph type="body" idx="4294967295"/>
          </p:nvPr>
        </p:nvSpPr>
        <p:spPr>
          <a:xfrm>
            <a:off x="685800" y="1524000"/>
            <a:ext cx="8077200" cy="5029200"/>
          </a:xfrm>
        </p:spPr>
        <p:txBody>
          <a:bodyPr>
            <a:normAutofit/>
          </a:bodyPr>
          <a:lstStyle/>
          <a:p>
            <a:pPr>
              <a:lnSpc>
                <a:spcPct val="90000"/>
              </a:lnSpc>
            </a:pPr>
            <a:r>
              <a:rPr lang="en-US" sz="3000" dirty="0" err="1" smtClean="0"/>
              <a:t>Encipherment</a:t>
            </a:r>
            <a:r>
              <a:rPr lang="en-US" sz="3000" dirty="0" smtClean="0"/>
              <a:t> key:</a:t>
            </a:r>
          </a:p>
          <a:p>
            <a:pPr lvl="1">
              <a:lnSpc>
                <a:spcPct val="90000"/>
              </a:lnSpc>
              <a:buNone/>
            </a:pPr>
            <a:r>
              <a:rPr lang="en-US" sz="2600" dirty="0" smtClean="0">
                <a:latin typeface="Courier New" pitchFamily="49" charset="0"/>
                <a:cs typeface="Courier New" pitchFamily="49" charset="0"/>
              </a:rPr>
              <a:t>PLAIN:   ABCDEFGHIJKLMNOPQRSTUVWXYZ</a:t>
            </a:r>
          </a:p>
          <a:p>
            <a:pPr lvl="1">
              <a:lnSpc>
                <a:spcPct val="90000"/>
              </a:lnSpc>
              <a:buNone/>
            </a:pPr>
            <a:r>
              <a:rPr lang="en-US" sz="2600" dirty="0" smtClean="0">
                <a:latin typeface="Courier New" pitchFamily="49" charset="0"/>
                <a:cs typeface="Courier New" pitchFamily="49" charset="0"/>
              </a:rPr>
              <a:t>CIPHER:  PLOKMIJNUHBYGVTFCRDXESZAQW</a:t>
            </a:r>
          </a:p>
          <a:p>
            <a:pPr eaLnBrk="1" hangingPunct="1">
              <a:lnSpc>
                <a:spcPct val="90000"/>
              </a:lnSpc>
            </a:pPr>
            <a:endParaRPr lang="en-US" sz="3000" dirty="0" smtClean="0"/>
          </a:p>
          <a:p>
            <a:pPr eaLnBrk="1" hangingPunct="1">
              <a:lnSpc>
                <a:spcPct val="90000"/>
              </a:lnSpc>
            </a:pPr>
            <a:r>
              <a:rPr lang="en-US" sz="3000" dirty="0" smtClean="0"/>
              <a:t>Plaintext: 	</a:t>
            </a:r>
            <a:r>
              <a:rPr lang="en-US" sz="3000" b="1" dirty="0" smtClean="0">
                <a:latin typeface="Courier New" pitchFamily="49" charset="0"/>
              </a:rPr>
              <a:t>HELLO KITTY ...</a:t>
            </a:r>
          </a:p>
          <a:p>
            <a:pPr eaLnBrk="1" hangingPunct="1">
              <a:lnSpc>
                <a:spcPct val="90000"/>
              </a:lnSpc>
            </a:pPr>
            <a:r>
              <a:rPr lang="en-US" sz="3000" dirty="0" err="1" smtClean="0"/>
              <a:t>Ciphertext</a:t>
            </a:r>
            <a:r>
              <a:rPr lang="en-US" sz="3000" dirty="0" smtClean="0"/>
              <a:t>: 	</a:t>
            </a:r>
            <a:r>
              <a:rPr lang="en-US" sz="3000" b="1" dirty="0" smtClean="0">
                <a:latin typeface="Courier New" pitchFamily="49" charset="0"/>
              </a:rPr>
              <a:t>NMYYT BUXXQ ...</a:t>
            </a:r>
          </a:p>
          <a:p>
            <a:pPr eaLnBrk="1" hangingPunct="1">
              <a:lnSpc>
                <a:spcPct val="90000"/>
              </a:lnSpc>
              <a:buNone/>
            </a:pPr>
            <a:endParaRPr lang="en-US" sz="3000" dirty="0" smtClean="0"/>
          </a:p>
          <a:p>
            <a:pPr eaLnBrk="1" hangingPunct="1">
              <a:lnSpc>
                <a:spcPct val="90000"/>
              </a:lnSpc>
            </a:pPr>
            <a:r>
              <a:rPr lang="en-US" sz="3000" dirty="0" smtClean="0"/>
              <a:t>Key itself doesn’t change:  "simple substitution"</a:t>
            </a:r>
          </a:p>
          <a:p>
            <a:pPr eaLnBrk="1" hangingPunct="1">
              <a:lnSpc>
                <a:spcPct val="90000"/>
              </a:lnSpc>
            </a:pPr>
            <a:r>
              <a:rPr lang="en-US" sz="3000" dirty="0" smtClean="0"/>
              <a:t>What key, if applied to the </a:t>
            </a:r>
            <a:r>
              <a:rPr lang="en-US" sz="3000" dirty="0" err="1" smtClean="0"/>
              <a:t>ciphertext</a:t>
            </a:r>
            <a:r>
              <a:rPr lang="en-US" sz="3000" dirty="0" smtClean="0"/>
              <a:t>, would yield sensible plaintext?</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
        <p:nvSpPr>
          <p:cNvPr id="76" name="TextBox 75"/>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895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895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5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6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6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6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6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6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6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6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897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7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8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8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8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8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8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8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8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6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6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8917"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18"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892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2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2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3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3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3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3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3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3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3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894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4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5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5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5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5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5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5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5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3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3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8920"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8921"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2"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3"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892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8926"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7" name="TextBox 7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9986"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9987"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88"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89"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90"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91"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92"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93"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94"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95"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0007"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0008"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0009"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0010"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0011"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0012"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0013"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0014"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0015"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97"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8"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9"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0"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1"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2"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3"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4"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5"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6"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9941"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2"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9956"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57"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58"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59"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60"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61"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62"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63"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64"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65"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9977"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9978"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9979"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9980"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9981"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9982"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9983"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9984"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9985"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67"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8"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9"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0"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1"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2"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3"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4"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5"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6"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9944"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9945"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6"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7"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9949"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9950"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39951"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39953"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39955" name="TextBox 78"/>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9"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80" name="TextBox 79"/>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0963"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1020"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1021"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1022"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1023"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1024"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1025"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1026"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1027"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1028"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1029"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1041"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42"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43"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44"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45"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46"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47"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48"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49"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31"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2"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3"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4"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5"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6"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7"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8"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9"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40"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0965"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40966"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67"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0990"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0991"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0992"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0993"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0994"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0995"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0996"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0997"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0998"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0999"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1011"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12"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13"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14"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15"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16"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17"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18"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19"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01"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2"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3"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4"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5"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6"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7"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8"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9"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10"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0969"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0970"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1"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2"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097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0975"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P(p) P(c | p)</a:t>
            </a:r>
          </a:p>
        </p:txBody>
      </p:sp>
      <p:sp>
        <p:nvSpPr>
          <p:cNvPr id="4097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0977" name="Line 81"/>
          <p:cNvSpPr>
            <a:spLocks noChangeShapeType="1"/>
          </p:cNvSpPr>
          <p:nvPr/>
        </p:nvSpPr>
        <p:spPr bwMode="auto">
          <a:xfrm flipH="1">
            <a:off x="2057400" y="5638800"/>
            <a:ext cx="762000" cy="0"/>
          </a:xfrm>
          <a:prstGeom prst="line">
            <a:avLst/>
          </a:prstGeom>
          <a:noFill/>
          <a:ln w="38100">
            <a:solidFill>
              <a:schemeClr val="tx1"/>
            </a:solidFill>
            <a:round/>
            <a:headEnd/>
            <a:tailEnd type="triangle" w="med" len="med"/>
          </a:ln>
        </p:spPr>
        <p:txBody>
          <a:bodyPr/>
          <a:lstStyle/>
          <a:p>
            <a:endParaRPr lang="en-US"/>
          </a:p>
        </p:txBody>
      </p:sp>
      <p:sp>
        <p:nvSpPr>
          <p:cNvPr id="40978"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0979"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0980"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0981" name="Line 85"/>
          <p:cNvSpPr>
            <a:spLocks noChangeShapeType="1"/>
          </p:cNvSpPr>
          <p:nvPr/>
        </p:nvSpPr>
        <p:spPr bwMode="auto">
          <a:xfrm>
            <a:off x="34290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2" name="Line 86"/>
          <p:cNvSpPr>
            <a:spLocks noChangeShapeType="1"/>
          </p:cNvSpPr>
          <p:nvPr/>
        </p:nvSpPr>
        <p:spPr bwMode="auto">
          <a:xfrm>
            <a:off x="36576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3" name="Text Box 87"/>
          <p:cNvSpPr txBox="1">
            <a:spLocks noChangeArrowheads="1"/>
          </p:cNvSpPr>
          <p:nvPr/>
        </p:nvSpPr>
        <p:spPr bwMode="auto">
          <a:xfrm>
            <a:off x="3429000" y="5959475"/>
            <a:ext cx="3413125" cy="701675"/>
          </a:xfrm>
          <a:prstGeom prst="rect">
            <a:avLst/>
          </a:prstGeom>
          <a:solidFill>
            <a:srgbClr val="FFFF00"/>
          </a:solid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0985"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0986" name="Text Box 90"/>
          <p:cNvSpPr txBox="1">
            <a:spLocks noChangeArrowheads="1"/>
          </p:cNvSpPr>
          <p:nvPr/>
        </p:nvSpPr>
        <p:spPr bwMode="auto">
          <a:xfrm>
            <a:off x="2895600" y="5410200"/>
            <a:ext cx="1249363" cy="485775"/>
          </a:xfrm>
          <a:prstGeom prst="rect">
            <a:avLst/>
          </a:prstGeom>
          <a:noFill/>
          <a:ln w="28575">
            <a:solidFill>
              <a:srgbClr val="000000"/>
            </a:solidFill>
            <a:miter lim="800000"/>
            <a:headEnd/>
            <a:tailEnd/>
          </a:ln>
        </p:spPr>
        <p:txBody>
          <a:bodyPr wrap="none">
            <a:spAutoFit/>
          </a:bodyPr>
          <a:lstStyle/>
          <a:p>
            <a:r>
              <a:rPr lang="en-US" sz="2400">
                <a:latin typeface="Calibri" pitchFamily="34" charset="0"/>
              </a:rPr>
              <a:t>DECODE</a:t>
            </a:r>
          </a:p>
        </p:txBody>
      </p:sp>
      <p:sp>
        <p:nvSpPr>
          <p:cNvPr id="40988"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0989" name="TextBox 89"/>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87" name="TextBox 8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
        <p:nvSpPr>
          <p:cNvPr id="88" name="TextBox 87"/>
          <p:cNvSpPr txBox="1"/>
          <p:nvPr/>
        </p:nvSpPr>
        <p:spPr>
          <a:xfrm rot="19858571">
            <a:off x="4379097" y="3385441"/>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7109" name="Title 1"/>
          <p:cNvSpPr>
            <a:spLocks noGrp="1"/>
          </p:cNvSpPr>
          <p:nvPr>
            <p:ph type="title" idx="4294967295"/>
          </p:nvPr>
        </p:nvSpPr>
        <p:spPr/>
        <p:txBody>
          <a:bodyPr>
            <a:normAutofit fontScale="90000"/>
          </a:bodyPr>
          <a:lstStyle/>
          <a:p>
            <a:r>
              <a:rPr lang="en-US" dirty="0" smtClean="0"/>
              <a:t>Decipherment Accuracy vs. </a:t>
            </a:r>
            <a:br>
              <a:rPr lang="en-US" dirty="0" smtClean="0"/>
            </a:br>
            <a:r>
              <a:rPr lang="en-US" dirty="0" smtClean="0"/>
              <a:t>Cipher Length</a:t>
            </a:r>
          </a:p>
        </p:txBody>
      </p:sp>
      <p:sp>
        <p:nvSpPr>
          <p:cNvPr id="11" name="TextBox 10"/>
          <p:cNvSpPr txBox="1"/>
          <p:nvPr/>
        </p:nvSpPr>
        <p:spPr>
          <a:xfrm>
            <a:off x="5542247" y="2286000"/>
            <a:ext cx="3220753" cy="3139321"/>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a:p>
            <a:endParaRPr lang="en-US" dirty="0"/>
          </a:p>
          <a:p>
            <a:endParaRPr lang="en-US" dirty="0"/>
          </a:p>
          <a:p>
            <a:endParaRPr lang="en-US" dirty="0" smtClean="0"/>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36912" cy="1569660"/>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a:t>
            </a:r>
            <a:r>
              <a:rPr lang="en-US" sz="2400" dirty="0" smtClean="0">
                <a:latin typeface="Calibri" pitchFamily="34" charset="0"/>
              </a:rPr>
              <a:t>P(p)</a:t>
            </a:r>
            <a:r>
              <a:rPr lang="en-US" sz="2400" baseline="30000" dirty="0" smtClean="0">
                <a:latin typeface="Calibri" pitchFamily="34" charset="0"/>
              </a:rPr>
              <a:t>0.5</a:t>
            </a:r>
            <a:r>
              <a:rPr lang="en-US" sz="2400" dirty="0" smtClean="0">
                <a:latin typeface="Calibri" pitchFamily="34" charset="0"/>
              </a:rPr>
              <a:t> </a:t>
            </a:r>
            <a:r>
              <a:rPr lang="en-US" sz="2400" dirty="0">
                <a:latin typeface="Calibri" pitchFamily="34" charset="0"/>
              </a:rPr>
              <a:t>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dirty="0">
                <a:latin typeface="Calibri" pitchFamily="34" charset="0"/>
              </a:rPr>
              <a:t>Find plaintext p that maximizes</a:t>
            </a:r>
          </a:p>
          <a:p>
            <a:r>
              <a:rPr lang="en-US" sz="2000" dirty="0">
                <a:latin typeface="Calibri" pitchFamily="34" charset="0"/>
              </a:rPr>
              <a:t>P(p | c) </a:t>
            </a:r>
            <a:r>
              <a:rPr lang="en-US" sz="2000" dirty="0">
                <a:latin typeface="Calibri" pitchFamily="34" charset="0"/>
                <a:sym typeface="Symbol" pitchFamily="18" charset="2"/>
              </a:rPr>
              <a:t></a:t>
            </a:r>
            <a:r>
              <a:rPr lang="en-US" sz="2000" dirty="0">
                <a:latin typeface="Calibri" pitchFamily="34" charset="0"/>
              </a:rPr>
              <a:t> P(p) P(c | </a:t>
            </a:r>
            <a:r>
              <a:rPr lang="en-US" sz="2000" dirty="0" smtClean="0">
                <a:latin typeface="Calibri" pitchFamily="34" charset="0"/>
              </a:rPr>
              <a:t>p)</a:t>
            </a:r>
            <a:r>
              <a:rPr lang="en-US" sz="2000" baseline="30000" dirty="0" smtClean="0">
                <a:latin typeface="Calibri" pitchFamily="34" charset="0"/>
              </a:rPr>
              <a:t>3</a:t>
            </a:r>
            <a:endParaRPr lang="en-US" sz="2000" baseline="30000" dirty="0">
              <a:latin typeface="Calibri" pitchFamily="34" charset="0"/>
            </a:endParaRP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cxnSp>
        <p:nvCxnSpPr>
          <p:cNvPr id="94" name="Straight Arrow Connector 93"/>
          <p:cNvCxnSpPr>
            <a:stCxn id="102" idx="1"/>
          </p:cNvCxnSpPr>
          <p:nvPr/>
        </p:nvCxnSpPr>
        <p:spPr>
          <a:xfrm rot="10800000">
            <a:off x="6858000" y="2514600"/>
            <a:ext cx="304800" cy="41326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00" idx="1"/>
          </p:cNvCxnSpPr>
          <p:nvPr/>
        </p:nvCxnSpPr>
        <p:spPr>
          <a:xfrm rot="10800000">
            <a:off x="5867400" y="6400802"/>
            <a:ext cx="1219200" cy="10846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0" name="TextBox 3"/>
          <p:cNvSpPr txBox="1">
            <a:spLocks noChangeArrowheads="1"/>
          </p:cNvSpPr>
          <p:nvPr/>
        </p:nvSpPr>
        <p:spPr bwMode="auto">
          <a:xfrm>
            <a:off x="7086600" y="6324600"/>
            <a:ext cx="2034531" cy="369332"/>
          </a:xfrm>
          <a:prstGeom prst="rect">
            <a:avLst/>
          </a:prstGeom>
          <a:noFill/>
          <a:ln w="9525">
            <a:noFill/>
            <a:miter lim="800000"/>
            <a:headEnd/>
            <a:tailEnd/>
          </a:ln>
        </p:spPr>
        <p:txBody>
          <a:bodyPr wrap="none">
            <a:spAutoFit/>
          </a:bodyPr>
          <a:lstStyle/>
          <a:p>
            <a:r>
              <a:rPr lang="en-US" dirty="0">
                <a:latin typeface="Calibri" pitchFamily="34" charset="0"/>
              </a:rPr>
              <a:t>[</a:t>
            </a:r>
            <a:r>
              <a:rPr lang="en-US" dirty="0" smtClean="0">
                <a:latin typeface="Calibri" pitchFamily="34" charset="0"/>
              </a:rPr>
              <a:t>Knight/Yamada 99]</a:t>
            </a:r>
            <a:endParaRPr lang="en-US" dirty="0">
              <a:latin typeface="Calibri" pitchFamily="34" charset="0"/>
            </a:endParaRPr>
          </a:p>
        </p:txBody>
      </p:sp>
      <p:sp>
        <p:nvSpPr>
          <p:cNvPr id="102" name="TextBox 3"/>
          <p:cNvSpPr txBox="1">
            <a:spLocks noChangeArrowheads="1"/>
          </p:cNvSpPr>
          <p:nvPr/>
        </p:nvSpPr>
        <p:spPr bwMode="auto">
          <a:xfrm>
            <a:off x="7162800" y="27432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 name="Oval 3"/>
          <p:cNvSpPr/>
          <p:nvPr/>
        </p:nvSpPr>
        <p:spPr>
          <a:xfrm>
            <a:off x="2540000" y="5168900"/>
            <a:ext cx="152400" cy="1524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Oval 4"/>
          <p:cNvSpPr/>
          <p:nvPr/>
        </p:nvSpPr>
        <p:spPr>
          <a:xfrm>
            <a:off x="2540000" y="5549900"/>
            <a:ext cx="152400" cy="152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109" name="Title 1"/>
          <p:cNvSpPr>
            <a:spLocks noGrp="1"/>
          </p:cNvSpPr>
          <p:nvPr>
            <p:ph type="title" idx="4294967295"/>
          </p:nvPr>
        </p:nvSpPr>
        <p:spPr>
          <a:xfrm>
            <a:off x="228600" y="274638"/>
            <a:ext cx="8610600" cy="1143000"/>
          </a:xfrm>
        </p:spPr>
        <p:txBody>
          <a:bodyPr>
            <a:noAutofit/>
          </a:bodyPr>
          <a:lstStyle/>
          <a:p>
            <a:r>
              <a:rPr lang="en-US" dirty="0" smtClean="0"/>
              <a:t>Reducing LM Weight During EM</a:t>
            </a:r>
          </a:p>
        </p:txBody>
      </p:sp>
      <p:sp>
        <p:nvSpPr>
          <p:cNvPr id="47110" name="TextBox 5"/>
          <p:cNvSpPr txBox="1">
            <a:spLocks noChangeArrowheads="1"/>
          </p:cNvSpPr>
          <p:nvPr/>
        </p:nvSpPr>
        <p:spPr bwMode="auto">
          <a:xfrm>
            <a:off x="2608263" y="4953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47111" name="TextBox 6"/>
          <p:cNvSpPr txBox="1">
            <a:spLocks noChangeArrowheads="1"/>
          </p:cNvSpPr>
          <p:nvPr/>
        </p:nvSpPr>
        <p:spPr bwMode="auto">
          <a:xfrm>
            <a:off x="2590800" y="5330825"/>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7-gram</a:t>
            </a:r>
            <a:endParaRPr lang="en-US" sz="1400" dirty="0">
              <a:latin typeface="Calibri" pitchFamily="34" charset="0"/>
            </a:endParaRPr>
          </a:p>
        </p:txBody>
      </p:sp>
      <p:cxnSp>
        <p:nvCxnSpPr>
          <p:cNvPr id="12" name="Straight Arrow Connector 11"/>
          <p:cNvCxnSpPr/>
          <p:nvPr/>
        </p:nvCxnSpPr>
        <p:spPr>
          <a:xfrm rot="5400000">
            <a:off x="2132807" y="4571206"/>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5542247" y="2286000"/>
            <a:ext cx="3220753" cy="3323987"/>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Set EM to maximize      </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a:t>
            </a:r>
            <a:r>
              <a:rPr lang="en-US" b="1" baseline="30000" dirty="0" smtClean="0"/>
              <a:t>0.5</a:t>
            </a:r>
            <a:r>
              <a:rPr lang="en-US" dirty="0" smtClean="0"/>
              <a:t> P(c | p)</a:t>
            </a:r>
          </a:p>
          <a:p>
            <a:r>
              <a:rPr lang="en-US" dirty="0" smtClean="0"/>
              <a:t>instead of</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 P(c | p)</a:t>
            </a:r>
          </a:p>
          <a:p>
            <a:pPr lvl="1">
              <a:buFontTx/>
              <a:buNone/>
            </a:pPr>
            <a:endParaRPr lang="en-US" dirty="0" smtClean="0"/>
          </a:p>
        </p:txBody>
      </p:sp>
      <p:sp>
        <p:nvSpPr>
          <p:cNvPr id="13"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cxnSp>
        <p:nvCxnSpPr>
          <p:cNvPr id="19" name="Straight Arrow Connector 18"/>
          <p:cNvCxnSpPr/>
          <p:nvPr/>
        </p:nvCxnSpPr>
        <p:spPr>
          <a:xfrm rot="5400000">
            <a:off x="4877594" y="4571207"/>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1"/>
          <p:cNvSpPr>
            <a:spLocks noGrp="1" noChangeArrowheads="1"/>
          </p:cNvSpPr>
          <p:nvPr>
            <p:ph type="title" idx="4294967295"/>
          </p:nvPr>
        </p:nvSpPr>
        <p:spPr>
          <a:xfrm>
            <a:off x="457200" y="76200"/>
            <a:ext cx="8229600" cy="1143000"/>
          </a:xfrm>
        </p:spPr>
        <p:txBody>
          <a:bodyPr/>
          <a:lstStyle/>
          <a:p>
            <a:r>
              <a:rPr lang="en-US" dirty="0" smtClean="0"/>
              <a:t>Random Restarts are Critical</a:t>
            </a:r>
          </a:p>
        </p:txBody>
      </p:sp>
      <p:sp>
        <p:nvSpPr>
          <p:cNvPr id="3076" name="Text Box 13"/>
          <p:cNvSpPr txBox="1">
            <a:spLocks noChangeArrowheads="1"/>
          </p:cNvSpPr>
          <p:nvPr/>
        </p:nvSpPr>
        <p:spPr bwMode="auto">
          <a:xfrm>
            <a:off x="228600" y="1295400"/>
            <a:ext cx="3825278" cy="400110"/>
          </a:xfrm>
          <a:prstGeom prst="rect">
            <a:avLst/>
          </a:prstGeom>
          <a:noFill/>
          <a:ln w="9525">
            <a:noFill/>
            <a:miter lim="800000"/>
            <a:headEnd/>
            <a:tailEnd/>
          </a:ln>
        </p:spPr>
        <p:txBody>
          <a:bodyPr wrap="none">
            <a:spAutoFit/>
          </a:bodyPr>
          <a:lstStyle/>
          <a:p>
            <a:r>
              <a:rPr lang="en-US" sz="2000" dirty="0" smtClean="0">
                <a:latin typeface="Calibri" pitchFamily="34" charset="0"/>
              </a:rPr>
              <a:t>English 98-letter cipher, 3-gram LM</a:t>
            </a:r>
            <a:endParaRPr lang="en-US" sz="2000" dirty="0">
              <a:latin typeface="Calibri" pitchFamily="34" charset="0"/>
            </a:endParaRPr>
          </a:p>
        </p:txBody>
      </p:sp>
      <p:sp>
        <p:nvSpPr>
          <p:cNvPr id="3077" name="TextBox 7"/>
          <p:cNvSpPr txBox="1">
            <a:spLocks noChangeArrowheads="1"/>
          </p:cNvSpPr>
          <p:nvPr/>
        </p:nvSpPr>
        <p:spPr bwMode="auto">
          <a:xfrm>
            <a:off x="2743200" y="5791200"/>
            <a:ext cx="3731086" cy="523220"/>
          </a:xfrm>
          <a:prstGeom prst="rect">
            <a:avLst/>
          </a:prstGeom>
          <a:solidFill>
            <a:srgbClr val="FFFF00"/>
          </a:solidFill>
          <a:ln w="9525">
            <a:noFill/>
            <a:miter lim="800000"/>
            <a:headEnd/>
            <a:tailEnd/>
          </a:ln>
        </p:spPr>
        <p:txBody>
          <a:bodyPr wrap="none">
            <a:spAutoFit/>
          </a:bodyPr>
          <a:lstStyle/>
          <a:p>
            <a:r>
              <a:rPr lang="en-US" sz="2800" dirty="0" smtClean="0">
                <a:latin typeface="Calibri" pitchFamily="34" charset="0"/>
              </a:rPr>
              <a:t>even people do restarts!</a:t>
            </a:r>
            <a:endParaRPr lang="en-US" sz="2800" dirty="0">
              <a:latin typeface="Calibri" pitchFamily="34" charset="0"/>
            </a:endParaRPr>
          </a:p>
        </p:txBody>
      </p:sp>
      <p:pic>
        <p:nvPicPr>
          <p:cNvPr id="2" name="Picture 3"/>
          <p:cNvPicPr>
            <a:picLocks noChangeAspect="1" noChangeArrowheads="1"/>
          </p:cNvPicPr>
          <p:nvPr/>
        </p:nvPicPr>
        <p:blipFill>
          <a:blip r:embed="rId2" cstate="print"/>
          <a:srcRect/>
          <a:stretch>
            <a:fillRect/>
          </a:stretch>
        </p:blipFill>
        <p:spPr bwMode="auto">
          <a:xfrm>
            <a:off x="4114800" y="1219200"/>
            <a:ext cx="2702488" cy="2662238"/>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6172200" y="3048000"/>
            <a:ext cx="2495550" cy="2517250"/>
          </a:xfrm>
          <a:prstGeom prst="rect">
            <a:avLst/>
          </a:prstGeom>
          <a:noFill/>
          <a:ln w="9525">
            <a:noFill/>
            <a:miter lim="800000"/>
            <a:headEnd/>
            <a:tailEnd/>
          </a:ln>
        </p:spPr>
      </p:pic>
      <p:sp>
        <p:nvSpPr>
          <p:cNvPr id="8" name="TextBox 7"/>
          <p:cNvSpPr txBox="1"/>
          <p:nvPr/>
        </p:nvSpPr>
        <p:spPr>
          <a:xfrm>
            <a:off x="6934200" y="1219200"/>
            <a:ext cx="1329210" cy="1200329"/>
          </a:xfrm>
          <a:prstGeom prst="rect">
            <a:avLst/>
          </a:prstGeom>
          <a:noFill/>
        </p:spPr>
        <p:txBody>
          <a:bodyPr wrap="none" rtlCol="0">
            <a:spAutoFit/>
          </a:bodyPr>
          <a:lstStyle/>
          <a:p>
            <a:r>
              <a:rPr lang="en-US" sz="2400" dirty="0" smtClean="0"/>
              <a:t>Japanese</a:t>
            </a:r>
          </a:p>
          <a:p>
            <a:r>
              <a:rPr lang="en-US" sz="2400" dirty="0" smtClean="0"/>
              <a:t>syllable</a:t>
            </a:r>
          </a:p>
          <a:p>
            <a:r>
              <a:rPr lang="en-US" sz="2400" dirty="0" smtClean="0"/>
              <a:t>cipher</a:t>
            </a:r>
            <a:endParaRPr lang="en-US" sz="2400" dirty="0"/>
          </a:p>
        </p:txBody>
      </p:sp>
      <p:pic>
        <p:nvPicPr>
          <p:cNvPr id="4" name="Picture 5"/>
          <p:cNvPicPr>
            <a:picLocks noChangeAspect="1" noChangeArrowheads="1"/>
          </p:cNvPicPr>
          <p:nvPr/>
        </p:nvPicPr>
        <p:blipFill>
          <a:blip r:embed="rId4" cstate="print"/>
          <a:srcRect/>
          <a:stretch>
            <a:fillRect/>
          </a:stretch>
        </p:blipFill>
        <p:spPr bwMode="auto">
          <a:xfrm>
            <a:off x="228600" y="1676400"/>
            <a:ext cx="3860637" cy="3733800"/>
          </a:xfrm>
          <a:prstGeom prst="rect">
            <a:avLst/>
          </a:prstGeom>
          <a:noFill/>
          <a:ln w="9525">
            <a:noFill/>
            <a:miter lim="800000"/>
            <a:headEnd/>
            <a:tailEnd/>
          </a:ln>
        </p:spPr>
      </p:pic>
      <p:sp>
        <p:nvSpPr>
          <p:cNvPr id="11"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idx="4294967295"/>
          </p:nvPr>
        </p:nvSpPr>
        <p:spPr/>
        <p:txBody>
          <a:bodyPr>
            <a:normAutofit/>
          </a:bodyPr>
          <a:lstStyle/>
          <a:p>
            <a:r>
              <a:rPr lang="en-US" dirty="0" smtClean="0"/>
              <a:t>Good Language Models are Critical</a:t>
            </a:r>
          </a:p>
        </p:txBody>
      </p:sp>
      <p:pic>
        <p:nvPicPr>
          <p:cNvPr id="2" name="Picture 3"/>
          <p:cNvPicPr>
            <a:picLocks noChangeAspect="1" noChangeArrowheads="1"/>
          </p:cNvPicPr>
          <p:nvPr/>
        </p:nvPicPr>
        <p:blipFill>
          <a:blip r:embed="rId2" cstate="print"/>
          <a:srcRect/>
          <a:stretch>
            <a:fillRect/>
          </a:stretch>
        </p:blipFill>
        <p:spPr bwMode="auto">
          <a:xfrm>
            <a:off x="1600200" y="1495425"/>
            <a:ext cx="5410200" cy="5057775"/>
          </a:xfrm>
          <a:prstGeom prst="rect">
            <a:avLst/>
          </a:prstGeom>
          <a:noFill/>
          <a:ln w="9525">
            <a:noFill/>
            <a:miter lim="800000"/>
            <a:headEnd/>
            <a:tailEnd/>
          </a:ln>
        </p:spPr>
      </p:pic>
      <p:sp>
        <p:nvSpPr>
          <p:cNvPr id="10" name="Freeform 9"/>
          <p:cNvSpPr/>
          <p:nvPr/>
        </p:nvSpPr>
        <p:spPr>
          <a:xfrm>
            <a:off x="2541233" y="3959441"/>
            <a:ext cx="3968318" cy="1908699"/>
          </a:xfrm>
          <a:custGeom>
            <a:avLst/>
            <a:gdLst>
              <a:gd name="connsiteX0" fmla="*/ 3968318 w 3968318"/>
              <a:gd name="connsiteY0" fmla="*/ 0 h 1908699"/>
              <a:gd name="connsiteX1" fmla="*/ 2894120 w 3968318"/>
              <a:gd name="connsiteY1" fmla="*/ 1109709 h 1908699"/>
              <a:gd name="connsiteX2" fmla="*/ 1748901 w 3968318"/>
              <a:gd name="connsiteY2" fmla="*/ 1562470 h 1908699"/>
              <a:gd name="connsiteX3" fmla="*/ 0 w 3968318"/>
              <a:gd name="connsiteY3" fmla="*/ 1908699 h 1908699"/>
            </a:gdLst>
            <a:ahLst/>
            <a:cxnLst>
              <a:cxn ang="0">
                <a:pos x="connsiteX0" y="connsiteY0"/>
              </a:cxn>
              <a:cxn ang="0">
                <a:pos x="connsiteX1" y="connsiteY1"/>
              </a:cxn>
              <a:cxn ang="0">
                <a:pos x="connsiteX2" y="connsiteY2"/>
              </a:cxn>
              <a:cxn ang="0">
                <a:pos x="connsiteX3" y="connsiteY3"/>
              </a:cxn>
            </a:cxnLst>
            <a:rect l="l" t="t" r="r" b="b"/>
            <a:pathLst>
              <a:path w="3968318" h="1908699">
                <a:moveTo>
                  <a:pt x="3968318" y="0"/>
                </a:moveTo>
                <a:cubicBezTo>
                  <a:pt x="3616170" y="424648"/>
                  <a:pt x="3264023" y="849297"/>
                  <a:pt x="2894120" y="1109709"/>
                </a:cubicBezTo>
                <a:cubicBezTo>
                  <a:pt x="2524217" y="1370121"/>
                  <a:pt x="2231254" y="1429305"/>
                  <a:pt x="1748901" y="1562470"/>
                </a:cubicBezTo>
                <a:cubicBezTo>
                  <a:pt x="1266548" y="1695635"/>
                  <a:pt x="633274" y="1802167"/>
                  <a:pt x="0" y="1908699"/>
                </a:cubicBezTo>
              </a:path>
            </a:pathLst>
          </a:cu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 Box 13"/>
          <p:cNvSpPr txBox="1">
            <a:spLocks noChangeArrowheads="1"/>
          </p:cNvSpPr>
          <p:nvPr/>
        </p:nvSpPr>
        <p:spPr bwMode="auto">
          <a:xfrm>
            <a:off x="2362200" y="1295400"/>
            <a:ext cx="2356158" cy="369332"/>
          </a:xfrm>
          <a:prstGeom prst="rect">
            <a:avLst/>
          </a:prstGeom>
          <a:noFill/>
          <a:ln w="9525">
            <a:noFill/>
            <a:miter lim="800000"/>
            <a:headEnd/>
            <a:tailEnd/>
          </a:ln>
        </p:spPr>
        <p:txBody>
          <a:bodyPr wrap="none">
            <a:spAutoFit/>
          </a:bodyPr>
          <a:lstStyle/>
          <a:p>
            <a:r>
              <a:rPr lang="en-US" dirty="0" smtClean="0">
                <a:latin typeface="Calibri" pitchFamily="34" charset="0"/>
              </a:rPr>
              <a:t>English 98-letter cipher</a:t>
            </a:r>
            <a:endParaRPr lang="en-US" dirty="0">
              <a:latin typeface="Calibri" pitchFamily="34" charset="0"/>
            </a:endParaRPr>
          </a:p>
        </p:txBody>
      </p:sp>
      <p:sp>
        <p:nvSpPr>
          <p:cNvPr id="7"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Deterministic Keys</a:t>
            </a:r>
            <a:endParaRPr lang="en-US" dirty="0"/>
          </a:p>
        </p:txBody>
      </p:sp>
      <p:sp>
        <p:nvSpPr>
          <p:cNvPr id="3" name="Content Placeholder 2"/>
          <p:cNvSpPr>
            <a:spLocks noGrp="1"/>
          </p:cNvSpPr>
          <p:nvPr>
            <p:ph idx="1"/>
          </p:nvPr>
        </p:nvSpPr>
        <p:spPr/>
        <p:txBody>
          <a:bodyPr>
            <a:normAutofit lnSpcReduction="10000"/>
          </a:bodyPr>
          <a:lstStyle/>
          <a:p>
            <a:r>
              <a:rPr lang="en-US" dirty="0" err="1" smtClean="0"/>
              <a:t>Peleg</a:t>
            </a:r>
            <a:r>
              <a:rPr lang="en-US" dirty="0" smtClean="0"/>
              <a:t> &amp; Rosenfeld, 1979</a:t>
            </a:r>
          </a:p>
          <a:p>
            <a:pPr lvl="1"/>
            <a:r>
              <a:rPr lang="en-US" dirty="0" smtClean="0"/>
              <a:t>relaxation search</a:t>
            </a:r>
          </a:p>
          <a:p>
            <a:pPr lvl="1">
              <a:buNone/>
            </a:pPr>
            <a:r>
              <a:rPr lang="en-US" dirty="0" smtClean="0"/>
              <a:t>                     ...</a:t>
            </a:r>
          </a:p>
          <a:p>
            <a:r>
              <a:rPr lang="en-US" dirty="0" smtClean="0"/>
              <a:t>Ravi &amp; Knight, 2008 </a:t>
            </a:r>
          </a:p>
          <a:p>
            <a:pPr lvl="1"/>
            <a:r>
              <a:rPr lang="en-US" dirty="0" smtClean="0"/>
              <a:t>ILP, exact search</a:t>
            </a:r>
          </a:p>
          <a:p>
            <a:r>
              <a:rPr lang="en-US" dirty="0" err="1" smtClean="0"/>
              <a:t>Corlett</a:t>
            </a:r>
            <a:r>
              <a:rPr lang="en-US" dirty="0" smtClean="0"/>
              <a:t> &amp; Penn, 2010</a:t>
            </a:r>
          </a:p>
          <a:p>
            <a:pPr lvl="1"/>
            <a:r>
              <a:rPr lang="en-US" dirty="0" smtClean="0"/>
              <a:t>A* exact search</a:t>
            </a:r>
          </a:p>
          <a:p>
            <a:r>
              <a:rPr lang="en-US" dirty="0" err="1" smtClean="0"/>
              <a:t>Nuhn</a:t>
            </a:r>
            <a:r>
              <a:rPr lang="en-US" dirty="0" smtClean="0"/>
              <a:t>, </a:t>
            </a:r>
            <a:r>
              <a:rPr lang="en-US" dirty="0" err="1" smtClean="0"/>
              <a:t>Schamper</a:t>
            </a:r>
            <a:r>
              <a:rPr lang="en-US" dirty="0" smtClean="0"/>
              <a:t>, and Ney, 2013 </a:t>
            </a:r>
          </a:p>
          <a:p>
            <a:pPr lvl="1"/>
            <a:r>
              <a:rPr lang="en-US" dirty="0" smtClean="0"/>
              <a:t>beam search</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xfrm>
            <a:off x="228600" y="173335"/>
            <a:ext cx="8686800" cy="1143000"/>
          </a:xfrm>
        </p:spPr>
        <p:txBody>
          <a:bodyPr>
            <a:normAutofit/>
          </a:bodyPr>
          <a:lstStyle/>
          <a:p>
            <a:r>
              <a:rPr lang="en-US" dirty="0" smtClean="0"/>
              <a:t>Deterministic Keys</a:t>
            </a:r>
            <a:endParaRPr lang="en-US" b="1" dirty="0" smtClean="0"/>
          </a:p>
        </p:txBody>
      </p:sp>
      <p:pic>
        <p:nvPicPr>
          <p:cNvPr id="7170" name="Picture 2"/>
          <p:cNvPicPr>
            <a:picLocks noChangeAspect="1" noChangeArrowheads="1"/>
          </p:cNvPicPr>
          <p:nvPr/>
        </p:nvPicPr>
        <p:blipFill>
          <a:blip r:embed="rId2" cstate="print"/>
          <a:srcRect/>
          <a:stretch>
            <a:fillRect/>
          </a:stretch>
        </p:blipFill>
        <p:spPr bwMode="auto">
          <a:xfrm>
            <a:off x="3733800" y="1468735"/>
            <a:ext cx="5267324" cy="5160665"/>
          </a:xfrm>
          <a:prstGeom prst="rect">
            <a:avLst/>
          </a:prstGeom>
          <a:noFill/>
          <a:ln w="9525">
            <a:noFill/>
            <a:miter lim="800000"/>
            <a:headEnd/>
            <a:tailEnd/>
          </a:ln>
        </p:spPr>
      </p:pic>
      <p:graphicFrame>
        <p:nvGraphicFramePr>
          <p:cNvPr id="7" name="Group 33"/>
          <p:cNvGraphicFramePr>
            <a:graphicFrameLocks noGrp="1"/>
          </p:cNvGraphicFramePr>
          <p:nvPr>
            <p:ph sz="half" idx="2"/>
          </p:nvPr>
        </p:nvGraphicFramePr>
        <p:xfrm>
          <a:off x="228600" y="3385403"/>
          <a:ext cx="3276600" cy="2350453"/>
        </p:xfrm>
        <a:graphic>
          <a:graphicData uri="http://schemas.openxmlformats.org/drawingml/2006/table">
            <a:tbl>
              <a:tblPr/>
              <a:tblGrid>
                <a:gridCol w="967911"/>
                <a:gridCol w="1145007"/>
                <a:gridCol w="1163682"/>
              </a:tblGrid>
              <a:tr h="460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Cipher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EM error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ILP error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0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85 %</a:t>
                      </a:r>
                      <a:endParaRPr kumimoji="0" lang="en-US" sz="1800" b="0" i="0" u="none" strike="noStrike" cap="none" normalizeH="0" baseline="3000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21 %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98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12 %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0.5 %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TextBox 8"/>
          <p:cNvSpPr txBox="1"/>
          <p:nvPr/>
        </p:nvSpPr>
        <p:spPr>
          <a:xfrm>
            <a:off x="304800" y="5802868"/>
            <a:ext cx="2966966" cy="369332"/>
          </a:xfrm>
          <a:prstGeom prst="rect">
            <a:avLst/>
          </a:prstGeom>
          <a:noFill/>
        </p:spPr>
        <p:txBody>
          <a:bodyPr wrap="none" rtlCol="0">
            <a:spAutoFit/>
          </a:bodyPr>
          <a:lstStyle/>
          <a:p>
            <a:r>
              <a:rPr lang="en-US" dirty="0" smtClean="0"/>
              <a:t>Using 2-gram letter-based LM</a:t>
            </a:r>
            <a:endParaRPr lang="en-US" dirty="0"/>
          </a:p>
        </p:txBody>
      </p:sp>
      <p:cxnSp>
        <p:nvCxnSpPr>
          <p:cNvPr id="11" name="Straight Arrow Connector 10"/>
          <p:cNvCxnSpPr/>
          <p:nvPr/>
        </p:nvCxnSpPr>
        <p:spPr>
          <a:xfrm rot="16200000" flipH="1">
            <a:off x="2133600" y="2819400"/>
            <a:ext cx="5334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1447800"/>
            <a:ext cx="3710503" cy="1384995"/>
          </a:xfrm>
          <a:prstGeom prst="rect">
            <a:avLst/>
          </a:prstGeom>
          <a:noFill/>
        </p:spPr>
        <p:txBody>
          <a:bodyPr wrap="none" rtlCol="0">
            <a:spAutoFit/>
          </a:bodyPr>
          <a:lstStyle/>
          <a:p>
            <a:r>
              <a:rPr lang="en-US" sz="2800" dirty="0" smtClean="0"/>
              <a:t>* Use ILP to search only</a:t>
            </a:r>
          </a:p>
          <a:p>
            <a:r>
              <a:rPr lang="en-US" sz="2800" dirty="0" smtClean="0"/>
              <a:t>    deterministic keys.</a:t>
            </a:r>
            <a:endParaRPr lang="en-US" sz="2800" dirty="0"/>
          </a:p>
          <a:p>
            <a:r>
              <a:rPr lang="en-US" sz="2800" dirty="0" smtClean="0"/>
              <a:t>* Exact, no restarts.</a:t>
            </a:r>
          </a:p>
        </p:txBody>
      </p:sp>
      <p:sp>
        <p:nvSpPr>
          <p:cNvPr id="8" name="TextBox 7"/>
          <p:cNvSpPr txBox="1"/>
          <p:nvPr/>
        </p:nvSpPr>
        <p:spPr>
          <a:xfrm>
            <a:off x="4724400" y="54864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 y="274638"/>
            <a:ext cx="8686800" cy="868362"/>
          </a:xfrm>
        </p:spPr>
        <p:txBody>
          <a:bodyPr>
            <a:normAutofit fontScale="90000"/>
          </a:bodyPr>
          <a:lstStyle/>
          <a:p>
            <a:pPr eaLnBrk="1" hangingPunct="1"/>
            <a:r>
              <a:rPr lang="en-US" sz="4000" dirty="0" smtClean="0"/>
              <a:t>[Shannon 46, 49] </a:t>
            </a:r>
            <a:br>
              <a:rPr lang="en-US" sz="4000" dirty="0" smtClean="0"/>
            </a:br>
            <a:r>
              <a:rPr lang="en-US" sz="3600" dirty="0" smtClean="0"/>
              <a:t>"Communication Theory of Secrecy Systems"</a:t>
            </a:r>
          </a:p>
        </p:txBody>
      </p:sp>
      <p:pic>
        <p:nvPicPr>
          <p:cNvPr id="60419" name="Picture 3"/>
          <p:cNvPicPr>
            <a:picLocks noGrp="1" noChangeAspect="1" noChangeArrowheads="1"/>
          </p:cNvPicPr>
          <p:nvPr>
            <p:ph sz="half" idx="2"/>
          </p:nvPr>
        </p:nvPicPr>
        <p:blipFill>
          <a:blip r:embed="rId2" cstate="print"/>
          <a:srcRect/>
          <a:stretch>
            <a:fillRect/>
          </a:stretch>
        </p:blipFill>
        <p:spPr>
          <a:xfrm>
            <a:off x="1143000" y="2066925"/>
            <a:ext cx="6934200" cy="4714875"/>
          </a:xfrm>
          <a:noFill/>
        </p:spPr>
      </p:pic>
      <p:sp>
        <p:nvSpPr>
          <p:cNvPr id="60420" name="Rectangle 4"/>
          <p:cNvSpPr>
            <a:spLocks noGrp="1" noChangeArrowheads="1"/>
          </p:cNvSpPr>
          <p:nvPr>
            <p:ph type="body" sz="half" idx="1"/>
          </p:nvPr>
        </p:nvSpPr>
        <p:spPr>
          <a:xfrm>
            <a:off x="152400" y="1524000"/>
            <a:ext cx="8839200" cy="914400"/>
          </a:xfrm>
        </p:spPr>
        <p:txBody>
          <a:bodyPr>
            <a:noAutofit/>
          </a:bodyPr>
          <a:lstStyle/>
          <a:p>
            <a:pPr eaLnBrk="1" hangingPunct="1">
              <a:lnSpc>
                <a:spcPct val="90000"/>
              </a:lnSpc>
            </a:pPr>
            <a:r>
              <a:rPr lang="en-US" sz="2400" dirty="0" smtClean="0"/>
              <a:t>Shannon analytically predicted uncertainty about key and message</a:t>
            </a:r>
          </a:p>
          <a:p>
            <a:pPr eaLnBrk="1" hangingPunct="1">
              <a:lnSpc>
                <a:spcPct val="90000"/>
              </a:lnSpc>
            </a:pPr>
            <a:r>
              <a:rPr lang="en-US" sz="2400" dirty="0" smtClean="0"/>
              <a:t>Graphed it for a human</a:t>
            </a:r>
            <a:r>
              <a:rPr lang="en-US" sz="2400" dirty="0" smtClean="0">
                <a:cs typeface="Arial" charset="0"/>
              </a:rPr>
              <a:t>-</a:t>
            </a:r>
            <a:r>
              <a:rPr lang="en-US" sz="2400" dirty="0" smtClean="0"/>
              <a:t>level language model</a:t>
            </a:r>
          </a:p>
        </p:txBody>
      </p:sp>
      <p:sp>
        <p:nvSpPr>
          <p:cNvPr id="27653" name="Rectangle 5"/>
          <p:cNvSpPr>
            <a:spLocks noChangeArrowheads="1"/>
          </p:cNvSpPr>
          <p:nvPr/>
        </p:nvSpPr>
        <p:spPr bwMode="auto">
          <a:xfrm>
            <a:off x="5181600" y="2524125"/>
            <a:ext cx="24384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key, H(K|C)</a:t>
            </a:r>
          </a:p>
        </p:txBody>
      </p:sp>
      <p:sp>
        <p:nvSpPr>
          <p:cNvPr id="27654" name="Line 6"/>
          <p:cNvSpPr>
            <a:spLocks noChangeShapeType="1"/>
          </p:cNvSpPr>
          <p:nvPr/>
        </p:nvSpPr>
        <p:spPr bwMode="auto">
          <a:xfrm flipV="1">
            <a:off x="3886200" y="2981325"/>
            <a:ext cx="1219200" cy="1143000"/>
          </a:xfrm>
          <a:prstGeom prst="line">
            <a:avLst/>
          </a:prstGeom>
          <a:noFill/>
          <a:ln w="9525">
            <a:solidFill>
              <a:schemeClr val="tx1"/>
            </a:solidFill>
            <a:round/>
            <a:headEnd/>
            <a:tailEnd type="triangle" w="med" len="med"/>
          </a:ln>
        </p:spPr>
        <p:txBody>
          <a:bodyPr/>
          <a:lstStyle/>
          <a:p>
            <a:endParaRPr lang="en-US"/>
          </a:p>
        </p:txBody>
      </p:sp>
      <p:sp>
        <p:nvSpPr>
          <p:cNvPr id="27655" name="Rectangle 7"/>
          <p:cNvSpPr>
            <a:spLocks noChangeArrowheads="1"/>
          </p:cNvSpPr>
          <p:nvPr/>
        </p:nvSpPr>
        <p:spPr bwMode="auto">
          <a:xfrm>
            <a:off x="5181600" y="3362325"/>
            <a:ext cx="3810000" cy="5334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plaintext message, H(M|C)</a:t>
            </a:r>
          </a:p>
        </p:txBody>
      </p:sp>
      <p:sp>
        <p:nvSpPr>
          <p:cNvPr id="27656" name="Line 8"/>
          <p:cNvSpPr>
            <a:spLocks noChangeShapeType="1"/>
          </p:cNvSpPr>
          <p:nvPr/>
        </p:nvSpPr>
        <p:spPr bwMode="auto">
          <a:xfrm flipV="1">
            <a:off x="4038600" y="3971925"/>
            <a:ext cx="1295400" cy="1447800"/>
          </a:xfrm>
          <a:prstGeom prst="line">
            <a:avLst/>
          </a:prstGeom>
          <a:noFill/>
          <a:ln w="9525">
            <a:solidFill>
              <a:schemeClr val="tx1"/>
            </a:solidFill>
            <a:round/>
            <a:headEnd/>
            <a:tailEnd type="triangle" w="med" len="med"/>
          </a:ln>
        </p:spPr>
        <p:txBody>
          <a:bodyPr/>
          <a:lstStyle/>
          <a:p>
            <a:endParaRPr lang="en-US"/>
          </a:p>
        </p:txBody>
      </p:sp>
      <p:sp>
        <p:nvSpPr>
          <p:cNvPr id="60425" name="TextBox 8"/>
          <p:cNvSpPr txBox="1">
            <a:spLocks noChangeArrowheads="1"/>
          </p:cNvSpPr>
          <p:nvPr/>
        </p:nvSpPr>
        <p:spPr bwMode="auto">
          <a:xfrm>
            <a:off x="3316287" y="5908675"/>
            <a:ext cx="3313113" cy="369888"/>
          </a:xfrm>
          <a:prstGeom prst="rect">
            <a:avLst/>
          </a:prstGeom>
          <a:solidFill>
            <a:schemeClr val="bg1"/>
          </a:solidFill>
          <a:ln w="9525">
            <a:noFill/>
            <a:miter lim="800000"/>
            <a:headEnd/>
            <a:tailEnd/>
          </a:ln>
        </p:spPr>
        <p:txBody>
          <a:bodyPr wrap="none">
            <a:spAutoFit/>
          </a:bodyPr>
          <a:lstStyle/>
          <a:p>
            <a:r>
              <a:rPr lang="en-US" b="1" dirty="0"/>
              <a:t>CIPHER LENGTH (LETTERS)</a:t>
            </a:r>
          </a:p>
        </p:txBody>
      </p:sp>
      <p:sp>
        <p:nvSpPr>
          <p:cNvPr id="60426" name="TextBox 9"/>
          <p:cNvSpPr txBox="1">
            <a:spLocks noChangeArrowheads="1"/>
          </p:cNvSpPr>
          <p:nvPr/>
        </p:nvSpPr>
        <p:spPr bwMode="auto">
          <a:xfrm rot="-5400000">
            <a:off x="167481" y="3772695"/>
            <a:ext cx="2219325" cy="646112"/>
          </a:xfrm>
          <a:prstGeom prst="rect">
            <a:avLst/>
          </a:prstGeom>
          <a:solidFill>
            <a:schemeClr val="bg1"/>
          </a:solidFill>
          <a:ln w="9525">
            <a:noFill/>
            <a:miter lim="800000"/>
            <a:headEnd/>
            <a:tailEnd/>
          </a:ln>
        </p:spPr>
        <p:txBody>
          <a:bodyPr wrap="none">
            <a:spAutoFit/>
          </a:bodyPr>
          <a:lstStyle/>
          <a:p>
            <a:pPr algn="ctr"/>
            <a:r>
              <a:rPr lang="en-US" b="1"/>
              <a:t>ENTROPY</a:t>
            </a:r>
          </a:p>
          <a:p>
            <a:pPr algn="ctr"/>
            <a:r>
              <a:rPr lang="en-US" b="1"/>
              <a:t>(DECIMAL DIGITS)</a:t>
            </a:r>
          </a:p>
        </p:txBody>
      </p:sp>
      <p:sp>
        <p:nvSpPr>
          <p:cNvPr id="11" name="Rectangle 10"/>
          <p:cNvSpPr/>
          <p:nvPr/>
        </p:nvSpPr>
        <p:spPr>
          <a:xfrm>
            <a:off x="1371600" y="6334125"/>
            <a:ext cx="6477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ndParaRPr>
          </a:p>
        </p:txBody>
      </p:sp>
      <p:sp>
        <p:nvSpPr>
          <p:cNvPr id="12" name="Rectangle 5"/>
          <p:cNvSpPr>
            <a:spLocks noChangeArrowheads="1"/>
          </p:cNvSpPr>
          <p:nvPr/>
        </p:nvSpPr>
        <p:spPr bwMode="auto">
          <a:xfrm>
            <a:off x="5257800" y="5191125"/>
            <a:ext cx="37338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err="1"/>
              <a:t>Unicity</a:t>
            </a:r>
            <a:r>
              <a:rPr lang="en-US" b="1" dirty="0"/>
              <a:t> </a:t>
            </a:r>
            <a:r>
              <a:rPr lang="en-US" b="1" dirty="0" smtClean="0"/>
              <a:t>distance </a:t>
            </a:r>
            <a:r>
              <a:rPr lang="en-US" sz="1600" b="1" dirty="0" smtClean="0"/>
              <a:t>= H(K) / (4.7 – LMCE) </a:t>
            </a:r>
            <a:endParaRPr lang="en-US" sz="1600" b="1" dirty="0"/>
          </a:p>
        </p:txBody>
      </p:sp>
      <p:sp>
        <p:nvSpPr>
          <p:cNvPr id="14" name="TextBox 13"/>
          <p:cNvSpPr txBox="1"/>
          <p:nvPr/>
        </p:nvSpPr>
        <p:spPr>
          <a:xfrm>
            <a:off x="7467600" y="6096000"/>
            <a:ext cx="1482137" cy="646331"/>
          </a:xfrm>
          <a:prstGeom prst="rect">
            <a:avLst/>
          </a:prstGeom>
          <a:noFill/>
        </p:spPr>
        <p:txBody>
          <a:bodyPr wrap="none" rtlCol="0">
            <a:spAutoFit/>
          </a:bodyPr>
          <a:lstStyle/>
          <a:p>
            <a:r>
              <a:rPr lang="en-US" dirty="0" smtClean="0"/>
              <a:t>~1.6 bits/char</a:t>
            </a:r>
          </a:p>
          <a:p>
            <a:r>
              <a:rPr lang="en-US" dirty="0"/>
              <a:t>f</a:t>
            </a:r>
            <a:r>
              <a:rPr lang="en-US" dirty="0" smtClean="0"/>
              <a:t>or a human</a:t>
            </a:r>
            <a:endParaRPr lang="en-US" dirty="0"/>
          </a:p>
        </p:txBody>
      </p:sp>
      <p:cxnSp>
        <p:nvCxnSpPr>
          <p:cNvPr id="16" name="Straight Arrow Connector 15"/>
          <p:cNvCxnSpPr/>
          <p:nvPr/>
        </p:nvCxnSpPr>
        <p:spPr>
          <a:xfrm rot="5400000" flipH="1" flipV="1">
            <a:off x="8115300" y="58293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91400" y="4800600"/>
            <a:ext cx="6096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8600" y="4419600"/>
            <a:ext cx="891591" cy="369332"/>
          </a:xfrm>
          <a:prstGeom prst="rect">
            <a:avLst/>
          </a:prstGeom>
          <a:noFill/>
        </p:spPr>
        <p:txBody>
          <a:bodyPr wrap="none" rtlCol="0">
            <a:spAutoFit/>
          </a:bodyPr>
          <a:lstStyle/>
          <a:p>
            <a:r>
              <a:rPr lang="en-US" dirty="0"/>
              <a:t>l</a:t>
            </a:r>
            <a:r>
              <a:rPr lang="en-US" dirty="0" smtClean="0"/>
              <a:t>og</a:t>
            </a:r>
            <a:r>
              <a:rPr lang="en-US" baseline="-25000" dirty="0" smtClean="0"/>
              <a:t>2 </a:t>
            </a:r>
            <a:r>
              <a:rPr lang="en-US" dirty="0" smtClean="0"/>
              <a:t>26!</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quarter" idx="2"/>
          </p:nvPr>
        </p:nvPicPr>
        <p:blipFill>
          <a:blip r:embed="rId2" cstate="print"/>
          <a:srcRect/>
          <a:stretch>
            <a:fillRect/>
          </a:stretch>
        </p:blipFill>
        <p:spPr>
          <a:xfrm>
            <a:off x="152400" y="1733550"/>
            <a:ext cx="5791200" cy="4419600"/>
          </a:xfrm>
          <a:noFill/>
        </p:spPr>
      </p:pic>
      <p:pic>
        <p:nvPicPr>
          <p:cNvPr id="62467" name="Picture 3" descr="msg-equiv"/>
          <p:cNvPicPr>
            <a:picLocks noChangeAspect="1" noChangeArrowheads="1"/>
          </p:cNvPicPr>
          <p:nvPr/>
        </p:nvPicPr>
        <p:blipFill>
          <a:blip r:embed="rId3" cstate="print"/>
          <a:srcRect/>
          <a:stretch>
            <a:fillRect/>
          </a:stretch>
        </p:blipFill>
        <p:spPr bwMode="auto">
          <a:xfrm>
            <a:off x="3581400" y="1524000"/>
            <a:ext cx="5562600" cy="4171950"/>
          </a:xfrm>
          <a:prstGeom prst="rect">
            <a:avLst/>
          </a:prstGeom>
          <a:noFill/>
          <a:ln w="9525">
            <a:noFill/>
            <a:miter lim="800000"/>
            <a:headEnd/>
            <a:tailEnd/>
          </a:ln>
        </p:spPr>
      </p:pic>
      <p:sp>
        <p:nvSpPr>
          <p:cNvPr id="62468" name="Rectangle 4"/>
          <p:cNvSpPr>
            <a:spLocks noGrp="1" noChangeArrowheads="1"/>
          </p:cNvSpPr>
          <p:nvPr>
            <p:ph type="title"/>
          </p:nvPr>
        </p:nvSpPr>
        <p:spPr>
          <a:xfrm>
            <a:off x="0" y="304800"/>
            <a:ext cx="8991600" cy="1143000"/>
          </a:xfrm>
        </p:spPr>
        <p:txBody>
          <a:bodyPr>
            <a:normAutofit fontScale="90000"/>
          </a:bodyPr>
          <a:lstStyle/>
          <a:p>
            <a:pPr eaLnBrk="1" hangingPunct="1"/>
            <a:r>
              <a:rPr lang="en-US" sz="4000" dirty="0" smtClean="0"/>
              <a:t>Verifying Shannon’s Prediction of </a:t>
            </a:r>
            <a:br>
              <a:rPr lang="en-US" sz="4000" dirty="0" smtClean="0"/>
            </a:br>
            <a:r>
              <a:rPr lang="en-US" sz="4000" dirty="0" smtClean="0"/>
              <a:t>Plaintext Message Uncertainty</a:t>
            </a:r>
          </a:p>
        </p:txBody>
      </p:sp>
      <p:grpSp>
        <p:nvGrpSpPr>
          <p:cNvPr id="2" name="Group 5"/>
          <p:cNvGrpSpPr>
            <a:grpSpLocks/>
          </p:cNvGrpSpPr>
          <p:nvPr/>
        </p:nvGrpSpPr>
        <p:grpSpPr bwMode="auto">
          <a:xfrm>
            <a:off x="457200" y="3846513"/>
            <a:ext cx="2819400" cy="901700"/>
            <a:chOff x="384" y="2435"/>
            <a:chExt cx="1584" cy="568"/>
          </a:xfrm>
        </p:grpSpPr>
        <p:sp>
          <p:nvSpPr>
            <p:cNvPr id="62470" name="Rectangle 6"/>
            <p:cNvSpPr>
              <a:spLocks noChangeArrowheads="1"/>
            </p:cNvSpPr>
            <p:nvPr/>
          </p:nvSpPr>
          <p:spPr bwMode="auto">
            <a:xfrm>
              <a:off x="384" y="2435"/>
              <a:ext cx="1584" cy="288"/>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sz="1600" b="1" dirty="0"/>
                <a:t>for Human Language Model</a:t>
              </a:r>
            </a:p>
          </p:txBody>
        </p:sp>
        <p:sp>
          <p:nvSpPr>
            <p:cNvPr id="62471" name="Line 7"/>
            <p:cNvSpPr>
              <a:spLocks noChangeShapeType="1"/>
            </p:cNvSpPr>
            <p:nvPr/>
          </p:nvSpPr>
          <p:spPr bwMode="auto">
            <a:xfrm flipH="1" flipV="1">
              <a:off x="576" y="2715"/>
              <a:ext cx="240" cy="288"/>
            </a:xfrm>
            <a:prstGeom prst="line">
              <a:avLst/>
            </a:prstGeom>
            <a:noFill/>
            <a:ln w="9525">
              <a:solidFill>
                <a:schemeClr val="tx1"/>
              </a:solidFill>
              <a:round/>
              <a:headEnd/>
              <a:tailEnd type="triangle" w="med" len="med"/>
            </a:ln>
          </p:spPr>
          <p:txBody>
            <a:bodyPr/>
            <a:lstStyle/>
            <a:p>
              <a:endParaRPr lang="en-US"/>
            </a:p>
          </p:txBody>
        </p:sp>
      </p:grpSp>
      <p:sp>
        <p:nvSpPr>
          <p:cNvPr id="62473" name="Text Box 9"/>
          <p:cNvSpPr txBox="1">
            <a:spLocks noChangeArrowheads="1"/>
          </p:cNvSpPr>
          <p:nvPr/>
        </p:nvSpPr>
        <p:spPr bwMode="auto">
          <a:xfrm>
            <a:off x="228600" y="5772150"/>
            <a:ext cx="7924800" cy="400110"/>
          </a:xfrm>
          <a:prstGeom prst="rect">
            <a:avLst/>
          </a:prstGeom>
          <a:solidFill>
            <a:schemeClr val="bg1"/>
          </a:solidFill>
          <a:ln w="9525">
            <a:noFill/>
            <a:miter lim="800000"/>
            <a:headEnd/>
            <a:tailEnd/>
          </a:ln>
          <a:effectLst/>
        </p:spPr>
        <p:txBody>
          <a:bodyPr wrap="square">
            <a:spAutoFit/>
          </a:bodyPr>
          <a:lstStyle/>
          <a:p>
            <a:r>
              <a:rPr lang="en-US" sz="2000" dirty="0"/>
              <a:t> </a:t>
            </a:r>
            <a:r>
              <a:rPr lang="en-US" sz="2000" dirty="0" smtClean="0"/>
              <a:t>      ANALYTIC CURVES (Shannon)</a:t>
            </a:r>
            <a:r>
              <a:rPr lang="en-US" sz="2000" dirty="0"/>
              <a:t>	 </a:t>
            </a:r>
            <a:r>
              <a:rPr lang="en-US" sz="2000" dirty="0" smtClean="0"/>
              <a:t>                             ACTUAL CURVES</a:t>
            </a:r>
            <a:endParaRPr lang="en-US" sz="2000" dirty="0"/>
          </a:p>
        </p:txBody>
      </p:sp>
      <p:graphicFrame>
        <p:nvGraphicFramePr>
          <p:cNvPr id="9" name="Group 25"/>
          <p:cNvGraphicFramePr>
            <a:graphicFrameLocks noGrp="1"/>
          </p:cNvGraphicFramePr>
          <p:nvPr>
            <p:ph sz="quarter" idx="1"/>
          </p:nvPr>
        </p:nvGraphicFramePr>
        <p:xfrm>
          <a:off x="6019800" y="2190750"/>
          <a:ext cx="2971800" cy="2164080"/>
        </p:xfrm>
        <a:graphic>
          <a:graphicData uri="http://schemas.openxmlformats.org/drawingml/2006/table">
            <a:tbl>
              <a:tblPr/>
              <a:tblGrid>
                <a:gridCol w="1143000"/>
                <a:gridCol w="1828800"/>
              </a:tblGrid>
              <a:tr h="3511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LM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Analytically Predicted </a:t>
                      </a:r>
                      <a:r>
                        <a:rPr kumimoji="0" lang="en-US" sz="1600" b="1" i="0" u="none" strike="noStrike" cap="none" normalizeH="0" baseline="0" dirty="0" err="1" smtClean="0">
                          <a:ln>
                            <a:noFill/>
                          </a:ln>
                          <a:solidFill>
                            <a:schemeClr val="tx1"/>
                          </a:solidFill>
                          <a:effectLst/>
                          <a:latin typeface="Arial" charset="0"/>
                          <a:ea typeface="MS Gothic" pitchFamily="49" charset="-128"/>
                        </a:rPr>
                        <a:t>Unicity</a:t>
                      </a:r>
                      <a:r>
                        <a:rPr kumimoji="0" lang="en-US" sz="1600" b="1" i="0" u="none" strike="noStrike" cap="none" normalizeH="0" baseline="0" dirty="0" smtClean="0">
                          <a:ln>
                            <a:noFill/>
                          </a:ln>
                          <a:solidFill>
                            <a:schemeClr val="tx1"/>
                          </a:solidFill>
                          <a:effectLst/>
                          <a:latin typeface="Arial" charset="0"/>
                          <a:ea typeface="MS Gothic" pitchFamily="49" charset="-128"/>
                        </a:rPr>
                        <a:t> Distance</a:t>
                      </a:r>
                      <a:endParaRPr kumimoji="0" lang="en-US" sz="1600" b="1" i="1" u="none" strike="noStrike" cap="none" normalizeH="0" baseline="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ea typeface="MS Gothic" pitchFamily="49" charset="-128"/>
                        </a:rPr>
                        <a:t>1-gram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ea typeface="MS Gothic" pitchFamily="49" charset="-128"/>
                        </a:rPr>
                        <a:t>173</a:t>
                      </a:r>
                      <a:endParaRPr kumimoji="0" lang="en-US" sz="1600" b="1" i="0" u="none" strike="noStrike" cap="none" normalizeH="0" baseline="30000" dirty="0" smtClean="0">
                        <a:ln>
                          <a:noFill/>
                        </a:ln>
                        <a:solidFill>
                          <a:srgbClr val="FF000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50"/>
                          </a:solidFill>
                          <a:effectLst/>
                          <a:latin typeface="Arial" charset="0"/>
                          <a:ea typeface="MS Gothic" pitchFamily="49" charset="-128"/>
                        </a:rPr>
                        <a:t>2-gram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50"/>
                          </a:solidFill>
                          <a:effectLst/>
                          <a:latin typeface="Arial" charset="0"/>
                          <a:ea typeface="MS Gothic" pitchFamily="49" charset="-128"/>
                        </a:rPr>
                        <a:t> 74</a:t>
                      </a:r>
                      <a:endParaRPr kumimoji="0" lang="en-US" sz="1600" b="1" i="0" u="none" strike="noStrike" cap="none" normalizeH="0" baseline="30000" dirty="0" smtClean="0">
                        <a:ln>
                          <a:noFill/>
                        </a:ln>
                        <a:solidFill>
                          <a:srgbClr val="00B05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70C0"/>
                          </a:solidFill>
                          <a:effectLst/>
                          <a:latin typeface="Arial" charset="0"/>
                          <a:ea typeface="MS Gothic" pitchFamily="49" charset="-128"/>
                        </a:rPr>
                        <a:t>3-gram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70C0"/>
                          </a:solidFill>
                          <a:effectLst/>
                          <a:latin typeface="Arial" charset="0"/>
                          <a:ea typeface="MS Gothic" pitchFamily="49" charset="-128"/>
                        </a:rPr>
                        <a:t> 50</a:t>
                      </a:r>
                      <a:endParaRPr kumimoji="0" lang="en-US" sz="1600" b="1" i="0" u="none" strike="noStrike" cap="none" normalizeH="0" baseline="30000" dirty="0" smtClean="0">
                        <a:ln>
                          <a:noFill/>
                        </a:ln>
                        <a:solidFill>
                          <a:srgbClr val="0070C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Human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MS Gothic" pitchFamily="49" charset="-128"/>
                        </a:rPr>
                        <a:t> 28</a:t>
                      </a:r>
                      <a:endParaRPr kumimoji="0" lang="en-US" sz="1600" b="0"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0" name="TextBox 9"/>
          <p:cNvSpPr txBox="1"/>
          <p:nvPr/>
        </p:nvSpPr>
        <p:spPr>
          <a:xfrm>
            <a:off x="7162800" y="64008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Recent Historical Decipherments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Jefferson cipher (L. </a:t>
            </a:r>
            <a:r>
              <a:rPr lang="en-US" dirty="0" err="1" smtClean="0"/>
              <a:t>Smithline</a:t>
            </a:r>
            <a:r>
              <a:rPr lang="en-US" dirty="0" smtClean="0"/>
              <a:t>)</a:t>
            </a:r>
          </a:p>
          <a:p>
            <a:pPr lvl="1"/>
            <a:r>
              <a:rPr lang="en-US" dirty="0" smtClean="0"/>
              <a:t>http://online.wsj.com/article/SB124648494429082661.html</a:t>
            </a:r>
          </a:p>
          <a:p>
            <a:pPr lvl="1"/>
            <a:r>
              <a:rPr lang="en-US" dirty="0" smtClean="0"/>
              <a:t>For more than 200 years, buried deep within Thomas Jefferson's correspondence and papers, there lay a mysterious cipher -- a coded message that appears to have remained unsolved. Until now.</a:t>
            </a:r>
          </a:p>
          <a:p>
            <a:pPr lvl="1"/>
            <a:endParaRPr lang="en-US" dirty="0" smtClean="0"/>
          </a:p>
          <a:p>
            <a:r>
              <a:rPr lang="en-US" dirty="0" smtClean="0"/>
              <a:t>Civil War ciphers (K. </a:t>
            </a:r>
            <a:r>
              <a:rPr lang="en-US" dirty="0" err="1" smtClean="0"/>
              <a:t>Boklan</a:t>
            </a:r>
            <a:r>
              <a:rPr lang="en-US" dirty="0" smtClean="0"/>
              <a:t>)</a:t>
            </a:r>
          </a:p>
          <a:p>
            <a:pPr lvl="1"/>
            <a:r>
              <a:rPr lang="en-US" dirty="0" err="1" smtClean="0"/>
              <a:t>Cryptologia</a:t>
            </a:r>
            <a:r>
              <a:rPr lang="en-US" dirty="0" smtClean="0"/>
              <a:t>, 30:340–345</a:t>
            </a:r>
          </a:p>
          <a:p>
            <a:pPr lvl="1"/>
            <a:r>
              <a:rPr lang="en-US" dirty="0" smtClean="0"/>
              <a:t>We study a previously </a:t>
            </a:r>
            <a:r>
              <a:rPr lang="en-US" dirty="0" err="1" smtClean="0"/>
              <a:t>undeciphered</a:t>
            </a:r>
            <a:r>
              <a:rPr lang="en-US" dirty="0" smtClean="0"/>
              <a:t> Civil War cryptogram, limiting ourselves to pencil and paper, and discover not only a missive of military importance, but in the process identify a new Confederate codeword. Our methods rely not only upon cryptanalysis of the encryption method but also on the exploitation of an elementary mistake.</a:t>
            </a:r>
          </a:p>
          <a:p>
            <a:pPr lvl="1"/>
            <a:endParaRPr lang="en-US" dirty="0" smtClean="0"/>
          </a:p>
          <a:p>
            <a:r>
              <a:rPr lang="en-US" dirty="0" smtClean="0"/>
              <a:t>German Naval Enigma</a:t>
            </a:r>
          </a:p>
          <a:p>
            <a:pPr lvl="1"/>
            <a:r>
              <a:rPr lang="en-US" dirty="0" smtClean="0"/>
              <a:t>http://www.enigma.hoerenberg.com</a:t>
            </a:r>
          </a:p>
          <a:p>
            <a:pPr lvl="1"/>
            <a:r>
              <a:rPr lang="en-US" dirty="0" smtClean="0"/>
              <a:t>The "Breaking German Navy Ciphers" Project was founded in 2012. The goal is to break original radio messages, which were encoded with the famous German ENIGMA cipher machine. Up to now, we've succeeded in deciphering 53 original World War II Enigma M4 messages. Many of these messages had never been broken before, so you can read them for the first time in history.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143000"/>
            <a:ext cx="6934200" cy="4992104"/>
          </a:xfrm>
          <a:prstGeom prst="rect">
            <a:avLst/>
          </a:prstGeom>
          <a:noFill/>
          <a:ln w="19050">
            <a:solidFill>
              <a:schemeClr val="tx1"/>
            </a:solidFill>
            <a:miter lim="800000"/>
            <a:headEnd/>
            <a:tailEnd/>
          </a:ln>
        </p:spPr>
      </p:pic>
      <p:sp>
        <p:nvSpPr>
          <p:cNvPr id="2" name="Title 1"/>
          <p:cNvSpPr>
            <a:spLocks noGrp="1"/>
          </p:cNvSpPr>
          <p:nvPr>
            <p:ph type="title"/>
          </p:nvPr>
        </p:nvSpPr>
        <p:spPr>
          <a:xfrm>
            <a:off x="381000" y="0"/>
            <a:ext cx="8229600" cy="1143000"/>
          </a:xfrm>
        </p:spPr>
        <p:txBody>
          <a:bodyPr/>
          <a:lstStyle/>
          <a:p>
            <a:r>
              <a:rPr lang="en-US" dirty="0" err="1" smtClean="0"/>
              <a:t>Copiale</a:t>
            </a:r>
            <a:r>
              <a:rPr lang="en-US" dirty="0" smtClean="0"/>
              <a:t> Cipher</a:t>
            </a:r>
            <a:endParaRPr lang="en-US" dirty="0"/>
          </a:p>
        </p:txBody>
      </p:sp>
      <p:sp>
        <p:nvSpPr>
          <p:cNvPr id="5" name="TextBox 4"/>
          <p:cNvSpPr txBox="1"/>
          <p:nvPr/>
        </p:nvSpPr>
        <p:spPr>
          <a:xfrm>
            <a:off x="6122339" y="6477000"/>
            <a:ext cx="3021661" cy="369332"/>
          </a:xfrm>
          <a:prstGeom prst="rect">
            <a:avLst/>
          </a:prstGeom>
          <a:noFill/>
        </p:spPr>
        <p:txBody>
          <a:bodyPr wrap="none" rtlCol="0">
            <a:spAutoFit/>
          </a:bodyPr>
          <a:lstStyle/>
          <a:p>
            <a:r>
              <a:rPr lang="en-US" dirty="0" smtClean="0"/>
              <a:t>[Knight, </a:t>
            </a:r>
            <a:r>
              <a:rPr lang="en-US" dirty="0" err="1" smtClean="0"/>
              <a:t>Megyesi</a:t>
            </a:r>
            <a:r>
              <a:rPr lang="en-US" dirty="0" smtClean="0"/>
              <a:t>, Schaefer 11]</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47659" y="647043"/>
            <a:ext cx="6510341" cy="4686957"/>
          </a:xfrm>
          <a:prstGeom prst="rect">
            <a:avLst/>
          </a:prstGeom>
          <a:noFill/>
          <a:ln w="19050">
            <a:solidFill>
              <a:schemeClr val="tx1"/>
            </a:solidFill>
            <a:miter lim="800000"/>
            <a:headEnd/>
            <a:tailEnd/>
          </a:ln>
        </p:spPr>
      </p:pic>
      <p:sp>
        <p:nvSpPr>
          <p:cNvPr id="4" name="TextBox 3"/>
          <p:cNvSpPr txBox="1"/>
          <p:nvPr/>
        </p:nvSpPr>
        <p:spPr>
          <a:xfrm>
            <a:off x="3124200" y="5574268"/>
            <a:ext cx="2352119" cy="646331"/>
          </a:xfrm>
          <a:prstGeom prst="rect">
            <a:avLst/>
          </a:prstGeom>
          <a:solidFill>
            <a:srgbClr val="FFFF00"/>
          </a:solidFill>
        </p:spPr>
        <p:txBody>
          <a:bodyPr wrap="none" rtlCol="0">
            <a:spAutoFit/>
          </a:bodyPr>
          <a:lstStyle/>
          <a:p>
            <a:r>
              <a:rPr lang="en-US" dirty="0" smtClean="0"/>
              <a:t>Preview text fragments</a:t>
            </a:r>
          </a:p>
          <a:p>
            <a:r>
              <a:rPr lang="en-US" dirty="0" smtClean="0"/>
              <a:t>("catchwords")</a:t>
            </a:r>
            <a:endParaRPr lang="en-US" dirty="0"/>
          </a:p>
        </p:txBody>
      </p:sp>
      <p:sp>
        <p:nvSpPr>
          <p:cNvPr id="5" name="TextBox 4"/>
          <p:cNvSpPr txBox="1"/>
          <p:nvPr/>
        </p:nvSpPr>
        <p:spPr>
          <a:xfrm>
            <a:off x="152400" y="5410200"/>
            <a:ext cx="2400209" cy="369332"/>
          </a:xfrm>
          <a:prstGeom prst="rect">
            <a:avLst/>
          </a:prstGeom>
          <a:solidFill>
            <a:srgbClr val="FFFF00"/>
          </a:solidFill>
        </p:spPr>
        <p:txBody>
          <a:bodyPr wrap="none" rtlCol="0">
            <a:spAutoFit/>
          </a:bodyPr>
          <a:lstStyle/>
          <a:p>
            <a:r>
              <a:rPr lang="en-US" dirty="0" smtClean="0"/>
              <a:t>Some scratch-outs, rare</a:t>
            </a:r>
            <a:endParaRPr lang="en-US" dirty="0"/>
          </a:p>
        </p:txBody>
      </p:sp>
      <p:sp>
        <p:nvSpPr>
          <p:cNvPr id="6" name="TextBox 5"/>
          <p:cNvSpPr txBox="1"/>
          <p:nvPr/>
        </p:nvSpPr>
        <p:spPr>
          <a:xfrm>
            <a:off x="7467600" y="1600200"/>
            <a:ext cx="1354602" cy="646331"/>
          </a:xfrm>
          <a:prstGeom prst="rect">
            <a:avLst/>
          </a:prstGeom>
          <a:solidFill>
            <a:srgbClr val="FFFF00"/>
          </a:solidFill>
        </p:spPr>
        <p:txBody>
          <a:bodyPr wrap="none" rtlCol="0">
            <a:spAutoFit/>
          </a:bodyPr>
          <a:lstStyle/>
          <a:p>
            <a:r>
              <a:rPr lang="en-US" dirty="0" smtClean="0"/>
              <a:t>Lines ≈</a:t>
            </a:r>
          </a:p>
          <a:p>
            <a:r>
              <a:rPr lang="en-US" dirty="0" smtClean="0"/>
              <a:t>equal length</a:t>
            </a:r>
            <a:endParaRPr lang="en-US" dirty="0"/>
          </a:p>
        </p:txBody>
      </p:sp>
      <p:sp>
        <p:nvSpPr>
          <p:cNvPr id="8" name="TextBox 7"/>
          <p:cNvSpPr txBox="1"/>
          <p:nvPr/>
        </p:nvSpPr>
        <p:spPr>
          <a:xfrm>
            <a:off x="7086600" y="228600"/>
            <a:ext cx="1681101" cy="369332"/>
          </a:xfrm>
          <a:prstGeom prst="rect">
            <a:avLst/>
          </a:prstGeom>
          <a:solidFill>
            <a:srgbClr val="FFFF00"/>
          </a:solidFill>
        </p:spPr>
        <p:txBody>
          <a:bodyPr wrap="none" rtlCol="0">
            <a:spAutoFit/>
          </a:bodyPr>
          <a:lstStyle/>
          <a:p>
            <a:r>
              <a:rPr lang="en-US" dirty="0" smtClean="0"/>
              <a:t>Section headers</a:t>
            </a:r>
            <a:endParaRPr lang="en-US" dirty="0"/>
          </a:p>
        </p:txBody>
      </p:sp>
      <p:sp>
        <p:nvSpPr>
          <p:cNvPr id="17" name="Freeform 16"/>
          <p:cNvSpPr/>
          <p:nvPr/>
        </p:nvSpPr>
        <p:spPr>
          <a:xfrm>
            <a:off x="6019800" y="587406"/>
            <a:ext cx="2572305" cy="784194"/>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858000" y="2209800"/>
            <a:ext cx="2038905" cy="762000"/>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9950" y="4432917"/>
            <a:ext cx="785673" cy="859654"/>
          </a:xfrm>
          <a:custGeom>
            <a:avLst/>
            <a:gdLst>
              <a:gd name="connsiteX0" fmla="*/ 226380 w 785673"/>
              <a:gd name="connsiteY0" fmla="*/ 859654 h 859654"/>
              <a:gd name="connsiteX1" fmla="*/ 93215 w 785673"/>
              <a:gd name="connsiteY1" fmla="*/ 113930 h 859654"/>
              <a:gd name="connsiteX2" fmla="*/ 785673 w 785673"/>
              <a:gd name="connsiteY2" fmla="*/ 176073 h 859654"/>
            </a:gdLst>
            <a:ahLst/>
            <a:cxnLst>
              <a:cxn ang="0">
                <a:pos x="connsiteX0" y="connsiteY0"/>
              </a:cxn>
              <a:cxn ang="0">
                <a:pos x="connsiteX1" y="connsiteY1"/>
              </a:cxn>
              <a:cxn ang="0">
                <a:pos x="connsiteX2" y="connsiteY2"/>
              </a:cxn>
            </a:cxnLst>
            <a:rect l="l" t="t" r="r" b="b"/>
            <a:pathLst>
              <a:path w="785673" h="859654">
                <a:moveTo>
                  <a:pt x="226380" y="859654"/>
                </a:moveTo>
                <a:cubicBezTo>
                  <a:pt x="113190" y="543757"/>
                  <a:pt x="0" y="227860"/>
                  <a:pt x="93215" y="113930"/>
                </a:cubicBezTo>
                <a:cubicBezTo>
                  <a:pt x="186430" y="0"/>
                  <a:pt x="486051" y="88036"/>
                  <a:pt x="785673" y="176073"/>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3542190" y="5265938"/>
            <a:ext cx="372862" cy="275208"/>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6019800" y="3429000"/>
            <a:ext cx="2930610" cy="923330"/>
          </a:xfrm>
          <a:prstGeom prst="rect">
            <a:avLst/>
          </a:prstGeom>
          <a:solidFill>
            <a:srgbClr val="FFFF00"/>
          </a:solidFill>
        </p:spPr>
        <p:txBody>
          <a:bodyPr wrap="none" rtlCol="0">
            <a:spAutoFit/>
          </a:bodyPr>
          <a:lstStyle/>
          <a:p>
            <a:pPr lvl="0"/>
            <a:r>
              <a:rPr lang="en-US" dirty="0" smtClean="0"/>
              <a:t>Paragraphs and section titles </a:t>
            </a:r>
          </a:p>
          <a:p>
            <a:pPr lvl="0"/>
            <a:r>
              <a:rPr lang="en-US" dirty="0" smtClean="0"/>
              <a:t>always begin with </a:t>
            </a:r>
          </a:p>
          <a:p>
            <a:pPr lvl="0"/>
            <a:r>
              <a:rPr lang="en-US" b="1" dirty="0" smtClean="0"/>
              <a:t>capitalized Roman letters</a:t>
            </a:r>
            <a:r>
              <a:rPr lang="en-US" dirty="0" smtClean="0"/>
              <a:t>.</a:t>
            </a:r>
          </a:p>
        </p:txBody>
      </p:sp>
      <p:sp>
        <p:nvSpPr>
          <p:cNvPr id="14" name="TextBox 13"/>
          <p:cNvSpPr txBox="1"/>
          <p:nvPr/>
        </p:nvSpPr>
        <p:spPr>
          <a:xfrm>
            <a:off x="152400" y="268069"/>
            <a:ext cx="3280770" cy="646331"/>
          </a:xfrm>
          <a:prstGeom prst="rect">
            <a:avLst/>
          </a:prstGeom>
          <a:solidFill>
            <a:srgbClr val="FFFF00"/>
          </a:solidFill>
        </p:spPr>
        <p:txBody>
          <a:bodyPr wrap="none" rtlCol="0">
            <a:spAutoFit/>
          </a:bodyPr>
          <a:lstStyle/>
          <a:p>
            <a:r>
              <a:rPr lang="en-US" dirty="0" smtClean="0"/>
              <a:t>105 pages, 75000 letter tokens, </a:t>
            </a:r>
          </a:p>
          <a:p>
            <a:r>
              <a:rPr lang="en-US" dirty="0" smtClean="0"/>
              <a:t>no word spacing, no illustrations.</a:t>
            </a:r>
          </a:p>
        </p:txBody>
      </p:sp>
      <p:sp>
        <p:nvSpPr>
          <p:cNvPr id="15" name="TextBox 14"/>
          <p:cNvSpPr txBox="1"/>
          <p:nvPr/>
        </p:nvSpPr>
        <p:spPr>
          <a:xfrm>
            <a:off x="5958372" y="5257800"/>
            <a:ext cx="2957028" cy="646331"/>
          </a:xfrm>
          <a:prstGeom prst="rect">
            <a:avLst/>
          </a:prstGeom>
          <a:solidFill>
            <a:srgbClr val="FFFF00"/>
          </a:solidFill>
        </p:spPr>
        <p:txBody>
          <a:bodyPr wrap="none" rtlCol="0">
            <a:spAutoFit/>
          </a:bodyPr>
          <a:lstStyle/>
          <a:p>
            <a:r>
              <a:rPr lang="en-US" dirty="0" smtClean="0"/>
              <a:t>Non-enciphered inscriptions: </a:t>
            </a:r>
          </a:p>
          <a:p>
            <a:r>
              <a:rPr lang="en-US" b="1" dirty="0" err="1" smtClean="0"/>
              <a:t>Copiales</a:t>
            </a:r>
            <a:r>
              <a:rPr lang="en-US" b="1" dirty="0" smtClean="0"/>
              <a:t> 3 </a:t>
            </a:r>
            <a:r>
              <a:rPr lang="en-US" dirty="0" smtClean="0"/>
              <a:t>and </a:t>
            </a:r>
            <a:r>
              <a:rPr lang="en-US" b="1" dirty="0" smtClean="0"/>
              <a:t>Philipp 1866</a:t>
            </a:r>
          </a:p>
        </p:txBody>
      </p:sp>
      <p:sp>
        <p:nvSpPr>
          <p:cNvPr id="16" name="Freeform 15"/>
          <p:cNvSpPr/>
          <p:nvPr/>
        </p:nvSpPr>
        <p:spPr>
          <a:xfrm rot="17481946">
            <a:off x="5004958" y="3921713"/>
            <a:ext cx="1039082" cy="657209"/>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939984" y="0"/>
            <a:ext cx="2613216" cy="584775"/>
          </a:xfrm>
          <a:prstGeom prst="rect">
            <a:avLst/>
          </a:prstGeom>
          <a:noFill/>
        </p:spPr>
        <p:txBody>
          <a:bodyPr wrap="none" rtlCol="0">
            <a:spAutoFit/>
          </a:bodyPr>
          <a:lstStyle/>
          <a:p>
            <a:r>
              <a:rPr lang="en-US" sz="3200" dirty="0" err="1" smtClean="0"/>
              <a:t>Copiale</a:t>
            </a:r>
            <a:r>
              <a:rPr lang="en-US" sz="3200" dirty="0" smtClean="0"/>
              <a:t> Cipher</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Letter Frequencies</a:t>
            </a:r>
            <a:endParaRPr lang="en-US" sz="4800" dirty="0"/>
          </a:p>
        </p:txBody>
      </p:sp>
      <p:sp>
        <p:nvSpPr>
          <p:cNvPr id="3" name="Content Placeholder 2"/>
          <p:cNvSpPr>
            <a:spLocks noGrp="1"/>
          </p:cNvSpPr>
          <p:nvPr>
            <p:ph idx="1"/>
          </p:nvPr>
        </p:nvSpPr>
        <p:spPr>
          <a:xfrm>
            <a:off x="309703" y="35052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66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11" name="TextBox 10"/>
          <p:cNvSpPr txBox="1"/>
          <p:nvPr/>
        </p:nvSpPr>
        <p:spPr>
          <a:xfrm>
            <a:off x="4195903" y="3505200"/>
            <a:ext cx="4719497" cy="1508105"/>
          </a:xfrm>
          <a:prstGeom prst="rect">
            <a:avLst/>
          </a:prstGeom>
          <a:noFill/>
        </p:spPr>
        <p:txBody>
          <a:bodyPr wrap="none" rtlCol="0">
            <a:spAutoFit/>
          </a:bodyPr>
          <a:lstStyle/>
          <a:p>
            <a:r>
              <a:rPr lang="en-US" sz="2800" u="sng" dirty="0" smtClean="0"/>
              <a:t>tendencies</a:t>
            </a:r>
            <a:r>
              <a:rPr lang="en-US" sz="2800" dirty="0" smtClean="0"/>
              <a:t>:</a:t>
            </a:r>
          </a:p>
          <a:p>
            <a:endParaRPr lang="en-US" sz="7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graphicFrame>
        <p:nvGraphicFramePr>
          <p:cNvPr id="5" name="Chart 4"/>
          <p:cNvGraphicFramePr/>
          <p:nvPr/>
        </p:nvGraphicFramePr>
        <p:xfrm>
          <a:off x="457200" y="1096962"/>
          <a:ext cx="8187612" cy="2286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38554"/>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latin typeface="Copiale" pitchFamily="2" charset="0"/>
              </a:rPr>
              <a:t>?]8R j 3 |^+</a:t>
            </a:r>
            <a:r>
              <a:rPr lang="en-US" sz="1600" dirty="0" err="1" smtClean="0">
                <a:latin typeface="Copiale" pitchFamily="2" charset="0"/>
              </a:rPr>
              <a:t>C~DgBF</a:t>
            </a:r>
            <a:r>
              <a:rPr lang="en-US" sz="1600" dirty="0" smtClean="0">
                <a:latin typeface="Copiale" pitchFamily="2" charset="0"/>
              </a:rPr>
              <a:t>/[4TM15-: 7Q &gt;z6X9s </a:t>
            </a:r>
            <a:r>
              <a:rPr lang="en-US" sz="1600" dirty="0" err="1" smtClean="0">
                <a:latin typeface="Copiale" pitchFamily="2" charset="0"/>
              </a:rPr>
              <a:t>qxJmvknwtr</a:t>
            </a:r>
            <a:r>
              <a:rPr lang="en-US" sz="1400" dirty="0" err="1" smtClean="0">
                <a:latin typeface="Copiale" pitchFamily="2" charset="0"/>
              </a:rPr>
              <a:t>f</a:t>
            </a:r>
            <a:r>
              <a:rPr lang="en-US" sz="1600" dirty="0" err="1" smtClean="0">
                <a:latin typeface="Copiale" pitchFamily="2" charset="0"/>
              </a:rPr>
              <a:t>hoai</a:t>
            </a:r>
            <a:r>
              <a:rPr lang="en-US" sz="1600" dirty="0" smtClean="0">
                <a:latin typeface="Copiale" pitchFamily="2" charset="0"/>
              </a:rPr>
              <a:t> </a:t>
            </a:r>
            <a:r>
              <a:rPr lang="en-US" sz="1600" dirty="0" err="1" smtClean="0">
                <a:latin typeface="Copiale" pitchFamily="2" charset="0"/>
              </a:rPr>
              <a:t>Lc</a:t>
            </a:r>
            <a:r>
              <a:rPr lang="en-US" sz="1600" dirty="0" smtClean="0">
                <a:latin typeface="Copiale" pitchFamily="2" charset="0"/>
              </a:rPr>
              <a:t> </a:t>
            </a:r>
            <a:r>
              <a:rPr lang="en-US" sz="1600" dirty="0" err="1" smtClean="0">
                <a:latin typeface="Copiale" pitchFamily="2" charset="0"/>
              </a:rPr>
              <a:t>bp</a:t>
            </a:r>
            <a:r>
              <a:rPr lang="en-US" sz="1600" dirty="0" smtClean="0">
                <a:latin typeface="Copiale" pitchFamily="2" charset="0"/>
              </a:rPr>
              <a:t> </a:t>
            </a:r>
            <a:r>
              <a:rPr lang="en-US" sz="1600" dirty="0" err="1" smtClean="0">
                <a:latin typeface="Copiale" pitchFamily="2" charset="0"/>
              </a:rPr>
              <a:t>uKei</a:t>
            </a:r>
            <a:r>
              <a:rPr lang="en-US" sz="1600" dirty="0" smtClean="0">
                <a:latin typeface="Copiale" pitchFamily="2" charset="0"/>
              </a:rPr>
              <a:t> W"=</a:t>
            </a:r>
            <a:r>
              <a:rPr lang="en-US" sz="1600" dirty="0" err="1" smtClean="0">
                <a:latin typeface="Copiale" pitchFamily="2" charset="0"/>
              </a:rPr>
              <a:t>Gd</a:t>
            </a:r>
            <a:r>
              <a:rPr lang="en-US" sz="1600" dirty="0" smtClean="0">
                <a:latin typeface="Copiale" pitchFamily="2" charset="0"/>
              </a:rPr>
              <a:t>&amp;&lt;)OAZUEI </a:t>
            </a:r>
            <a:r>
              <a:rPr lang="en-US" sz="1600" dirty="0" err="1" smtClean="0">
                <a:latin typeface="Copiale" pitchFamily="2" charset="0"/>
              </a:rPr>
              <a:t>y!Y</a:t>
            </a:r>
            <a:r>
              <a:rPr lang="en-US" sz="1600" dirty="0" smtClean="0">
                <a:latin typeface="Copiale" pitchFamily="2" charset="0"/>
              </a:rPr>
              <a:t> PHN</a:t>
            </a:r>
            <a:endParaRPr lang="en-US" sz="1600" dirty="0">
              <a:latin typeface="Copiale" pitchFamily="2" charset="0"/>
            </a:endParaRPr>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7411" name="TextBox 3"/>
          <p:cNvSpPr txBox="1">
            <a:spLocks noChangeArrowheads="1"/>
          </p:cNvSpPr>
          <p:nvPr/>
        </p:nvSpPr>
        <p:spPr bwMode="auto">
          <a:xfrm>
            <a:off x="7151688" y="762000"/>
            <a:ext cx="721672"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38554"/>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latin typeface="Copiale" pitchFamily="2" charset="0"/>
              </a:rPr>
              <a:t>?]8R j 3 |^+</a:t>
            </a:r>
            <a:r>
              <a:rPr lang="en-US" sz="1600" dirty="0" err="1" smtClean="0">
                <a:latin typeface="Copiale" pitchFamily="2" charset="0"/>
              </a:rPr>
              <a:t>C~DgBF</a:t>
            </a:r>
            <a:r>
              <a:rPr lang="en-US" sz="1600" dirty="0" smtClean="0">
                <a:latin typeface="Copiale" pitchFamily="2" charset="0"/>
              </a:rPr>
              <a:t>/[4TM15-: 7Q &gt;z6X9s </a:t>
            </a:r>
            <a:r>
              <a:rPr lang="en-US" sz="1600" dirty="0" err="1" smtClean="0">
                <a:latin typeface="Copiale" pitchFamily="2" charset="0"/>
              </a:rPr>
              <a:t>qxJmvknwtr</a:t>
            </a:r>
            <a:r>
              <a:rPr lang="en-US" sz="1400" dirty="0" err="1" smtClean="0">
                <a:latin typeface="Copiale" pitchFamily="2" charset="0"/>
              </a:rPr>
              <a:t>f</a:t>
            </a:r>
            <a:r>
              <a:rPr lang="en-US" sz="1600" dirty="0" err="1" smtClean="0">
                <a:latin typeface="Copiale" pitchFamily="2" charset="0"/>
              </a:rPr>
              <a:t>hoai</a:t>
            </a:r>
            <a:r>
              <a:rPr lang="en-US" sz="1600" dirty="0" smtClean="0">
                <a:latin typeface="Copiale" pitchFamily="2" charset="0"/>
              </a:rPr>
              <a:t> </a:t>
            </a:r>
            <a:r>
              <a:rPr lang="en-US" sz="1600" dirty="0" err="1" smtClean="0">
                <a:latin typeface="Copiale" pitchFamily="2" charset="0"/>
              </a:rPr>
              <a:t>Lc</a:t>
            </a:r>
            <a:r>
              <a:rPr lang="en-US" sz="1600" dirty="0" smtClean="0">
                <a:latin typeface="Copiale" pitchFamily="2" charset="0"/>
              </a:rPr>
              <a:t> </a:t>
            </a:r>
            <a:r>
              <a:rPr lang="en-US" sz="1600" dirty="0" err="1" smtClean="0">
                <a:latin typeface="Copiale" pitchFamily="2" charset="0"/>
              </a:rPr>
              <a:t>bp</a:t>
            </a:r>
            <a:r>
              <a:rPr lang="en-US" sz="1600" dirty="0" smtClean="0">
                <a:latin typeface="Copiale" pitchFamily="2" charset="0"/>
              </a:rPr>
              <a:t> </a:t>
            </a:r>
            <a:r>
              <a:rPr lang="en-US" sz="1600" dirty="0" err="1" smtClean="0">
                <a:latin typeface="Copiale" pitchFamily="2" charset="0"/>
              </a:rPr>
              <a:t>uKei</a:t>
            </a:r>
            <a:r>
              <a:rPr lang="en-US" sz="1600" dirty="0" smtClean="0">
                <a:latin typeface="Copiale" pitchFamily="2" charset="0"/>
              </a:rPr>
              <a:t> W"=</a:t>
            </a:r>
            <a:r>
              <a:rPr lang="en-US" sz="1600" dirty="0" err="1" smtClean="0">
                <a:latin typeface="Copiale" pitchFamily="2" charset="0"/>
              </a:rPr>
              <a:t>Gd</a:t>
            </a:r>
            <a:r>
              <a:rPr lang="en-US" sz="1600" dirty="0" smtClean="0">
                <a:latin typeface="Copiale" pitchFamily="2" charset="0"/>
              </a:rPr>
              <a:t>&amp;&lt;)OAZUEI </a:t>
            </a:r>
            <a:r>
              <a:rPr lang="en-US" sz="1600" dirty="0" err="1" smtClean="0">
                <a:latin typeface="Copiale" pitchFamily="2" charset="0"/>
              </a:rPr>
              <a:t>y!Y</a:t>
            </a:r>
            <a:r>
              <a:rPr lang="en-US" sz="1600" dirty="0" smtClean="0">
                <a:latin typeface="Copiale" pitchFamily="2" charset="0"/>
              </a:rPr>
              <a:t> PHN</a:t>
            </a:r>
            <a:endParaRPr lang="en-US" sz="1600" dirty="0">
              <a:latin typeface="Copiale" pitchFamily="2" charset="0"/>
            </a:endParaRPr>
          </a:p>
        </p:txBody>
      </p:sp>
      <p:sp>
        <p:nvSpPr>
          <p:cNvPr id="13" name="TextBox 12"/>
          <p:cNvSpPr txBox="1"/>
          <p:nvPr/>
        </p:nvSpPr>
        <p:spPr>
          <a:xfrm>
            <a:off x="4343400" y="5562600"/>
            <a:ext cx="1927066" cy="830997"/>
          </a:xfrm>
          <a:prstGeom prst="rect">
            <a:avLst/>
          </a:prstGeom>
          <a:noFill/>
        </p:spPr>
        <p:txBody>
          <a:bodyPr wrap="none" rtlCol="0">
            <a:spAutoFit/>
          </a:bodyPr>
          <a:lstStyle/>
          <a:p>
            <a:r>
              <a:rPr lang="en-US" sz="2400" dirty="0" smtClean="0"/>
              <a:t>unaccented</a:t>
            </a:r>
          </a:p>
          <a:p>
            <a:r>
              <a:rPr lang="en-US" sz="2400" dirty="0" smtClean="0"/>
              <a:t>Roman letters</a:t>
            </a:r>
            <a:endParaRPr lang="en-US" sz="2400" dirty="0"/>
          </a:p>
        </p:txBody>
      </p:sp>
      <p:sp>
        <p:nvSpPr>
          <p:cNvPr id="14" name="TextBox 13"/>
          <p:cNvSpPr txBox="1"/>
          <p:nvPr/>
        </p:nvSpPr>
        <p:spPr>
          <a:xfrm>
            <a:off x="6984821" y="5562600"/>
            <a:ext cx="1778179" cy="830997"/>
          </a:xfrm>
          <a:prstGeom prst="rect">
            <a:avLst/>
          </a:prstGeom>
          <a:noFill/>
        </p:spPr>
        <p:txBody>
          <a:bodyPr wrap="none" rtlCol="0">
            <a:spAutoFit/>
          </a:bodyPr>
          <a:lstStyle/>
          <a:p>
            <a:r>
              <a:rPr lang="en-US" sz="2400" dirty="0" smtClean="0"/>
              <a:t>circumflexed</a:t>
            </a:r>
          </a:p>
          <a:p>
            <a:r>
              <a:rPr lang="en-US" sz="2400" dirty="0" smtClean="0"/>
              <a:t>vowels</a:t>
            </a:r>
            <a:endParaRPr lang="en-US" sz="2400" dirty="0"/>
          </a:p>
        </p:txBody>
      </p:sp>
      <p:sp>
        <p:nvSpPr>
          <p:cNvPr id="15" name="TextBox 14"/>
          <p:cNvSpPr txBox="1"/>
          <p:nvPr/>
        </p:nvSpPr>
        <p:spPr>
          <a:xfrm>
            <a:off x="1066800" y="5562600"/>
            <a:ext cx="1550424" cy="830997"/>
          </a:xfrm>
          <a:prstGeom prst="rect">
            <a:avLst/>
          </a:prstGeom>
          <a:noFill/>
        </p:spPr>
        <p:txBody>
          <a:bodyPr wrap="none" rtlCol="0">
            <a:spAutoFit/>
          </a:bodyPr>
          <a:lstStyle/>
          <a:p>
            <a:r>
              <a:rPr lang="en-US" sz="2400" dirty="0" smtClean="0"/>
              <a:t>underlined</a:t>
            </a:r>
          </a:p>
          <a:p>
            <a:r>
              <a:rPr lang="en-US" sz="2400" dirty="0" smtClean="0"/>
              <a:t>letters</a:t>
            </a:r>
            <a:endParaRPr lang="en-US" sz="2400" dirty="0"/>
          </a:p>
        </p:txBody>
      </p:sp>
      <p:sp>
        <p:nvSpPr>
          <p:cNvPr id="16" name="Left Brace 15"/>
          <p:cNvSpPr/>
          <p:nvPr/>
        </p:nvSpPr>
        <p:spPr>
          <a:xfrm rot="16200000">
            <a:off x="7848600" y="5181599"/>
            <a:ext cx="152399"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flipH="1" flipV="1">
            <a:off x="5219701" y="4076700"/>
            <a:ext cx="152400" cy="28194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5400000" flipH="1" flipV="1">
            <a:off x="1524001" y="5257800"/>
            <a:ext cx="152400" cy="457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solidFill>
                  <a:srgbClr val="FF0000"/>
                </a:solidFill>
                <a:latin typeface="Copiale" pitchFamily="2" charset="0"/>
              </a:rPr>
              <a:t>k</a:t>
            </a:r>
            <a:r>
              <a:rPr lang="en-US" sz="2400" dirty="0" err="1" smtClean="0">
                <a:latin typeface="Copiale" pitchFamily="2" charset="0"/>
              </a:rPr>
              <a:t>MUF:pz!O</a:t>
            </a:r>
            <a:r>
              <a:rPr lang="en-US" sz="2400" dirty="0" err="1" smtClean="0">
                <a:solidFill>
                  <a:srgbClr val="FF0000"/>
                </a:solidFill>
                <a:latin typeface="Copiale" pitchFamily="2" charset="0"/>
              </a:rPr>
              <a:t>f</a:t>
            </a:r>
            <a:r>
              <a:rPr lang="en-US" sz="2400" dirty="0" err="1" smtClean="0">
                <a:latin typeface="Copiale" pitchFamily="2" charset="0"/>
              </a:rPr>
              <a:t>|y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a:t>
            </a:r>
            <a:r>
              <a:rPr lang="en-US" sz="2400" dirty="0" smtClean="0">
                <a:solidFill>
                  <a:srgbClr val="FF0000"/>
                </a:solidFill>
                <a:latin typeface="Copiale" pitchFamily="2" charset="0"/>
              </a:rPr>
              <a:t>n</a:t>
            </a:r>
            <a:r>
              <a:rPr lang="en-US" sz="2400" dirty="0" smtClean="0">
                <a:latin typeface="Copiale" pitchFamily="2" charset="0"/>
              </a:rPr>
              <a:t>&gt;A3b#</a:t>
            </a:r>
            <a:r>
              <a:rPr lang="en-US" sz="2400" dirty="0" smtClean="0">
                <a:solidFill>
                  <a:srgbClr val="FF0000"/>
                </a:solidFill>
                <a:latin typeface="Copiale" pitchFamily="2" charset="0"/>
              </a:rPr>
              <a:t>K</a:t>
            </a:r>
            <a:r>
              <a:rPr lang="en-US" sz="2400" dirty="0" smtClean="0">
                <a:latin typeface="Copiale" pitchFamily="2" charset="0"/>
              </a:rPr>
              <a:t>z=</a:t>
            </a:r>
          </a:p>
          <a:p>
            <a:r>
              <a:rPr lang="en-US" sz="2400" dirty="0" smtClean="0">
                <a:latin typeface="Copiale" pitchFamily="2" charset="0"/>
              </a:rPr>
              <a:t>j/</a:t>
            </a:r>
            <a:r>
              <a:rPr lang="en-US" sz="2400" dirty="0" smtClean="0">
                <a:solidFill>
                  <a:srgbClr val="FF0000"/>
                </a:solidFill>
                <a:latin typeface="Copiale" pitchFamily="2" charset="0"/>
              </a:rPr>
              <a:t>l</a:t>
            </a:r>
            <a:r>
              <a:rPr lang="en-US" sz="2400" dirty="0" smtClean="0">
                <a:latin typeface="Copiale" pitchFamily="2" charset="0"/>
              </a:rPr>
              <a:t>zGp0C^ARg</a:t>
            </a:r>
            <a:r>
              <a:rPr lang="en-US" sz="2400" dirty="0" smtClean="0">
                <a:solidFill>
                  <a:srgbClr val="FF0000"/>
                </a:solidFill>
                <a:latin typeface="Copiale" pitchFamily="2" charset="0"/>
              </a:rPr>
              <a:t>k</a:t>
            </a:r>
            <a:r>
              <a:rPr lang="en-US" sz="2400" dirty="0" smtClean="0">
                <a:latin typeface="Copiale" pitchFamily="2" charset="0"/>
              </a:rPr>
              <a:t>^-]R-]^</a:t>
            </a:r>
            <a:r>
              <a:rPr lang="en-US" sz="2400" dirty="0" err="1" smtClean="0">
                <a:latin typeface="Copiale" pitchFamily="2" charset="0"/>
              </a:rPr>
              <a:t>Zj</a:t>
            </a:r>
            <a:r>
              <a:rPr lang="en-US" sz="2400" dirty="0" err="1" smtClean="0">
                <a:solidFill>
                  <a:srgbClr val="FF0000"/>
                </a:solidFill>
                <a:latin typeface="Copiale" pitchFamily="2" charset="0"/>
              </a:rPr>
              <a:t>n</a:t>
            </a:r>
            <a:r>
              <a:rPr lang="en-US" sz="2400" dirty="0" err="1" smtClean="0">
                <a:latin typeface="Copiale" pitchFamily="2" charset="0"/>
              </a:rPr>
              <a:t>QI</a:t>
            </a:r>
            <a:r>
              <a:rPr lang="en-US" sz="2400" dirty="0" smtClean="0">
                <a:latin typeface="Copiale" pitchFamily="2" charset="0"/>
              </a:rPr>
              <a:t>|&lt;R6)^</a:t>
            </a:r>
            <a:r>
              <a:rPr lang="en-US" sz="2400" dirty="0" smtClean="0">
                <a:solidFill>
                  <a:srgbClr val="FF0000"/>
                </a:solidFill>
                <a:latin typeface="Copiale" pitchFamily="2" charset="0"/>
              </a:rPr>
              <a:t>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a:t>
            </a:r>
            <a:r>
              <a:rPr lang="en-US" sz="2400" dirty="0" smtClean="0">
                <a:solidFill>
                  <a:srgbClr val="FF0000"/>
                </a:solidFill>
                <a:latin typeface="Copiale" pitchFamily="2" charset="0"/>
              </a:rPr>
              <a:t>c</a:t>
            </a:r>
            <a:r>
              <a:rPr lang="en-US" sz="2400" dirty="0" smtClean="0">
                <a:latin typeface="Copiale" pitchFamily="2" charset="0"/>
              </a:rPr>
              <a:t>#r1&lt;+</a:t>
            </a:r>
            <a:r>
              <a:rPr lang="en-US" sz="2400" dirty="0" smtClean="0">
                <a:solidFill>
                  <a:srgbClr val="FF0000"/>
                </a:solidFill>
                <a:latin typeface="Copiale" pitchFamily="2" charset="0"/>
              </a:rPr>
              <a:t>b</a:t>
            </a:r>
            <a:r>
              <a:rPr lang="en-US" sz="2400" dirty="0" smtClean="0">
                <a:latin typeface="Copiale" pitchFamily="2" charset="0"/>
              </a:rPr>
              <a:t>zYR!XyjIFzG</a:t>
            </a:r>
            <a:r>
              <a:rPr lang="en-US" sz="2400" dirty="0" smtClean="0">
                <a:solidFill>
                  <a:srgbClr val="FF0000"/>
                </a:solidFill>
                <a:latin typeface="Copiale" pitchFamily="2" charset="0"/>
              </a:rPr>
              <a:t>f</a:t>
            </a:r>
            <a:r>
              <a:rPr lang="en-US" sz="2400" dirty="0" smtClean="0">
                <a:latin typeface="Copiale" pitchFamily="2" charset="0"/>
              </a:rPr>
              <a:t>9</a:t>
            </a:r>
            <a:r>
              <a:rPr lang="en-US" sz="2400" dirty="0" smtClean="0">
                <a:solidFill>
                  <a:srgbClr val="FF0000"/>
                </a:solidFill>
                <a:latin typeface="Copiale" pitchFamily="2" charset="0"/>
              </a:rPr>
              <a:t>J</a:t>
            </a:r>
          </a:p>
          <a:p>
            <a:r>
              <a:rPr lang="en-US" sz="2400" dirty="0" smtClean="0">
                <a:latin typeface="Copiale" pitchFamily="2" charset="0"/>
              </a:rPr>
              <a:t>&gt;"j/LP=~|U^S"B6</a:t>
            </a:r>
            <a:r>
              <a:rPr lang="en-US" sz="2400" dirty="0" smtClean="0">
                <a:solidFill>
                  <a:srgbClr val="FF0000"/>
                </a:solidFill>
                <a:latin typeface="Copiale" pitchFamily="2" charset="0"/>
              </a:rPr>
              <a:t>m</a:t>
            </a:r>
            <a:r>
              <a:rPr lang="en-US" sz="2400" dirty="0" smtClean="0">
                <a:latin typeface="Copiale" pitchFamily="2" charset="0"/>
              </a:rPr>
              <a:t>|ZYgA|</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l</a:t>
            </a:r>
            <a:r>
              <a:rPr lang="en-US" sz="2400" dirty="0" err="1" smtClean="0">
                <a:latin typeface="Copiale" pitchFamily="2" charset="0"/>
              </a:rPr>
              <a:t>XO</a:t>
            </a:r>
            <a:endParaRPr lang="en-US" sz="2400" dirty="0" smtClean="0">
              <a:latin typeface="Copiale" pitchFamily="2" charset="0"/>
            </a:endParaRPr>
          </a:p>
          <a:p>
            <a:r>
              <a:rPr lang="en-US" sz="2400" dirty="0" smtClean="0">
                <a:latin typeface="Copiale" pitchFamily="2" charset="0"/>
              </a:rPr>
              <a:t>W~:FI^</a:t>
            </a:r>
            <a:r>
              <a:rPr lang="en-US" sz="2400" dirty="0" smtClean="0">
                <a:solidFill>
                  <a:srgbClr val="FF0000"/>
                </a:solidFill>
                <a:latin typeface="Copiale" pitchFamily="2" charset="0"/>
              </a:rPr>
              <a:t>b</a:t>
            </a:r>
            <a:r>
              <a:rPr lang="en-US" sz="2400" dirty="0" smtClean="0">
                <a:latin typeface="Copiale" pitchFamily="2" charset="0"/>
              </a:rPr>
              <a:t>!7</a:t>
            </a:r>
            <a:r>
              <a:rPr lang="en-US" sz="2400" dirty="0" smtClean="0">
                <a:solidFill>
                  <a:srgbClr val="FF0000"/>
                </a:solidFill>
                <a:latin typeface="Copiale" pitchFamily="2" charset="0"/>
              </a:rPr>
              <a:t>u</a:t>
            </a:r>
            <a:r>
              <a:rPr lang="en-US" sz="2400" dirty="0" smtClean="0">
                <a:latin typeface="Copiale" pitchFamily="2" charset="0"/>
              </a:rPr>
              <a:t>Myjz</a:t>
            </a:r>
            <a:r>
              <a:rPr lang="en-US" sz="2400" dirty="0" smtClean="0">
                <a:solidFill>
                  <a:srgbClr val="FF0000"/>
                </a:solidFill>
                <a:latin typeface="Copiale" pitchFamily="2" charset="0"/>
              </a:rPr>
              <a:t>v</a:t>
            </a:r>
            <a:r>
              <a:rPr lang="en-US" sz="2400" dirty="0" smtClean="0">
                <a:latin typeface="Copiale" pitchFamily="2" charset="0"/>
              </a:rPr>
              <a:t>zAjx?PB&gt;!zH^</a:t>
            </a:r>
            <a:r>
              <a:rPr lang="en-US" sz="2400" dirty="0" smtClean="0">
                <a:solidFill>
                  <a:srgbClr val="FF0000"/>
                </a:solidFill>
                <a:latin typeface="Copiale" pitchFamily="2" charset="0"/>
              </a:rPr>
              <a:t>c</a:t>
            </a:r>
            <a:r>
              <a:rPr lang="en-US" sz="2400" dirty="0" smtClean="0">
                <a:latin typeface="Copiale" pitchFamily="2" charset="0"/>
              </a:rPr>
              <a:t>1&amp;g</a:t>
            </a:r>
            <a:r>
              <a:rPr lang="en-US" sz="2400" dirty="0" smtClean="0">
                <a:solidFill>
                  <a:srgbClr val="FF0000"/>
                </a:solidFill>
                <a:latin typeface="Copiale" pitchFamily="2" charset="0"/>
              </a:rPr>
              <a:t>K</a:t>
            </a:r>
          </a:p>
          <a:p>
            <a:r>
              <a:rPr lang="en-US" sz="2400" dirty="0" smtClean="0">
                <a:latin typeface="Copiale" pitchFamily="2" charset="0"/>
              </a:rPr>
              <a:t>zU+p4]DXE3g</a:t>
            </a:r>
            <a:r>
              <a:rPr lang="en-US" sz="2400" dirty="0" smtClean="0">
                <a:solidFill>
                  <a:srgbClr val="FF0000"/>
                </a:solidFill>
                <a:latin typeface="Copiale" pitchFamily="2" charset="0"/>
              </a:rPr>
              <a:t>h</a:t>
            </a:r>
            <a:r>
              <a:rPr lang="en-US" sz="2400" dirty="0" smtClean="0">
                <a:latin typeface="Copiale" pitchFamily="2" charset="0"/>
              </a:rPr>
              <a:t>^-]j-]^I3</a:t>
            </a:r>
            <a:r>
              <a:rPr lang="en-US" sz="2400" dirty="0" smtClean="0">
                <a:solidFill>
                  <a:srgbClr val="FF0000"/>
                </a:solidFill>
                <a:latin typeface="Copiale" pitchFamily="2" charset="0"/>
              </a:rPr>
              <a:t>t</a:t>
            </a:r>
            <a:r>
              <a:rPr lang="en-US" sz="2400" dirty="0" smtClean="0">
                <a:latin typeface="Copiale" pitchFamily="2" charset="0"/>
              </a:rPr>
              <a:t>N"|</a:t>
            </a:r>
            <a:r>
              <a:rPr lang="en-US" sz="2400" dirty="0" err="1" smtClean="0">
                <a:solidFill>
                  <a:srgbClr val="FF0000"/>
                </a:solidFill>
                <a:latin typeface="Copiale" pitchFamily="2" charset="0"/>
              </a:rPr>
              <a:t>r</a:t>
            </a:r>
            <a:r>
              <a:rPr lang="en-US" sz="2400" dirty="0" err="1" smtClean="0">
                <a:latin typeface="Copiale" pitchFamily="2" charset="0"/>
              </a:rPr>
              <a:t>OyBA</a:t>
            </a:r>
            <a:endParaRPr lang="en-US" sz="2400" dirty="0" smtClean="0">
              <a:latin typeface="Copiale" pitchFamily="2" charset="0"/>
            </a:endParaRPr>
          </a:p>
          <a:p>
            <a:r>
              <a:rPr lang="en-US" sz="2400" dirty="0" smtClean="0">
                <a:latin typeface="Copiale" pitchFamily="2" charset="0"/>
              </a:rPr>
              <a:t>+</a:t>
            </a:r>
            <a:r>
              <a:rPr lang="en-US" sz="2400" dirty="0" smtClean="0">
                <a:solidFill>
                  <a:srgbClr val="FF0000"/>
                </a:solidFill>
                <a:latin typeface="Copiale" pitchFamily="2" charset="0"/>
              </a:rPr>
              <a:t>h</a:t>
            </a:r>
            <a:r>
              <a:rPr lang="en-US" sz="2400" dirty="0" smtClean="0">
                <a:latin typeface="Copiale" pitchFamily="2" charset="0"/>
              </a:rPr>
              <a:t>HFzO3D</a:t>
            </a:r>
            <a:r>
              <a:rPr lang="en-US" sz="2400" dirty="0" smtClean="0">
                <a:solidFill>
                  <a:srgbClr val="FF0000"/>
                </a:solidFill>
                <a:latin typeface="Copiale" pitchFamily="2" charset="0"/>
              </a:rPr>
              <a:t>b</a:t>
            </a:r>
            <a:r>
              <a:rPr lang="en-US" sz="2400" dirty="0" smtClean="0">
                <a:latin typeface="Copiale" pitchFamily="2" charset="0"/>
              </a:rPr>
              <a:t>SY+:ZR</a:t>
            </a:r>
            <a:r>
              <a:rPr lang="en-US" sz="2400" dirty="0" smtClean="0">
                <a:solidFill>
                  <a:srgbClr val="FF0000"/>
                </a:solidFill>
                <a:latin typeface="Copiale" pitchFamily="2" charset="0"/>
              </a:rPr>
              <a:t>k</a:t>
            </a:r>
            <a:r>
              <a:rPr lang="en-US" sz="2400" dirty="0" smtClean="0">
                <a:latin typeface="Copiale" pitchFamily="2" charset="0"/>
              </a:rPr>
              <a:t>PQ6)-&lt;CU^</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D</a:t>
            </a:r>
            <a:r>
              <a:rPr lang="en-US" sz="2400" dirty="0" err="1" smtClean="0">
                <a:latin typeface="Copiale" pitchFamily="2" charset="0"/>
              </a:rPr>
              <a:t>z</a:t>
            </a:r>
            <a:r>
              <a:rPr lang="en-US" sz="2400" dirty="0" err="1" smtClean="0">
                <a:solidFill>
                  <a:srgbClr val="FF0000"/>
                </a:solidFill>
                <a:latin typeface="Copiale" pitchFamily="2" charset="0"/>
              </a:rPr>
              <a:t>k</a:t>
            </a:r>
            <a:endParaRPr lang="en-US" sz="2400" dirty="0" smtClean="0">
              <a:solidFill>
                <a:srgbClr val="FF0000"/>
              </a:solidFill>
              <a:latin typeface="Copiale" pitchFamily="2" charset="0"/>
            </a:endParaRPr>
          </a:p>
          <a:p>
            <a:r>
              <a:rPr lang="en-US" sz="2400" dirty="0" smtClean="0">
                <a:latin typeface="Copiale" pitchFamily="2" charset="0"/>
              </a:rPr>
              <a:t>QZ8</a:t>
            </a:r>
            <a:r>
              <a:rPr lang="en-US" sz="2400" dirty="0" smtClean="0">
                <a:solidFill>
                  <a:srgbClr val="FF0000"/>
                </a:solidFill>
                <a:latin typeface="Copiale" pitchFamily="2" charset="0"/>
              </a:rPr>
              <a:t>n</a:t>
            </a:r>
            <a:r>
              <a:rPr lang="en-US" sz="2400" dirty="0" smtClean="0">
                <a:latin typeface="Copiale" pitchFamily="2" charset="0"/>
              </a:rPr>
              <a:t>z)3</a:t>
            </a:r>
            <a:r>
              <a:rPr lang="en-US" sz="2400" dirty="0" smtClean="0">
                <a:solidFill>
                  <a:srgbClr val="FF0000"/>
                </a:solidFill>
                <a:latin typeface="Copiale" pitchFamily="2" charset="0"/>
              </a:rPr>
              <a:t>f</a:t>
            </a:r>
            <a:r>
              <a:rPr lang="en-US" sz="2400" dirty="0" smtClean="0">
                <a:latin typeface="Copiale" pitchFamily="2" charset="0"/>
              </a:rPr>
              <a:t>-NF&gt;</a:t>
            </a:r>
            <a:r>
              <a:rPr lang="en-US" sz="2400" dirty="0" err="1" smtClean="0">
                <a:latin typeface="Copiale" pitchFamily="2" charset="0"/>
              </a:rPr>
              <a:t>JEyD</a:t>
            </a:r>
            <a:r>
              <a:rPr lang="en-US" sz="2400" dirty="0" err="1" smtClean="0">
                <a:solidFill>
                  <a:srgbClr val="FF0000"/>
                </a:solidFill>
                <a:latin typeface="Copiale" pitchFamily="2" charset="0"/>
              </a:rPr>
              <a:t>K</a:t>
            </a:r>
            <a:r>
              <a:rPr lang="en-US" sz="2400" dirty="0" smtClean="0">
                <a:latin typeface="Copiale" pitchFamily="2" charset="0"/>
              </a:rPr>
              <a:t>=F&gt;</a:t>
            </a:r>
            <a:r>
              <a:rPr lang="en-US" sz="2400" dirty="0" smtClean="0">
                <a:solidFill>
                  <a:srgbClr val="FF0000"/>
                </a:solidFill>
                <a:latin typeface="Copiale" pitchFamily="2" charset="0"/>
              </a:rPr>
              <a:t>K</a:t>
            </a:r>
            <a:r>
              <a:rPr lang="en-US" sz="2400" dirty="0" smtClean="0">
                <a:latin typeface="Copiale" pitchFamily="2" charset="0"/>
              </a:rPr>
              <a:t>1&lt;3</a:t>
            </a:r>
            <a:r>
              <a:rPr lang="en-US" sz="2400" dirty="0" smtClean="0">
                <a:solidFill>
                  <a:srgbClr val="FF0000"/>
                </a:solidFill>
                <a:latin typeface="Copiale" pitchFamily="2" charset="0"/>
              </a:rPr>
              <a:t>n</a:t>
            </a:r>
            <a:r>
              <a:rPr lang="en-US" sz="2400" dirty="0" smtClean="0">
                <a:latin typeface="Copiale" pitchFamily="2" charset="0"/>
              </a:rPr>
              <a:t>z)|</a:t>
            </a:r>
            <a:r>
              <a:rPr lang="en-US" sz="2400" dirty="0" smtClean="0">
                <a:solidFill>
                  <a:srgbClr val="FF0000"/>
                </a:solidFill>
                <a:latin typeface="Copiale" pitchFamily="2" charset="0"/>
              </a:rPr>
              <a:t>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a:t>
            </a:r>
            <a:r>
              <a:rPr lang="en-US" sz="2400" dirty="0" smtClean="0">
                <a:solidFill>
                  <a:srgbClr val="FF0000"/>
                </a:solidFill>
                <a:latin typeface="Copiale" pitchFamily="2" charset="0"/>
              </a:rPr>
              <a:t>bK</a:t>
            </a:r>
            <a:r>
              <a:rPr lang="en-US" sz="2400" dirty="0" smtClean="0">
                <a:latin typeface="Copiale" pitchFamily="2" charset="0"/>
              </a:rPr>
              <a:t>^!T</a:t>
            </a:r>
            <a:r>
              <a:rPr lang="en-US" sz="2400" dirty="0" smtClean="0">
                <a:solidFill>
                  <a:srgbClr val="FF0000"/>
                </a:solidFill>
                <a:latin typeface="Copiale" pitchFamily="2" charset="0"/>
              </a:rPr>
              <a:t>b</a:t>
            </a:r>
            <a:r>
              <a:rPr lang="en-US" sz="2400" dirty="0" smtClean="0">
                <a:latin typeface="Copiale" pitchFamily="2" charset="0"/>
              </a:rPr>
              <a:t>6U~]-3O^</a:t>
            </a:r>
            <a:r>
              <a:rPr lang="en-US" sz="2400" dirty="0" smtClean="0">
                <a:solidFill>
                  <a:srgbClr val="FF0000"/>
                </a:solidFill>
                <a:latin typeface="Copiale" pitchFamily="2" charset="0"/>
              </a:rPr>
              <a:t>e</a:t>
            </a:r>
            <a:r>
              <a:rPr lang="en-US" sz="2400" dirty="0" smtClean="0">
                <a:latin typeface="Copiale" pitchFamily="2" charset="0"/>
              </a:rPr>
              <a:t>zYO</a:t>
            </a:r>
          </a:p>
          <a:p>
            <a:r>
              <a:rPr lang="en-US" sz="2400" dirty="0" smtClean="0">
                <a:latin typeface="Copiale" pitchFamily="2" charset="0"/>
              </a:rPr>
              <a:t>|UR</a:t>
            </a:r>
            <a:r>
              <a:rPr lang="en-US" sz="2400" dirty="0" smtClean="0">
                <a:solidFill>
                  <a:srgbClr val="FF0000"/>
                </a:solidFill>
                <a:latin typeface="Copiale" pitchFamily="2" charset="0"/>
              </a:rPr>
              <a:t>c</a:t>
            </a:r>
            <a:r>
              <a:rPr lang="en-US" sz="2400" dirty="0" smtClean="0">
                <a:latin typeface="Copiale" pitchFamily="2" charset="0"/>
              </a:rPr>
              <a:t>~306^</a:t>
            </a:r>
            <a:r>
              <a:rPr lang="en-US" sz="2400" dirty="0" smtClean="0">
                <a:solidFill>
                  <a:srgbClr val="FF0000"/>
                </a:solidFill>
                <a:latin typeface="Copiale" pitchFamily="2" charset="0"/>
              </a:rPr>
              <a:t>b</a:t>
            </a:r>
            <a:r>
              <a:rPr lang="en-US" sz="2400" dirty="0" smtClean="0">
                <a:latin typeface="Copiale" pitchFamily="2" charset="0"/>
              </a:rPr>
              <a:t>Y-BL</a:t>
            </a:r>
            <a:endParaRPr lang="en-US" sz="24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solidFill>
                  <a:srgbClr val="FF0000"/>
                </a:solidFill>
                <a:latin typeface="Copiale" pitchFamily="2" charset="0"/>
              </a:rPr>
              <a:t>k</a:t>
            </a:r>
            <a:r>
              <a:rPr lang="en-US" sz="2400" dirty="0" err="1" smtClean="0">
                <a:latin typeface="Copiale" pitchFamily="2" charset="0"/>
              </a:rPr>
              <a:t>MUF:pz!O</a:t>
            </a:r>
            <a:r>
              <a:rPr lang="en-US" sz="2400" dirty="0" err="1" smtClean="0">
                <a:solidFill>
                  <a:srgbClr val="FF0000"/>
                </a:solidFill>
                <a:latin typeface="Copiale" pitchFamily="2" charset="0"/>
              </a:rPr>
              <a:t>f</a:t>
            </a:r>
            <a:r>
              <a:rPr lang="en-US" sz="2400" dirty="0" err="1" smtClean="0">
                <a:latin typeface="Copiale" pitchFamily="2" charset="0"/>
              </a:rPr>
              <a:t>|y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a:t>
            </a:r>
            <a:r>
              <a:rPr lang="en-US" sz="2400" dirty="0" smtClean="0">
                <a:solidFill>
                  <a:srgbClr val="FF0000"/>
                </a:solidFill>
                <a:latin typeface="Copiale" pitchFamily="2" charset="0"/>
              </a:rPr>
              <a:t>n</a:t>
            </a:r>
            <a:r>
              <a:rPr lang="en-US" sz="2400" dirty="0" smtClean="0">
                <a:latin typeface="Copiale" pitchFamily="2" charset="0"/>
              </a:rPr>
              <a:t>&gt;A3b#</a:t>
            </a:r>
            <a:r>
              <a:rPr lang="en-US" sz="2400" dirty="0" smtClean="0">
                <a:solidFill>
                  <a:srgbClr val="FF0000"/>
                </a:solidFill>
                <a:latin typeface="Copiale" pitchFamily="2" charset="0"/>
              </a:rPr>
              <a:t>K</a:t>
            </a:r>
            <a:r>
              <a:rPr lang="en-US" sz="2400" dirty="0" smtClean="0">
                <a:latin typeface="Copiale" pitchFamily="2" charset="0"/>
              </a:rPr>
              <a:t>z=</a:t>
            </a:r>
          </a:p>
          <a:p>
            <a:r>
              <a:rPr lang="en-US" sz="2400" dirty="0" smtClean="0">
                <a:latin typeface="Copiale" pitchFamily="2" charset="0"/>
              </a:rPr>
              <a:t>j/</a:t>
            </a:r>
            <a:r>
              <a:rPr lang="en-US" sz="2400" dirty="0" smtClean="0">
                <a:solidFill>
                  <a:srgbClr val="FF0000"/>
                </a:solidFill>
                <a:latin typeface="Copiale" pitchFamily="2" charset="0"/>
              </a:rPr>
              <a:t>l</a:t>
            </a:r>
            <a:r>
              <a:rPr lang="en-US" sz="2400" dirty="0" smtClean="0">
                <a:latin typeface="Copiale" pitchFamily="2" charset="0"/>
              </a:rPr>
              <a:t>zGp0C^ARg</a:t>
            </a:r>
            <a:r>
              <a:rPr lang="en-US" sz="2400" dirty="0" smtClean="0">
                <a:solidFill>
                  <a:srgbClr val="FF0000"/>
                </a:solidFill>
                <a:latin typeface="Copiale" pitchFamily="2" charset="0"/>
              </a:rPr>
              <a:t>k</a:t>
            </a:r>
            <a:r>
              <a:rPr lang="en-US" sz="2400" dirty="0" smtClean="0">
                <a:latin typeface="Copiale" pitchFamily="2" charset="0"/>
              </a:rPr>
              <a:t>^-]R-]^</a:t>
            </a:r>
            <a:r>
              <a:rPr lang="en-US" sz="2400" dirty="0" err="1" smtClean="0">
                <a:latin typeface="Copiale" pitchFamily="2" charset="0"/>
              </a:rPr>
              <a:t>Zj</a:t>
            </a:r>
            <a:r>
              <a:rPr lang="en-US" sz="2400" dirty="0" err="1" smtClean="0">
                <a:solidFill>
                  <a:srgbClr val="FF0000"/>
                </a:solidFill>
                <a:latin typeface="Copiale" pitchFamily="2" charset="0"/>
              </a:rPr>
              <a:t>n</a:t>
            </a:r>
            <a:r>
              <a:rPr lang="en-US" sz="2400" dirty="0" err="1" smtClean="0">
                <a:latin typeface="Copiale" pitchFamily="2" charset="0"/>
              </a:rPr>
              <a:t>QI</a:t>
            </a:r>
            <a:r>
              <a:rPr lang="en-US" sz="2400" dirty="0" smtClean="0">
                <a:latin typeface="Copiale" pitchFamily="2" charset="0"/>
              </a:rPr>
              <a:t>|&lt;R6)^</a:t>
            </a:r>
            <a:r>
              <a:rPr lang="en-US" sz="2400" dirty="0" smtClean="0">
                <a:solidFill>
                  <a:srgbClr val="FF0000"/>
                </a:solidFill>
                <a:latin typeface="Copiale" pitchFamily="2" charset="0"/>
              </a:rPr>
              <a:t>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a:t>
            </a:r>
            <a:r>
              <a:rPr lang="en-US" sz="2400" dirty="0" smtClean="0">
                <a:solidFill>
                  <a:srgbClr val="FF0000"/>
                </a:solidFill>
                <a:latin typeface="Copiale" pitchFamily="2" charset="0"/>
              </a:rPr>
              <a:t>c</a:t>
            </a:r>
            <a:r>
              <a:rPr lang="en-US" sz="2400" dirty="0" smtClean="0">
                <a:latin typeface="Copiale" pitchFamily="2" charset="0"/>
              </a:rPr>
              <a:t>#r1&lt;+</a:t>
            </a:r>
            <a:r>
              <a:rPr lang="en-US" sz="2400" dirty="0" smtClean="0">
                <a:solidFill>
                  <a:srgbClr val="FF0000"/>
                </a:solidFill>
                <a:latin typeface="Copiale" pitchFamily="2" charset="0"/>
              </a:rPr>
              <a:t>b</a:t>
            </a:r>
            <a:r>
              <a:rPr lang="en-US" sz="2400" dirty="0" smtClean="0">
                <a:latin typeface="Copiale" pitchFamily="2" charset="0"/>
              </a:rPr>
              <a:t>zYR!XyjIFzG</a:t>
            </a:r>
            <a:r>
              <a:rPr lang="en-US" sz="2400" dirty="0" smtClean="0">
                <a:solidFill>
                  <a:srgbClr val="FF0000"/>
                </a:solidFill>
                <a:latin typeface="Copiale" pitchFamily="2" charset="0"/>
              </a:rPr>
              <a:t>f</a:t>
            </a:r>
            <a:r>
              <a:rPr lang="en-US" sz="2400" dirty="0" smtClean="0">
                <a:latin typeface="Copiale" pitchFamily="2" charset="0"/>
              </a:rPr>
              <a:t>9</a:t>
            </a:r>
            <a:r>
              <a:rPr lang="en-US" sz="2400" dirty="0" smtClean="0">
                <a:solidFill>
                  <a:srgbClr val="FF0000"/>
                </a:solidFill>
                <a:latin typeface="Copiale" pitchFamily="2" charset="0"/>
              </a:rPr>
              <a:t>J</a:t>
            </a:r>
          </a:p>
          <a:p>
            <a:r>
              <a:rPr lang="en-US" sz="2400" dirty="0" smtClean="0">
                <a:latin typeface="Copiale" pitchFamily="2" charset="0"/>
              </a:rPr>
              <a:t>&gt;"j/LP=~|U^S"B6</a:t>
            </a:r>
            <a:r>
              <a:rPr lang="en-US" sz="2400" dirty="0" smtClean="0">
                <a:solidFill>
                  <a:srgbClr val="FF0000"/>
                </a:solidFill>
                <a:latin typeface="Copiale" pitchFamily="2" charset="0"/>
              </a:rPr>
              <a:t>m</a:t>
            </a:r>
            <a:r>
              <a:rPr lang="en-US" sz="2400" dirty="0" smtClean="0">
                <a:latin typeface="Copiale" pitchFamily="2" charset="0"/>
              </a:rPr>
              <a:t>|ZYgA|</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l</a:t>
            </a:r>
            <a:r>
              <a:rPr lang="en-US" sz="2400" dirty="0" err="1" smtClean="0">
                <a:latin typeface="Copiale" pitchFamily="2" charset="0"/>
              </a:rPr>
              <a:t>XO</a:t>
            </a:r>
            <a:endParaRPr lang="en-US" sz="2400" dirty="0" smtClean="0">
              <a:latin typeface="Copiale" pitchFamily="2" charset="0"/>
            </a:endParaRPr>
          </a:p>
          <a:p>
            <a:r>
              <a:rPr lang="en-US" sz="2400" dirty="0" smtClean="0">
                <a:latin typeface="Copiale" pitchFamily="2" charset="0"/>
              </a:rPr>
              <a:t>W~:FI^</a:t>
            </a:r>
            <a:r>
              <a:rPr lang="en-US" sz="2400" dirty="0" smtClean="0">
                <a:solidFill>
                  <a:srgbClr val="FF0000"/>
                </a:solidFill>
                <a:latin typeface="Copiale" pitchFamily="2" charset="0"/>
              </a:rPr>
              <a:t>b</a:t>
            </a:r>
            <a:r>
              <a:rPr lang="en-US" sz="2400" dirty="0" smtClean="0">
                <a:latin typeface="Copiale" pitchFamily="2" charset="0"/>
              </a:rPr>
              <a:t>!7</a:t>
            </a:r>
            <a:r>
              <a:rPr lang="en-US" sz="2400" dirty="0" smtClean="0">
                <a:solidFill>
                  <a:srgbClr val="FF0000"/>
                </a:solidFill>
                <a:latin typeface="Copiale" pitchFamily="2" charset="0"/>
              </a:rPr>
              <a:t>u</a:t>
            </a:r>
            <a:r>
              <a:rPr lang="en-US" sz="2400" dirty="0" smtClean="0">
                <a:latin typeface="Copiale" pitchFamily="2" charset="0"/>
              </a:rPr>
              <a:t>Myjz</a:t>
            </a:r>
            <a:r>
              <a:rPr lang="en-US" sz="2400" dirty="0" smtClean="0">
                <a:solidFill>
                  <a:srgbClr val="FF0000"/>
                </a:solidFill>
                <a:latin typeface="Copiale" pitchFamily="2" charset="0"/>
              </a:rPr>
              <a:t>v</a:t>
            </a:r>
            <a:r>
              <a:rPr lang="en-US" sz="2400" dirty="0" smtClean="0">
                <a:latin typeface="Copiale" pitchFamily="2" charset="0"/>
              </a:rPr>
              <a:t>zAjx?PB&gt;!zH^</a:t>
            </a:r>
            <a:r>
              <a:rPr lang="en-US" sz="2400" dirty="0" smtClean="0">
                <a:solidFill>
                  <a:srgbClr val="FF0000"/>
                </a:solidFill>
                <a:latin typeface="Copiale" pitchFamily="2" charset="0"/>
              </a:rPr>
              <a:t>c</a:t>
            </a:r>
            <a:r>
              <a:rPr lang="en-US" sz="2400" dirty="0" smtClean="0">
                <a:latin typeface="Copiale" pitchFamily="2" charset="0"/>
              </a:rPr>
              <a:t>1&amp;g</a:t>
            </a:r>
            <a:r>
              <a:rPr lang="en-US" sz="2400" dirty="0" smtClean="0">
                <a:solidFill>
                  <a:srgbClr val="FF0000"/>
                </a:solidFill>
                <a:latin typeface="Copiale" pitchFamily="2" charset="0"/>
              </a:rPr>
              <a:t>K</a:t>
            </a:r>
          </a:p>
          <a:p>
            <a:r>
              <a:rPr lang="en-US" sz="2400" dirty="0" smtClean="0">
                <a:latin typeface="Copiale" pitchFamily="2" charset="0"/>
              </a:rPr>
              <a:t>zU+p4]DXE3g</a:t>
            </a:r>
            <a:r>
              <a:rPr lang="en-US" sz="2400" dirty="0" smtClean="0">
                <a:solidFill>
                  <a:srgbClr val="FF0000"/>
                </a:solidFill>
                <a:latin typeface="Copiale" pitchFamily="2" charset="0"/>
              </a:rPr>
              <a:t>h</a:t>
            </a:r>
            <a:r>
              <a:rPr lang="en-US" sz="2400" dirty="0" smtClean="0">
                <a:latin typeface="Copiale" pitchFamily="2" charset="0"/>
              </a:rPr>
              <a:t>^-]j-]^I3</a:t>
            </a:r>
            <a:r>
              <a:rPr lang="en-US" sz="2400" dirty="0" smtClean="0">
                <a:solidFill>
                  <a:srgbClr val="FF0000"/>
                </a:solidFill>
                <a:latin typeface="Copiale" pitchFamily="2" charset="0"/>
              </a:rPr>
              <a:t>t</a:t>
            </a:r>
            <a:r>
              <a:rPr lang="en-US" sz="2400" dirty="0" smtClean="0">
                <a:latin typeface="Copiale" pitchFamily="2" charset="0"/>
              </a:rPr>
              <a:t>N"|</a:t>
            </a:r>
            <a:r>
              <a:rPr lang="en-US" sz="2400" dirty="0" err="1" smtClean="0">
                <a:solidFill>
                  <a:srgbClr val="FF0000"/>
                </a:solidFill>
                <a:latin typeface="Copiale" pitchFamily="2" charset="0"/>
              </a:rPr>
              <a:t>r</a:t>
            </a:r>
            <a:r>
              <a:rPr lang="en-US" sz="2400" dirty="0" err="1" smtClean="0">
                <a:latin typeface="Copiale" pitchFamily="2" charset="0"/>
              </a:rPr>
              <a:t>OyBA</a:t>
            </a:r>
            <a:endParaRPr lang="en-US" sz="2400" dirty="0" smtClean="0">
              <a:latin typeface="Copiale" pitchFamily="2" charset="0"/>
            </a:endParaRPr>
          </a:p>
          <a:p>
            <a:r>
              <a:rPr lang="en-US" sz="2400" dirty="0" smtClean="0">
                <a:latin typeface="Copiale" pitchFamily="2" charset="0"/>
              </a:rPr>
              <a:t>+</a:t>
            </a:r>
            <a:r>
              <a:rPr lang="en-US" sz="2400" dirty="0" smtClean="0">
                <a:solidFill>
                  <a:srgbClr val="FF0000"/>
                </a:solidFill>
                <a:latin typeface="Copiale" pitchFamily="2" charset="0"/>
              </a:rPr>
              <a:t>h</a:t>
            </a:r>
            <a:r>
              <a:rPr lang="en-US" sz="2400" dirty="0" smtClean="0">
                <a:latin typeface="Copiale" pitchFamily="2" charset="0"/>
              </a:rPr>
              <a:t>HFzO3D</a:t>
            </a:r>
            <a:r>
              <a:rPr lang="en-US" sz="2400" dirty="0" smtClean="0">
                <a:solidFill>
                  <a:srgbClr val="FF0000"/>
                </a:solidFill>
                <a:latin typeface="Copiale" pitchFamily="2" charset="0"/>
              </a:rPr>
              <a:t>b</a:t>
            </a:r>
            <a:r>
              <a:rPr lang="en-US" sz="2400" dirty="0" smtClean="0">
                <a:latin typeface="Copiale" pitchFamily="2" charset="0"/>
              </a:rPr>
              <a:t>SY+:ZR</a:t>
            </a:r>
            <a:r>
              <a:rPr lang="en-US" sz="2400" dirty="0" smtClean="0">
                <a:solidFill>
                  <a:srgbClr val="FF0000"/>
                </a:solidFill>
                <a:latin typeface="Copiale" pitchFamily="2" charset="0"/>
              </a:rPr>
              <a:t>k</a:t>
            </a:r>
            <a:r>
              <a:rPr lang="en-US" sz="2400" dirty="0" smtClean="0">
                <a:latin typeface="Copiale" pitchFamily="2" charset="0"/>
              </a:rPr>
              <a:t>PQ6)-&lt;CU^</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D</a:t>
            </a:r>
            <a:r>
              <a:rPr lang="en-US" sz="2400" dirty="0" err="1" smtClean="0">
                <a:latin typeface="Copiale" pitchFamily="2" charset="0"/>
              </a:rPr>
              <a:t>z</a:t>
            </a:r>
            <a:r>
              <a:rPr lang="en-US" sz="2400" dirty="0" err="1" smtClean="0">
                <a:solidFill>
                  <a:srgbClr val="FF0000"/>
                </a:solidFill>
                <a:latin typeface="Copiale" pitchFamily="2" charset="0"/>
              </a:rPr>
              <a:t>k</a:t>
            </a:r>
            <a:endParaRPr lang="en-US" sz="2400" dirty="0" smtClean="0">
              <a:solidFill>
                <a:srgbClr val="FF0000"/>
              </a:solidFill>
              <a:latin typeface="Copiale" pitchFamily="2" charset="0"/>
            </a:endParaRPr>
          </a:p>
          <a:p>
            <a:r>
              <a:rPr lang="en-US" sz="2400" dirty="0" smtClean="0">
                <a:latin typeface="Copiale" pitchFamily="2" charset="0"/>
              </a:rPr>
              <a:t>QZ8</a:t>
            </a:r>
            <a:r>
              <a:rPr lang="en-US" sz="2400" dirty="0" smtClean="0">
                <a:solidFill>
                  <a:srgbClr val="FF0000"/>
                </a:solidFill>
                <a:latin typeface="Copiale" pitchFamily="2" charset="0"/>
              </a:rPr>
              <a:t>n</a:t>
            </a:r>
            <a:r>
              <a:rPr lang="en-US" sz="2400" dirty="0" smtClean="0">
                <a:latin typeface="Copiale" pitchFamily="2" charset="0"/>
              </a:rPr>
              <a:t>z)3</a:t>
            </a:r>
            <a:r>
              <a:rPr lang="en-US" sz="2400" dirty="0" smtClean="0">
                <a:solidFill>
                  <a:srgbClr val="FF0000"/>
                </a:solidFill>
                <a:latin typeface="Copiale" pitchFamily="2" charset="0"/>
              </a:rPr>
              <a:t>f</a:t>
            </a:r>
            <a:r>
              <a:rPr lang="en-US" sz="2400" dirty="0" smtClean="0">
                <a:latin typeface="Copiale" pitchFamily="2" charset="0"/>
              </a:rPr>
              <a:t>-NF&gt;</a:t>
            </a:r>
            <a:r>
              <a:rPr lang="en-US" sz="2400" dirty="0" err="1" smtClean="0">
                <a:latin typeface="Copiale" pitchFamily="2" charset="0"/>
              </a:rPr>
              <a:t>JEyD</a:t>
            </a:r>
            <a:r>
              <a:rPr lang="en-US" sz="2400" dirty="0" err="1" smtClean="0">
                <a:solidFill>
                  <a:srgbClr val="FF0000"/>
                </a:solidFill>
                <a:latin typeface="Copiale" pitchFamily="2" charset="0"/>
              </a:rPr>
              <a:t>K</a:t>
            </a:r>
            <a:r>
              <a:rPr lang="en-US" sz="2400" dirty="0" smtClean="0">
                <a:latin typeface="Copiale" pitchFamily="2" charset="0"/>
              </a:rPr>
              <a:t>=F&gt;</a:t>
            </a:r>
            <a:r>
              <a:rPr lang="en-US" sz="2400" dirty="0" smtClean="0">
                <a:solidFill>
                  <a:srgbClr val="FF0000"/>
                </a:solidFill>
                <a:latin typeface="Copiale" pitchFamily="2" charset="0"/>
              </a:rPr>
              <a:t>K</a:t>
            </a:r>
            <a:r>
              <a:rPr lang="en-US" sz="2400" dirty="0" smtClean="0">
                <a:latin typeface="Copiale" pitchFamily="2" charset="0"/>
              </a:rPr>
              <a:t>1&lt;3</a:t>
            </a:r>
            <a:r>
              <a:rPr lang="en-US" sz="2400" dirty="0" smtClean="0">
                <a:solidFill>
                  <a:srgbClr val="FF0000"/>
                </a:solidFill>
                <a:latin typeface="Copiale" pitchFamily="2" charset="0"/>
              </a:rPr>
              <a:t>n</a:t>
            </a:r>
            <a:r>
              <a:rPr lang="en-US" sz="2400" dirty="0" smtClean="0">
                <a:latin typeface="Copiale" pitchFamily="2" charset="0"/>
              </a:rPr>
              <a:t>z)|</a:t>
            </a:r>
            <a:r>
              <a:rPr lang="en-US" sz="2400" dirty="0" smtClean="0">
                <a:solidFill>
                  <a:srgbClr val="FF0000"/>
                </a:solidFill>
                <a:latin typeface="Copiale" pitchFamily="2" charset="0"/>
              </a:rPr>
              <a:t>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a:t>
            </a:r>
            <a:r>
              <a:rPr lang="en-US" sz="2400" dirty="0" smtClean="0">
                <a:solidFill>
                  <a:srgbClr val="FF0000"/>
                </a:solidFill>
                <a:latin typeface="Copiale" pitchFamily="2" charset="0"/>
              </a:rPr>
              <a:t>bK</a:t>
            </a:r>
            <a:r>
              <a:rPr lang="en-US" sz="2400" dirty="0" smtClean="0">
                <a:latin typeface="Copiale" pitchFamily="2" charset="0"/>
              </a:rPr>
              <a:t>^!T</a:t>
            </a:r>
            <a:r>
              <a:rPr lang="en-US" sz="2400" dirty="0" smtClean="0">
                <a:solidFill>
                  <a:srgbClr val="FF0000"/>
                </a:solidFill>
                <a:latin typeface="Copiale" pitchFamily="2" charset="0"/>
              </a:rPr>
              <a:t>b</a:t>
            </a:r>
            <a:r>
              <a:rPr lang="en-US" sz="2400" dirty="0" smtClean="0">
                <a:latin typeface="Copiale" pitchFamily="2" charset="0"/>
              </a:rPr>
              <a:t>6U~]-3O^</a:t>
            </a:r>
            <a:r>
              <a:rPr lang="en-US" sz="2400" dirty="0" smtClean="0">
                <a:solidFill>
                  <a:srgbClr val="FF0000"/>
                </a:solidFill>
                <a:latin typeface="Copiale" pitchFamily="2" charset="0"/>
              </a:rPr>
              <a:t>e</a:t>
            </a:r>
            <a:r>
              <a:rPr lang="en-US" sz="2400" dirty="0" smtClean="0">
                <a:latin typeface="Copiale" pitchFamily="2" charset="0"/>
              </a:rPr>
              <a:t>zYO</a:t>
            </a:r>
          </a:p>
          <a:p>
            <a:r>
              <a:rPr lang="en-US" sz="2400" dirty="0" smtClean="0">
                <a:latin typeface="Copiale" pitchFamily="2" charset="0"/>
              </a:rPr>
              <a:t>|UR</a:t>
            </a:r>
            <a:r>
              <a:rPr lang="en-US" sz="2400" dirty="0" smtClean="0">
                <a:solidFill>
                  <a:srgbClr val="FF0000"/>
                </a:solidFill>
                <a:latin typeface="Copiale" pitchFamily="2" charset="0"/>
              </a:rPr>
              <a:t>c</a:t>
            </a:r>
            <a:r>
              <a:rPr lang="en-US" sz="2400" dirty="0" smtClean="0">
                <a:latin typeface="Copiale" pitchFamily="2" charset="0"/>
              </a:rPr>
              <a:t>~306^</a:t>
            </a:r>
            <a:r>
              <a:rPr lang="en-US" sz="2400" dirty="0" smtClean="0">
                <a:solidFill>
                  <a:srgbClr val="FF0000"/>
                </a:solidFill>
                <a:latin typeface="Copiale" pitchFamily="2" charset="0"/>
              </a:rPr>
              <a:t>b</a:t>
            </a:r>
            <a:r>
              <a:rPr lang="en-US" sz="2400" dirty="0" smtClean="0">
                <a:latin typeface="Copiale" pitchFamily="2" charset="0"/>
              </a:rPr>
              <a:t>Y-BL</a:t>
            </a:r>
            <a:endParaRPr lang="en-US" sz="24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rot="20164703">
            <a:off x="7108611" y="5746072"/>
            <a:ext cx="1054904" cy="707886"/>
          </a:xfrm>
          <a:prstGeom prst="rect">
            <a:avLst/>
          </a:prstGeom>
          <a:solidFill>
            <a:schemeClr val="bg1"/>
          </a:solidFill>
          <a:ln>
            <a:noFill/>
          </a:ln>
        </p:spPr>
        <p:txBody>
          <a:bodyPr wrap="none" rtlCol="0">
            <a:spAutoFit/>
          </a:bodyPr>
          <a:lstStyle/>
          <a:p>
            <a:r>
              <a:rPr lang="en-US" sz="4000" b="1" dirty="0" smtClean="0">
                <a:solidFill>
                  <a:srgbClr val="FF0000"/>
                </a:solidFill>
              </a:rPr>
              <a:t>FAIL</a:t>
            </a:r>
            <a:endParaRPr lang="en-US" sz="40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Second Decipherment Approach</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latin typeface="Copiale" pitchFamily="2" charset="0"/>
              </a:rPr>
              <a:t>kMUF:pz!Of|y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-Z!^n&gt;A3b#Kz=</a:t>
            </a:r>
          </a:p>
          <a:p>
            <a:r>
              <a:rPr lang="en-US" sz="2400" dirty="0" smtClean="0">
                <a:latin typeface="Copiale" pitchFamily="2" charset="0"/>
              </a:rPr>
              <a:t>j/lzGp0C^ARgk^-]R-]^</a:t>
            </a:r>
            <a:r>
              <a:rPr lang="en-US" sz="2400" dirty="0" err="1" smtClean="0">
                <a:latin typeface="Copiale" pitchFamily="2" charset="0"/>
              </a:rPr>
              <a:t>ZjnQI</a:t>
            </a:r>
            <a:r>
              <a:rPr lang="en-US" sz="2400" dirty="0" smtClean="0">
                <a:latin typeface="Copiale" pitchFamily="2" charset="0"/>
              </a:rPr>
              <a:t>|&lt;R6)^a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&gt;yEc#r1&lt;+bzYR!XyjIFzGf9J</a:t>
            </a:r>
          </a:p>
          <a:p>
            <a:r>
              <a:rPr lang="en-US" sz="2400" dirty="0" smtClean="0">
                <a:latin typeface="Copiale" pitchFamily="2" charset="0"/>
              </a:rPr>
              <a:t>&gt;"j/LP=~|U^S"B6m|ZYgA|k-=^-|</a:t>
            </a:r>
            <a:r>
              <a:rPr lang="en-US" sz="2400" dirty="0" err="1" smtClean="0">
                <a:latin typeface="Copiale" pitchFamily="2" charset="0"/>
              </a:rPr>
              <a:t>lXO</a:t>
            </a:r>
            <a:endParaRPr lang="en-US" sz="2400" dirty="0" smtClean="0">
              <a:latin typeface="Copiale" pitchFamily="2" charset="0"/>
            </a:endParaRPr>
          </a:p>
          <a:p>
            <a:r>
              <a:rPr lang="en-US" sz="2400" dirty="0" smtClean="0">
                <a:latin typeface="Copiale" pitchFamily="2" charset="0"/>
              </a:rPr>
              <a:t>W~:FI^b!7uMyjzvzAjx?PB&gt;!zH^c1&amp;gK</a:t>
            </a:r>
          </a:p>
          <a:p>
            <a:r>
              <a:rPr lang="en-US" sz="2400" dirty="0" smtClean="0">
                <a:latin typeface="Copiale" pitchFamily="2" charset="0"/>
              </a:rPr>
              <a:t>zU+p4]DXE3gh^-]j-]^I3tN"|</a:t>
            </a:r>
            <a:r>
              <a:rPr lang="en-US" sz="2400" dirty="0" err="1" smtClean="0">
                <a:latin typeface="Copiale" pitchFamily="2" charset="0"/>
              </a:rPr>
              <a:t>rOyBA</a:t>
            </a:r>
            <a:endParaRPr lang="en-US" sz="2400" dirty="0" smtClean="0">
              <a:latin typeface="Copiale" pitchFamily="2" charset="0"/>
            </a:endParaRPr>
          </a:p>
          <a:p>
            <a:r>
              <a:rPr lang="en-US" sz="2400" dirty="0" smtClean="0">
                <a:latin typeface="Copiale" pitchFamily="2" charset="0"/>
              </a:rPr>
              <a:t>+hHFzO3DbSY+:ZRkPQ6)-&lt;CU^K=</a:t>
            </a:r>
            <a:r>
              <a:rPr lang="en-US" sz="2400" dirty="0" err="1" smtClean="0">
                <a:latin typeface="Copiale" pitchFamily="2" charset="0"/>
              </a:rPr>
              <a:t>Dzk</a:t>
            </a:r>
            <a:endParaRPr lang="en-US" sz="2400" dirty="0" smtClean="0">
              <a:latin typeface="Copiale" pitchFamily="2" charset="0"/>
            </a:endParaRPr>
          </a:p>
          <a:p>
            <a:r>
              <a:rPr lang="en-US" sz="2400" dirty="0" smtClean="0">
                <a:latin typeface="Copiale" pitchFamily="2" charset="0"/>
              </a:rPr>
              <a:t>QZ8nz)3f-NF&gt;</a:t>
            </a:r>
            <a:r>
              <a:rPr lang="en-US" sz="2400" dirty="0" err="1" smtClean="0">
                <a:latin typeface="Copiale" pitchFamily="2" charset="0"/>
              </a:rPr>
              <a:t>JEyDK</a:t>
            </a:r>
            <a:r>
              <a:rPr lang="en-US" sz="2400" dirty="0" smtClean="0">
                <a:latin typeface="Copiale" pitchFamily="2" charset="0"/>
              </a:rPr>
              <a:t>=F&gt;K1&lt;3nz)|k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&gt;G9bK^!Tb6U~]-3O^ezYO</a:t>
            </a:r>
          </a:p>
          <a:p>
            <a:r>
              <a:rPr lang="en-US" sz="2400" dirty="0" smtClean="0">
                <a:latin typeface="Copiale" pitchFamily="2" charset="0"/>
              </a:rPr>
              <a:t>|URc~306^bY-BL</a:t>
            </a:r>
            <a:endParaRPr lang="en-US" sz="2400" dirty="0">
              <a:latin typeface="Copiale" pitchFamily="2" charset="0"/>
            </a:endParaRPr>
          </a:p>
        </p:txBody>
      </p:sp>
      <p:sp>
        <p:nvSpPr>
          <p:cNvPr id="12" name="TextBox 11"/>
          <p:cNvSpPr txBox="1"/>
          <p:nvPr/>
        </p:nvSpPr>
        <p:spPr>
          <a:xfrm>
            <a:off x="152400" y="1408093"/>
            <a:ext cx="3202736" cy="4832092"/>
          </a:xfrm>
          <a:prstGeom prst="rect">
            <a:avLst/>
          </a:prstGeom>
          <a:noFill/>
        </p:spPr>
        <p:txBody>
          <a:bodyPr wrap="none" rtlCol="0">
            <a:spAutoFit/>
          </a:bodyPr>
          <a:lstStyle/>
          <a:p>
            <a:r>
              <a:rPr lang="en-US" sz="2800" dirty="0" smtClean="0"/>
              <a:t>Homophonic cipher, </a:t>
            </a:r>
          </a:p>
          <a:p>
            <a:r>
              <a:rPr lang="en-US" sz="2800" dirty="0" smtClean="0"/>
              <a:t>e.g.:</a:t>
            </a:r>
          </a:p>
          <a:p>
            <a:endParaRPr lang="en-US" sz="2800" dirty="0" smtClean="0"/>
          </a:p>
          <a:p>
            <a:r>
              <a:rPr lang="en-US" sz="2800" dirty="0" smtClean="0"/>
              <a:t>A = </a:t>
            </a:r>
            <a:r>
              <a:rPr lang="en-US" sz="2800" dirty="0" smtClean="0">
                <a:latin typeface="Copiale" pitchFamily="2" charset="0"/>
              </a:rPr>
              <a:t>5 j l ( R</a:t>
            </a:r>
            <a:endParaRPr lang="en-US" sz="2800" dirty="0" smtClean="0"/>
          </a:p>
          <a:p>
            <a:r>
              <a:rPr lang="en-US" sz="2800" dirty="0" smtClean="0"/>
              <a:t>B =  </a:t>
            </a:r>
            <a:r>
              <a:rPr lang="en-US" sz="2800" dirty="0" smtClean="0">
                <a:latin typeface="Copiale" pitchFamily="2" charset="0"/>
              </a:rPr>
              <a:t>U</a:t>
            </a:r>
            <a:endParaRPr lang="en-US" sz="2800" dirty="0" smtClean="0"/>
          </a:p>
          <a:p>
            <a:r>
              <a:rPr lang="en-US" sz="2800" dirty="0" smtClean="0"/>
              <a:t>C =  </a:t>
            </a:r>
            <a:r>
              <a:rPr lang="en-US" sz="2800" dirty="0" smtClean="0">
                <a:latin typeface="Copiale" pitchFamily="2" charset="0"/>
              </a:rPr>
              <a:t>&amp; D</a:t>
            </a:r>
            <a:endParaRPr lang="en-US" sz="2800" dirty="0" smtClean="0"/>
          </a:p>
          <a:p>
            <a:r>
              <a:rPr lang="en-US" sz="2800" dirty="0" smtClean="0"/>
              <a:t>D = </a:t>
            </a:r>
            <a:r>
              <a:rPr lang="en-US" sz="2800" dirty="0" smtClean="0">
                <a:latin typeface="Copiale" pitchFamily="2" charset="0"/>
              </a:rPr>
              <a:t>]</a:t>
            </a:r>
            <a:endParaRPr lang="en-US" sz="2800" dirty="0" smtClean="0"/>
          </a:p>
          <a:p>
            <a:r>
              <a:rPr lang="en-US" sz="2800" dirty="0" smtClean="0"/>
              <a:t>E = </a:t>
            </a:r>
            <a:r>
              <a:rPr lang="en-US" sz="2800" dirty="0" smtClean="0">
                <a:latin typeface="Copiale" pitchFamily="2" charset="0"/>
              </a:rPr>
              <a:t>X f &lt; " _ I Z 3</a:t>
            </a:r>
            <a:endParaRPr lang="en-US" sz="2800" dirty="0" smtClean="0"/>
          </a:p>
          <a:p>
            <a:r>
              <a:rPr lang="en-US" sz="2800" dirty="0" smtClean="0"/>
              <a:t>F = </a:t>
            </a:r>
            <a:r>
              <a:rPr lang="en-US" sz="2800" dirty="0" smtClean="0">
                <a:latin typeface="Copiale" pitchFamily="2" charset="0"/>
              </a:rPr>
              <a:t>Q</a:t>
            </a:r>
            <a:endParaRPr lang="en-US" sz="2800" dirty="0" smtClean="0"/>
          </a:p>
          <a:p>
            <a:r>
              <a:rPr lang="en-US" sz="2800" dirty="0" smtClean="0"/>
              <a:t>G = </a:t>
            </a:r>
            <a:r>
              <a:rPr lang="en-US" sz="2800" dirty="0" smtClean="0">
                <a:latin typeface="Copiale" pitchFamily="2" charset="0"/>
              </a:rPr>
              <a:t>y</a:t>
            </a:r>
            <a:endParaRPr lang="en-US" sz="2800" dirty="0" smtClean="0"/>
          </a:p>
          <a:p>
            <a:r>
              <a:rPr lang="en-US" sz="2800" dirty="0" smtClean="0"/>
              <a:t>              etc.</a:t>
            </a:r>
            <a:endParaRPr lang="en-US" sz="2800" dirty="0"/>
          </a:p>
        </p:txBody>
      </p:sp>
      <p:pic>
        <p:nvPicPr>
          <p:cNvPr id="13" name="Picture 2"/>
          <p:cNvPicPr>
            <a:picLocks noChangeAspect="1" noChangeArrowheads="1"/>
          </p:cNvPicPr>
          <p:nvPr/>
        </p:nvPicPr>
        <p:blipFill>
          <a:blip r:embed="rId2" cstate="print"/>
          <a:srcRect/>
          <a:stretch>
            <a:fillRect/>
          </a:stretch>
        </p:blipFill>
        <p:spPr bwMode="auto">
          <a:xfrm>
            <a:off x="2133600" y="2209800"/>
            <a:ext cx="1428750" cy="17859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Homophonic Cipher</a:t>
            </a:r>
            <a:endParaRPr lang="en-US" sz="4800" dirty="0"/>
          </a:p>
        </p:txBody>
      </p:sp>
      <p:sp>
        <p:nvSpPr>
          <p:cNvPr id="3" name="Content Placeholder 2"/>
          <p:cNvSpPr>
            <a:spLocks noGrp="1"/>
          </p:cNvSpPr>
          <p:nvPr>
            <p:ph idx="1"/>
          </p:nvPr>
        </p:nvSpPr>
        <p:spPr>
          <a:xfrm>
            <a:off x="457200" y="1600201"/>
            <a:ext cx="8229600" cy="1371600"/>
          </a:xfrm>
        </p:spPr>
        <p:txBody>
          <a:bodyPr>
            <a:normAutofit/>
          </a:bodyPr>
          <a:lstStyle/>
          <a:p>
            <a:pPr>
              <a:buNone/>
            </a:pPr>
            <a:r>
              <a:rPr lang="en-US" sz="3600" dirty="0" smtClean="0"/>
              <a:t>Result of computer attack on </a:t>
            </a:r>
            <a:r>
              <a:rPr lang="en-US" sz="3600" dirty="0" err="1" smtClean="0"/>
              <a:t>Copiale</a:t>
            </a:r>
            <a:r>
              <a:rPr lang="en-US" sz="3600" dirty="0" smtClean="0"/>
              <a:t>, using 80 possible plaintext languages?</a:t>
            </a:r>
          </a:p>
        </p:txBody>
      </p:sp>
      <p:sp>
        <p:nvSpPr>
          <p:cNvPr id="4" name="TextBox 3"/>
          <p:cNvSpPr txBox="1"/>
          <p:nvPr/>
        </p:nvSpPr>
        <p:spPr>
          <a:xfrm rot="20164703">
            <a:off x="3412791" y="2990002"/>
            <a:ext cx="2102050" cy="1446550"/>
          </a:xfrm>
          <a:prstGeom prst="rect">
            <a:avLst/>
          </a:prstGeom>
          <a:noFill/>
        </p:spPr>
        <p:txBody>
          <a:bodyPr wrap="none" rtlCol="0">
            <a:spAutoFit/>
          </a:bodyPr>
          <a:lstStyle/>
          <a:p>
            <a:r>
              <a:rPr lang="en-US" sz="8800" b="1" dirty="0" smtClean="0">
                <a:solidFill>
                  <a:srgbClr val="FF0000"/>
                </a:solidFill>
              </a:rPr>
              <a:t>FAIL</a:t>
            </a:r>
            <a:endParaRPr lang="en-US" sz="8800" b="1" dirty="0">
              <a:solidFill>
                <a:srgbClr val="FF0000"/>
              </a:solidFill>
            </a:endParaRPr>
          </a:p>
        </p:txBody>
      </p:sp>
      <p:sp>
        <p:nvSpPr>
          <p:cNvPr id="5" name="Content Placeholder 2"/>
          <p:cNvSpPr txBox="1">
            <a:spLocks/>
          </p:cNvSpPr>
          <p:nvPr/>
        </p:nvSpPr>
        <p:spPr>
          <a:xfrm>
            <a:off x="457200" y="4800600"/>
            <a:ext cx="8229600" cy="1371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600" dirty="0" smtClean="0"/>
              <a:t>But, s</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light numerical preference for German</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Cipher Characteristics</a:t>
            </a:r>
            <a:endParaRPr lang="en-US" sz="4800" dirty="0"/>
          </a:p>
        </p:txBody>
      </p:sp>
      <p:sp>
        <p:nvSpPr>
          <p:cNvPr id="4" name="Content Placeholder 2"/>
          <p:cNvSpPr>
            <a:spLocks noGrp="1"/>
          </p:cNvSpPr>
          <p:nvPr>
            <p:ph idx="1"/>
          </p:nvPr>
        </p:nvSpPr>
        <p:spPr>
          <a:xfrm>
            <a:off x="228600" y="15240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66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5" name="TextBox 4"/>
          <p:cNvSpPr txBox="1"/>
          <p:nvPr/>
        </p:nvSpPr>
        <p:spPr>
          <a:xfrm>
            <a:off x="4114800" y="1524000"/>
            <a:ext cx="4719497" cy="2185214"/>
          </a:xfrm>
          <a:prstGeom prst="rect">
            <a:avLst/>
          </a:prstGeom>
          <a:noFill/>
        </p:spPr>
        <p:txBody>
          <a:bodyPr wrap="none" rtlCol="0">
            <a:spAutoFit/>
          </a:bodyPr>
          <a:lstStyle/>
          <a:p>
            <a:r>
              <a:rPr lang="en-US" sz="2800" u="sng" dirty="0" smtClean="0"/>
              <a:t>tendencies</a:t>
            </a:r>
            <a:r>
              <a:rPr lang="en-US" sz="2800" dirty="0" smtClean="0"/>
              <a:t>:</a:t>
            </a:r>
          </a:p>
          <a:p>
            <a:endParaRPr lang="en-US" sz="24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endParaRPr lang="en-US" sz="2800" dirty="0" smtClean="0">
              <a:latin typeface="Copiale" pitchFamily="2" charset="0"/>
            </a:endParaRP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cxnSp>
        <p:nvCxnSpPr>
          <p:cNvPr id="8" name="Straight Arrow Connector 7"/>
          <p:cNvCxnSpPr/>
          <p:nvPr/>
        </p:nvCxnSpPr>
        <p:spPr>
          <a:xfrm rot="5400000">
            <a:off x="4572000" y="3962400"/>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7771605" y="3961606"/>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962400" y="3048000"/>
            <a:ext cx="1905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91400" y="3048000"/>
            <a:ext cx="1524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7" name="Oval 16"/>
          <p:cNvSpPr/>
          <p:nvPr/>
        </p:nvSpPr>
        <p:spPr>
          <a:xfrm>
            <a:off x="71628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8" name="TextBox 17"/>
          <p:cNvSpPr txBox="1"/>
          <p:nvPr/>
        </p:nvSpPr>
        <p:spPr>
          <a:xfrm>
            <a:off x="4820053" y="4731603"/>
            <a:ext cx="3263779" cy="830997"/>
          </a:xfrm>
          <a:prstGeom prst="rect">
            <a:avLst/>
          </a:prstGeom>
          <a:noFill/>
        </p:spPr>
        <p:txBody>
          <a:bodyPr wrap="none" rtlCol="0">
            <a:spAutoFit/>
          </a:bodyPr>
          <a:lstStyle/>
          <a:p>
            <a:pPr algn="ctr"/>
            <a:r>
              <a:rPr lang="en-US" sz="2400" b="1" dirty="0" smtClean="0"/>
              <a:t>should appear </a:t>
            </a:r>
          </a:p>
          <a:p>
            <a:pPr algn="ctr"/>
            <a:r>
              <a:rPr lang="en-US" sz="2400" b="1" dirty="0" smtClean="0"/>
              <a:t>adjacent in German text</a:t>
            </a:r>
          </a:p>
        </p:txBody>
      </p:sp>
      <p:sp>
        <p:nvSpPr>
          <p:cNvPr id="19" name="TextBox 18"/>
          <p:cNvSpPr txBox="1"/>
          <p:nvPr/>
        </p:nvSpPr>
        <p:spPr>
          <a:xfrm>
            <a:off x="381000" y="5791200"/>
            <a:ext cx="8473282" cy="584775"/>
          </a:xfrm>
          <a:prstGeom prst="rect">
            <a:avLst/>
          </a:prstGeom>
          <a:noFill/>
        </p:spPr>
        <p:txBody>
          <a:bodyPr wrap="none" rtlCol="0">
            <a:spAutoFit/>
          </a:bodyPr>
          <a:lstStyle/>
          <a:p>
            <a:r>
              <a:rPr lang="en-US" sz="3200" dirty="0" smtClean="0"/>
              <a:t>Make full digraph table for cipher and for German</a:t>
            </a:r>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Key Observation #1</a:t>
            </a:r>
            <a:endParaRPr lang="en-US" sz="4800" dirty="0"/>
          </a:p>
        </p:txBody>
      </p:sp>
      <p:sp>
        <p:nvSpPr>
          <p:cNvPr id="4" name="Content Placeholder 3"/>
          <p:cNvSpPr txBox="1">
            <a:spLocks noGrp="1"/>
          </p:cNvSpPr>
          <p:nvPr>
            <p:ph idx="1"/>
          </p:nvPr>
        </p:nvSpPr>
        <p:spPr>
          <a:xfrm>
            <a:off x="304800" y="1600200"/>
            <a:ext cx="8382000" cy="3693319"/>
          </a:xfrm>
          <a:prstGeom prst="rect">
            <a:avLst/>
          </a:prstGeom>
          <a:noFill/>
        </p:spPr>
        <p:txBody>
          <a:bodyPr wrap="square" rtlCol="0">
            <a:spAutoFit/>
          </a:bodyPr>
          <a:lstStyle/>
          <a:p>
            <a:pPr>
              <a:buNone/>
            </a:pPr>
            <a:r>
              <a:rPr lang="en-US" sz="3600" dirty="0" smtClean="0"/>
              <a:t>In </a:t>
            </a:r>
            <a:r>
              <a:rPr lang="en-US" sz="3600" dirty="0" err="1" smtClean="0"/>
              <a:t>Copiale</a:t>
            </a:r>
            <a:r>
              <a:rPr lang="en-US" sz="3600" dirty="0" smtClean="0"/>
              <a:t>,  </a:t>
            </a:r>
            <a:r>
              <a:rPr lang="en-US" sz="5400" dirty="0" smtClean="0">
                <a:latin typeface="Copiale" pitchFamily="2" charset="0"/>
              </a:rPr>
              <a:t>?</a:t>
            </a:r>
            <a:r>
              <a:rPr lang="en-US" sz="3600" dirty="0" smtClean="0"/>
              <a:t> almost always followed by </a:t>
            </a:r>
            <a:r>
              <a:rPr lang="en-US" sz="4800" dirty="0" smtClean="0">
                <a:latin typeface="Copiale" pitchFamily="2" charset="0"/>
              </a:rPr>
              <a:t>–</a:t>
            </a:r>
            <a:endParaRPr lang="en-US" sz="3600" dirty="0" smtClean="0"/>
          </a:p>
          <a:p>
            <a:pPr>
              <a:buNone/>
            </a:pPr>
            <a:r>
              <a:rPr lang="en-US" sz="3600" dirty="0" smtClean="0"/>
              <a:t>In German, C almost always followed by H</a:t>
            </a:r>
          </a:p>
          <a:p>
            <a:pPr>
              <a:buNone/>
            </a:pPr>
            <a:r>
              <a:rPr lang="en-US" sz="3600" dirty="0" smtClean="0"/>
              <a:t>       (German CH is like English QU)</a:t>
            </a:r>
          </a:p>
          <a:p>
            <a:pPr>
              <a:buNone/>
            </a:pPr>
            <a:endParaRPr lang="en-US" sz="1800" dirty="0" smtClean="0"/>
          </a:p>
          <a:p>
            <a:pPr>
              <a:buNone/>
            </a:pPr>
            <a:r>
              <a:rPr lang="en-US" sz="3600" b="1" dirty="0" smtClean="0"/>
              <a:t>So guess:     </a:t>
            </a:r>
            <a:r>
              <a:rPr lang="en-US" sz="5400" b="1" dirty="0" smtClean="0">
                <a:latin typeface="Copiale" pitchFamily="2" charset="0"/>
              </a:rPr>
              <a:t>?</a:t>
            </a:r>
            <a:r>
              <a:rPr lang="en-US" sz="3600" b="1" dirty="0" smtClean="0"/>
              <a:t> = C, </a:t>
            </a:r>
            <a:r>
              <a:rPr lang="en-US" sz="4800" b="1" dirty="0" smtClean="0">
                <a:latin typeface="Copiale" pitchFamily="2" charset="0"/>
              </a:rPr>
              <a:t>–</a:t>
            </a:r>
            <a:r>
              <a:rPr lang="en-US" sz="3600" b="1" dirty="0" smtClean="0"/>
              <a:t>= H</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srcRect/>
          <a:stretch>
            <a:fillRect/>
          </a:stretch>
        </p:blipFill>
        <p:spPr bwMode="auto">
          <a:xfrm>
            <a:off x="5105400" y="2438400"/>
            <a:ext cx="3791070" cy="345474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One Thing Leads to Another</a:t>
            </a:r>
            <a:endParaRPr lang="en-US" dirty="0"/>
          </a:p>
        </p:txBody>
      </p:sp>
      <p:sp>
        <p:nvSpPr>
          <p:cNvPr id="6" name="TextBox 3"/>
          <p:cNvSpPr txBox="1"/>
          <p:nvPr/>
        </p:nvSpPr>
        <p:spPr>
          <a:xfrm>
            <a:off x="4876800" y="5739825"/>
            <a:ext cx="4191000" cy="58477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200" dirty="0" smtClean="0">
                <a:latin typeface="Copiale" pitchFamily="2" charset="0"/>
              </a:rPr>
              <a:t>W"=</a:t>
            </a:r>
            <a:r>
              <a:rPr lang="en-US" sz="3200" dirty="0" err="1" smtClean="0">
                <a:latin typeface="Copiale" pitchFamily="2" charset="0"/>
              </a:rPr>
              <a:t>Gd</a:t>
            </a:r>
            <a:r>
              <a:rPr lang="en-US" sz="3200" dirty="0" smtClean="0">
                <a:latin typeface="Copiale" pitchFamily="2" charset="0"/>
              </a:rPr>
              <a:t>&amp;&lt;)OAZUEI </a:t>
            </a:r>
            <a:r>
              <a:rPr lang="en-US" sz="3200" dirty="0" err="1" smtClean="0">
                <a:latin typeface="Copiale" pitchFamily="2" charset="0"/>
              </a:rPr>
              <a:t>y!Y</a:t>
            </a:r>
            <a:r>
              <a:rPr lang="en-US" sz="3200" dirty="0" smtClean="0">
                <a:latin typeface="Copiale" pitchFamily="2" charset="0"/>
              </a:rPr>
              <a:t> PHN</a:t>
            </a:r>
            <a:endParaRPr lang="en-US" sz="3200" dirty="0">
              <a:latin typeface="Copiale" pitchFamily="2" charset="0"/>
            </a:endParaRPr>
          </a:p>
        </p:txBody>
      </p:sp>
      <p:sp>
        <p:nvSpPr>
          <p:cNvPr id="3" name="Content Placeholder 2"/>
          <p:cNvSpPr>
            <a:spLocks noGrp="1"/>
          </p:cNvSpPr>
          <p:nvPr>
            <p:ph idx="1"/>
          </p:nvPr>
        </p:nvSpPr>
        <p:spPr>
          <a:xfrm>
            <a:off x="457200" y="1600200"/>
            <a:ext cx="6172200" cy="4993105"/>
          </a:xfrm>
          <a:solidFill>
            <a:schemeClr val="bg1"/>
          </a:solidFill>
        </p:spPr>
        <p:txBody>
          <a:bodyPr>
            <a:normAutofit/>
          </a:bodyPr>
          <a:lstStyle/>
          <a:p>
            <a:pPr>
              <a:buNone/>
            </a:pPr>
            <a:endParaRPr lang="en-US" sz="1200" dirty="0" smtClean="0"/>
          </a:p>
          <a:p>
            <a:pPr>
              <a:buNone/>
            </a:pPr>
            <a:endParaRPr lang="en-US" sz="1200" dirty="0" smtClean="0"/>
          </a:p>
          <a:p>
            <a:pPr>
              <a:buNone/>
            </a:pPr>
            <a:endParaRPr lang="en-US" sz="1200" dirty="0" smtClean="0"/>
          </a:p>
          <a:p>
            <a:pPr>
              <a:buNone/>
            </a:pPr>
            <a:r>
              <a:rPr lang="en-US" dirty="0" smtClean="0"/>
              <a:t>Each step is guesswork.</a:t>
            </a:r>
          </a:p>
          <a:p>
            <a:pPr>
              <a:buNone/>
            </a:pPr>
            <a:r>
              <a:rPr lang="en-US" dirty="0" smtClean="0"/>
              <a:t>Must be willing to retract.</a:t>
            </a:r>
          </a:p>
          <a:p>
            <a:pPr>
              <a:buNone/>
            </a:pPr>
            <a:r>
              <a:rPr lang="en-US" dirty="0" smtClean="0"/>
              <a:t>Weird task, not knowing German.</a:t>
            </a:r>
          </a:p>
          <a:p>
            <a:pPr>
              <a:buNone/>
            </a:pPr>
            <a:r>
              <a:rPr lang="en-US" dirty="0" smtClean="0"/>
              <a:t>No longer care what the book says.</a:t>
            </a:r>
          </a:p>
          <a:p>
            <a:pPr>
              <a:buNone/>
            </a:pPr>
            <a:r>
              <a:rPr lang="en-US" dirty="0" smtClean="0"/>
              <a:t>Cluster diagram crucial:</a:t>
            </a:r>
          </a:p>
          <a:p>
            <a:pPr>
              <a:buNone/>
            </a:pPr>
            <a:endParaRPr lang="en-US" sz="1100" dirty="0" smtClean="0"/>
          </a:p>
          <a:p>
            <a:pPr>
              <a:buNone/>
            </a:pPr>
            <a:r>
              <a:rPr lang="en-US" sz="3600" dirty="0" smtClean="0"/>
              <a:t>   </a:t>
            </a:r>
            <a:r>
              <a:rPr lang="en-US" sz="4000" dirty="0" smtClean="0">
                <a:latin typeface="Copiale" pitchFamily="2" charset="0"/>
              </a:rPr>
              <a:t>y</a:t>
            </a:r>
            <a:r>
              <a:rPr lang="en-US" sz="4000" dirty="0" smtClean="0"/>
              <a:t> = I     </a:t>
            </a:r>
            <a:r>
              <a:rPr lang="en-US" dirty="0" smtClean="0">
                <a:solidFill>
                  <a:srgbClr val="FF0000"/>
                </a:solidFill>
                <a:sym typeface="Wingdings" pitchFamily="2" charset="2"/>
              </a:rPr>
              <a:t></a:t>
            </a:r>
            <a:r>
              <a:rPr lang="en-US" sz="4000" dirty="0" smtClean="0">
                <a:sym typeface="Wingdings" pitchFamily="2" charset="2"/>
              </a:rPr>
              <a:t>    </a:t>
            </a:r>
            <a:r>
              <a:rPr lang="en-US" sz="4000" dirty="0" smtClean="0">
                <a:latin typeface="Copiale" pitchFamily="2" charset="0"/>
                <a:sym typeface="Wingdings" pitchFamily="2" charset="2"/>
              </a:rPr>
              <a:t>! </a:t>
            </a:r>
            <a:r>
              <a:rPr lang="en-US" sz="4000" dirty="0" smtClean="0">
                <a:sym typeface="Wingdings" pitchFamily="2" charset="2"/>
              </a:rPr>
              <a:t>= I  , </a:t>
            </a:r>
            <a:r>
              <a:rPr lang="en-US" sz="4000" dirty="0" smtClean="0">
                <a:latin typeface="Copiale" pitchFamily="2" charset="0"/>
                <a:sym typeface="Wingdings" pitchFamily="2" charset="2"/>
              </a:rPr>
              <a:t>Y</a:t>
            </a:r>
            <a:r>
              <a:rPr lang="en-US" sz="4000" dirty="0" smtClean="0">
                <a:sym typeface="Wingdings" pitchFamily="2" charset="2"/>
              </a:rPr>
              <a:t> = I</a:t>
            </a:r>
            <a:endParaRPr lang="en-US" sz="3600" dirty="0" smtClean="0">
              <a:sym typeface="Wingdings" pitchFamily="2" charset="2"/>
            </a:endParaRPr>
          </a:p>
          <a:p>
            <a:pPr>
              <a:buNone/>
            </a:pPr>
            <a:endParaRPr lang="en-US" sz="3600" dirty="0" smtClean="0"/>
          </a:p>
        </p:txBody>
      </p:sp>
      <p:sp>
        <p:nvSpPr>
          <p:cNvPr id="10" name="TextBox 9"/>
          <p:cNvSpPr txBox="1"/>
          <p:nvPr/>
        </p:nvSpPr>
        <p:spPr>
          <a:xfrm>
            <a:off x="533400" y="1371600"/>
            <a:ext cx="8382000" cy="830997"/>
          </a:xfrm>
          <a:prstGeom prst="rect">
            <a:avLst/>
          </a:prstGeom>
          <a:noFill/>
        </p:spPr>
        <p:txBody>
          <a:bodyPr wrap="square" rtlCol="0">
            <a:spAutoFit/>
          </a:bodyPr>
          <a:lstStyle/>
          <a:p>
            <a:r>
              <a:rPr lang="en-US" sz="4800" dirty="0" smtClean="0">
                <a:latin typeface="Copiale" pitchFamily="2" charset="0"/>
              </a:rPr>
              <a:t>?</a:t>
            </a:r>
            <a:r>
              <a:rPr lang="en-US" sz="4400" dirty="0" smtClean="0">
                <a:latin typeface="Copiale" pitchFamily="2" charset="0"/>
              </a:rPr>
              <a:t>–</a:t>
            </a:r>
            <a:r>
              <a:rPr lang="en-US" sz="3200" dirty="0" smtClean="0"/>
              <a:t>= CH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rPr>
              <a:t>?</a:t>
            </a:r>
            <a:r>
              <a:rPr lang="en-US" sz="4400" dirty="0" smtClean="0">
                <a:latin typeface="Copiale" pitchFamily="2" charset="0"/>
              </a:rPr>
              <a:t>–^ </a:t>
            </a:r>
            <a:r>
              <a:rPr lang="en-US" sz="3200" dirty="0" smtClean="0"/>
              <a:t>= CHT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sym typeface="Wingdings" pitchFamily="2" charset="2"/>
              </a:rPr>
              <a:t>  </a:t>
            </a:r>
            <a:r>
              <a:rPr lang="en-US" sz="4400" dirty="0" smtClean="0">
                <a:latin typeface="Copiale" pitchFamily="2" charset="0"/>
              </a:rPr>
              <a:t>^ </a:t>
            </a:r>
            <a:r>
              <a:rPr lang="en-US" sz="3200" dirty="0" smtClean="0"/>
              <a:t>= T  ?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8435" name="TextBox 3"/>
          <p:cNvSpPr txBox="1">
            <a:spLocks noChangeArrowheads="1"/>
          </p:cNvSpPr>
          <p:nvPr/>
        </p:nvSpPr>
        <p:spPr bwMode="auto">
          <a:xfrm>
            <a:off x="7151688" y="762000"/>
            <a:ext cx="829073"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
        <p:nvSpPr>
          <p:cNvPr id="8" name="TextBox 7"/>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8" name="TextBox 7"/>
          <p:cNvSpPr txBox="1"/>
          <p:nvPr/>
        </p:nvSpPr>
        <p:spPr>
          <a:xfrm>
            <a:off x="7467600" y="115669"/>
            <a:ext cx="1023101" cy="646331"/>
          </a:xfrm>
          <a:prstGeom prst="rect">
            <a:avLst/>
          </a:prstGeom>
          <a:solidFill>
            <a:srgbClr val="FFFF00"/>
          </a:solidFill>
        </p:spPr>
        <p:txBody>
          <a:bodyPr wrap="none" rtlCol="0">
            <a:spAutoFit/>
          </a:bodyPr>
          <a:lstStyle/>
          <a:p>
            <a:r>
              <a:rPr lang="en-US" dirty="0" smtClean="0"/>
              <a:t>Cipher</a:t>
            </a:r>
          </a:p>
          <a:p>
            <a:r>
              <a:rPr lang="en-US" dirty="0" err="1" smtClean="0"/>
              <a:t>trigraphs</a:t>
            </a:r>
            <a:endParaRPr lang="en-US" dirty="0"/>
          </a:p>
        </p:txBody>
      </p:sp>
      <p:sp>
        <p:nvSpPr>
          <p:cNvPr id="9" name="TextBox 8"/>
          <p:cNvSpPr txBox="1"/>
          <p:nvPr/>
        </p:nvSpPr>
        <p:spPr>
          <a:xfrm>
            <a:off x="6248400" y="115669"/>
            <a:ext cx="1023101" cy="646331"/>
          </a:xfrm>
          <a:prstGeom prst="rect">
            <a:avLst/>
          </a:prstGeom>
          <a:solidFill>
            <a:srgbClr val="FFFF00"/>
          </a:solidFill>
        </p:spPr>
        <p:txBody>
          <a:bodyPr wrap="none" rtlCol="0">
            <a:spAutoFit/>
          </a:bodyPr>
          <a:lstStyle/>
          <a:p>
            <a:r>
              <a:rPr lang="en-US" dirty="0" smtClean="0"/>
              <a:t>German</a:t>
            </a:r>
          </a:p>
          <a:p>
            <a:r>
              <a:rPr lang="en-US" dirty="0" err="1" smtClean="0"/>
              <a:t>trigraphs</a:t>
            </a:r>
            <a:endParaRPr lang="en-US" dirty="0"/>
          </a:p>
        </p:txBody>
      </p:sp>
      <p:sp>
        <p:nvSpPr>
          <p:cNvPr id="10" name="TextBox 9"/>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1400" y="2438400"/>
            <a:ext cx="1160382" cy="1015663"/>
          </a:xfrm>
          <a:prstGeom prst="rect">
            <a:avLst/>
          </a:prstGeom>
          <a:solidFill>
            <a:srgbClr val="FFFF00"/>
          </a:solidFill>
        </p:spPr>
        <p:txBody>
          <a:bodyPr wrap="none" rtlCol="0">
            <a:spAutoFit/>
          </a:bodyPr>
          <a:lstStyle/>
          <a:p>
            <a:r>
              <a:rPr lang="en-US" sz="2000" dirty="0" err="1" smtClean="0"/>
              <a:t>Trigraph</a:t>
            </a:r>
            <a:endParaRPr lang="en-US" sz="2000" dirty="0" smtClean="0"/>
          </a:p>
          <a:p>
            <a:r>
              <a:rPr lang="en-US" sz="2000" dirty="0" smtClean="0"/>
              <a:t>Decoding</a:t>
            </a:r>
          </a:p>
          <a:p>
            <a:r>
              <a:rPr lang="en-US" sz="2000" dirty="0" smtClean="0"/>
              <a:t>Guesses</a:t>
            </a:r>
            <a:endParaRPr lang="en-US" sz="2000" dirty="0"/>
          </a:p>
        </p:txBody>
      </p:sp>
      <p:sp>
        <p:nvSpPr>
          <p:cNvPr id="14" name="Left Brace 13"/>
          <p:cNvSpPr/>
          <p:nvPr/>
        </p:nvSpPr>
        <p:spPr>
          <a:xfrm>
            <a:off x="7010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flipH="1">
            <a:off x="7391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US" sz="4800" dirty="0" smtClean="0"/>
              <a:t>Key Observation #2</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10" name="TextBox 9"/>
          <p:cNvSpPr txBox="1"/>
          <p:nvPr/>
        </p:nvSpPr>
        <p:spPr>
          <a:xfrm>
            <a:off x="3581400" y="5892225"/>
            <a:ext cx="5181600" cy="584775"/>
          </a:xfrm>
          <a:prstGeom prst="rect">
            <a:avLst/>
          </a:prstGeom>
          <a:noFill/>
        </p:spPr>
        <p:txBody>
          <a:bodyPr wrap="square" rtlCol="0">
            <a:spAutoFit/>
          </a:bodyPr>
          <a:lstStyle/>
          <a:p>
            <a:r>
              <a:rPr lang="en-US" sz="3200" b="1" dirty="0" smtClean="0">
                <a:solidFill>
                  <a:srgbClr val="FF0000"/>
                </a:solidFill>
              </a:rPr>
              <a:t>Actually, those are space bars</a:t>
            </a:r>
            <a:endParaRPr lang="en-US" sz="3200" b="1" dirty="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85579"/>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1085578"/>
            <a:ext cx="3830208" cy="549778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29337" y="1020762"/>
            <a:ext cx="4386063" cy="5398988"/>
          </a:xfrm>
          <a:prstGeom prst="rect">
            <a:avLst/>
          </a:prstGeom>
          <a:noFill/>
          <a:ln w="9525">
            <a:noFill/>
            <a:miter lim="800000"/>
            <a:headEnd/>
            <a:tailEnd/>
          </a:ln>
        </p:spPr>
      </p:pic>
      <p:cxnSp>
        <p:nvCxnSpPr>
          <p:cNvPr id="6" name="Straight Arrow Connector 5"/>
          <p:cNvCxnSpPr/>
          <p:nvPr/>
        </p:nvCxnSpPr>
        <p:spPr>
          <a:xfrm>
            <a:off x="4114800" y="3066779"/>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77912"/>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 y="1077912"/>
            <a:ext cx="3810000" cy="5468776"/>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568907" y="1020762"/>
            <a:ext cx="4575093" cy="5535046"/>
          </a:xfrm>
          <a:prstGeom prst="rect">
            <a:avLst/>
          </a:prstGeom>
          <a:noFill/>
          <a:ln w="9525">
            <a:noFill/>
            <a:miter lim="800000"/>
            <a:headEnd/>
            <a:tailEnd/>
          </a:ln>
        </p:spPr>
      </p:pic>
      <p:cxnSp>
        <p:nvCxnSpPr>
          <p:cNvPr id="7" name="Straight Arrow Connector 6"/>
          <p:cNvCxnSpPr/>
          <p:nvPr/>
        </p:nvCxnSpPr>
        <p:spPr>
          <a:xfrm>
            <a:off x="4114800" y="3059112"/>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rot="374069">
            <a:off x="6445176" y="5398268"/>
            <a:ext cx="1231777" cy="884353"/>
            <a:chOff x="5486400" y="990600"/>
            <a:chExt cx="2971800" cy="2133600"/>
          </a:xfrm>
        </p:grpSpPr>
        <p:sp>
          <p:nvSpPr>
            <p:cNvPr id="5" name="Rounded Rectangle 4"/>
            <p:cNvSpPr/>
            <p:nvPr/>
          </p:nvSpPr>
          <p:spPr>
            <a:xfrm>
              <a:off x="5486400" y="990600"/>
              <a:ext cx="2971800" cy="21336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ectangle 6"/>
            <p:cNvSpPr/>
            <p:nvPr/>
          </p:nvSpPr>
          <p:spPr>
            <a:xfrm>
              <a:off x="7239000" y="1447800"/>
              <a:ext cx="990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4562" name="Picture 2" descr="http://images.wikia.com/java/images/0/0e/Camera_icon.gif"/>
            <p:cNvPicPr>
              <a:picLocks noChangeAspect="1" noChangeArrowheads="1"/>
            </p:cNvPicPr>
            <p:nvPr/>
          </p:nvPicPr>
          <p:blipFill>
            <a:blip r:embed="rId2" cstate="print"/>
            <a:srcRect/>
            <a:stretch>
              <a:fillRect/>
            </a:stretch>
          </p:blipFill>
          <p:spPr bwMode="auto">
            <a:xfrm>
              <a:off x="7010400" y="1066800"/>
              <a:ext cx="1447800" cy="1447800"/>
            </a:xfrm>
            <a:prstGeom prst="rect">
              <a:avLst/>
            </a:prstGeom>
            <a:noFill/>
            <a:ln>
              <a:noFill/>
            </a:ln>
          </p:spPr>
        </p:pic>
      </p:grpSp>
      <p:sp>
        <p:nvSpPr>
          <p:cNvPr id="9" name="TextBox 8"/>
          <p:cNvSpPr txBox="1"/>
          <p:nvPr/>
        </p:nvSpPr>
        <p:spPr>
          <a:xfrm>
            <a:off x="4953000" y="381000"/>
            <a:ext cx="3614387" cy="646331"/>
          </a:xfrm>
          <a:prstGeom prst="rect">
            <a:avLst/>
          </a:prstGeom>
          <a:noFill/>
        </p:spPr>
        <p:txBody>
          <a:bodyPr wrap="none" rtlCol="0">
            <a:spAutoFit/>
          </a:bodyPr>
          <a:lstStyle/>
          <a:p>
            <a:r>
              <a:rPr lang="en-US" sz="3600" dirty="0" smtClean="0"/>
              <a:t>Historical Archives</a:t>
            </a:r>
            <a:endParaRPr lang="en-US" sz="3600" dirty="0"/>
          </a:p>
        </p:txBody>
      </p:sp>
      <p:pic>
        <p:nvPicPr>
          <p:cNvPr id="292866" name="Picture 2" descr="C:\Users\knight\Desktop\string.jpg"/>
          <p:cNvPicPr>
            <a:picLocks noChangeAspect="1" noChangeArrowheads="1"/>
          </p:cNvPicPr>
          <p:nvPr/>
        </p:nvPicPr>
        <p:blipFill>
          <a:blip r:embed="rId3" cstate="print"/>
          <a:srcRect/>
          <a:stretch>
            <a:fillRect/>
          </a:stretch>
        </p:blipFill>
        <p:spPr bwMode="auto">
          <a:xfrm>
            <a:off x="457200" y="228600"/>
            <a:ext cx="3886200" cy="5963580"/>
          </a:xfrm>
          <a:prstGeom prst="rect">
            <a:avLst/>
          </a:prstGeom>
          <a:noFill/>
        </p:spPr>
      </p:pic>
      <p:sp>
        <p:nvSpPr>
          <p:cNvPr id="10" name="TextBox 9"/>
          <p:cNvSpPr txBox="1"/>
          <p:nvPr/>
        </p:nvSpPr>
        <p:spPr>
          <a:xfrm>
            <a:off x="7772400" y="5638800"/>
            <a:ext cx="292068" cy="369332"/>
          </a:xfrm>
          <a:prstGeom prst="rect">
            <a:avLst/>
          </a:prstGeom>
          <a:noFill/>
        </p:spPr>
        <p:txBody>
          <a:bodyPr wrap="none" rtlCol="0">
            <a:spAutoFit/>
          </a:bodyPr>
          <a:lstStyle/>
          <a:p>
            <a:r>
              <a:rPr lang="en-US" dirty="0" smtClean="0"/>
              <a:t>?</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descr="C:\Documents and Settings\knight\Desktop\IMG_3593.JPG"/>
          <p:cNvPicPr>
            <a:picLocks noChangeAspect="1" noChangeArrowheads="1"/>
          </p:cNvPicPr>
          <p:nvPr/>
        </p:nvPicPr>
        <p:blipFill>
          <a:blip r:embed="rId2" cstate="print"/>
          <a:srcRect/>
          <a:stretch>
            <a:fillRect/>
          </a:stretch>
        </p:blipFill>
        <p:spPr bwMode="auto">
          <a:xfrm>
            <a:off x="2032001" y="1524000"/>
            <a:ext cx="6730999" cy="5048250"/>
          </a:xfrm>
          <a:prstGeom prst="rect">
            <a:avLst/>
          </a:prstGeom>
          <a:noFill/>
        </p:spPr>
      </p:pic>
      <p:pic>
        <p:nvPicPr>
          <p:cNvPr id="123906" name="Picture 2" descr="C:\Documents and Settings\knight\Desktop\IMG_3592.JPG"/>
          <p:cNvPicPr>
            <a:picLocks noChangeAspect="1" noChangeArrowheads="1"/>
          </p:cNvPicPr>
          <p:nvPr/>
        </p:nvPicPr>
        <p:blipFill>
          <a:blip r:embed="rId3" cstate="print"/>
          <a:srcRect/>
          <a:stretch>
            <a:fillRect/>
          </a:stretch>
        </p:blipFill>
        <p:spPr bwMode="auto">
          <a:xfrm>
            <a:off x="152400" y="152400"/>
            <a:ext cx="5181600" cy="3886200"/>
          </a:xfrm>
          <a:prstGeom prst="rect">
            <a:avLst/>
          </a:prstGeom>
          <a:noFill/>
        </p:spPr>
      </p:pic>
      <p:sp>
        <p:nvSpPr>
          <p:cNvPr id="4" name="TextBox 3"/>
          <p:cNvSpPr txBox="1"/>
          <p:nvPr/>
        </p:nvSpPr>
        <p:spPr>
          <a:xfrm>
            <a:off x="5410200" y="381000"/>
            <a:ext cx="2200026" cy="461665"/>
          </a:xfrm>
          <a:prstGeom prst="rect">
            <a:avLst/>
          </a:prstGeom>
          <a:solidFill>
            <a:srgbClr val="FFFF00"/>
          </a:solidFill>
        </p:spPr>
        <p:txBody>
          <a:bodyPr wrap="none" rtlCol="0">
            <a:spAutoFit/>
          </a:bodyPr>
          <a:lstStyle/>
          <a:p>
            <a:r>
              <a:rPr lang="en-US" sz="2400" dirty="0" smtClean="0"/>
              <a:t>French plaintext</a:t>
            </a:r>
            <a:endParaRPr lang="en-US" sz="2400" dirty="0"/>
          </a:p>
        </p:txBody>
      </p:sp>
      <p:sp>
        <p:nvSpPr>
          <p:cNvPr id="5" name="TextBox 4"/>
          <p:cNvSpPr txBox="1"/>
          <p:nvPr/>
        </p:nvSpPr>
        <p:spPr>
          <a:xfrm>
            <a:off x="457200" y="4267200"/>
            <a:ext cx="1488806" cy="461665"/>
          </a:xfrm>
          <a:prstGeom prst="rect">
            <a:avLst/>
          </a:prstGeom>
          <a:solidFill>
            <a:srgbClr val="FFFF00"/>
          </a:solidFill>
        </p:spPr>
        <p:txBody>
          <a:bodyPr wrap="none" rtlCol="0">
            <a:spAutoFit/>
          </a:bodyPr>
          <a:lstStyle/>
          <a:p>
            <a:r>
              <a:rPr lang="en-US" sz="2400" dirty="0" err="1" smtClean="0"/>
              <a:t>Ciphertext</a:t>
            </a:r>
            <a:endParaRPr lang="en-US" sz="2400" dirty="0"/>
          </a:p>
        </p:txBody>
      </p:sp>
      <p:cxnSp>
        <p:nvCxnSpPr>
          <p:cNvPr id="6" name="Straight Arrow Connector 5"/>
          <p:cNvCxnSpPr/>
          <p:nvPr/>
        </p:nvCxnSpPr>
        <p:spPr>
          <a:xfrm flipV="1">
            <a:off x="1295400" y="3505200"/>
            <a:ext cx="228600" cy="7620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24400" y="838200"/>
            <a:ext cx="838200" cy="609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58000" y="6019800"/>
            <a:ext cx="2093843" cy="461665"/>
          </a:xfrm>
          <a:prstGeom prst="rect">
            <a:avLst/>
          </a:prstGeom>
          <a:solidFill>
            <a:srgbClr val="FFFF00"/>
          </a:solidFill>
        </p:spPr>
        <p:txBody>
          <a:bodyPr wrap="none" rtlCol="0">
            <a:spAutoFit/>
          </a:bodyPr>
          <a:lstStyle/>
          <a:p>
            <a:r>
              <a:rPr lang="en-US" sz="2400" dirty="0" smtClean="0"/>
              <a:t>Solution (1934)</a:t>
            </a:r>
            <a:endParaRPr lang="en-US"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3" name="Picture 5" descr="C:\Documents and Settings\knight\Desktop\IMG_3586.jpg"/>
          <p:cNvPicPr>
            <a:picLocks noChangeAspect="1" noChangeArrowheads="1"/>
          </p:cNvPicPr>
          <p:nvPr/>
        </p:nvPicPr>
        <p:blipFill>
          <a:blip r:embed="rId2" cstate="print"/>
          <a:srcRect/>
          <a:stretch>
            <a:fillRect/>
          </a:stretch>
        </p:blipFill>
        <p:spPr bwMode="auto">
          <a:xfrm>
            <a:off x="914400" y="1066800"/>
            <a:ext cx="7264399" cy="5448299"/>
          </a:xfrm>
          <a:prstGeom prst="rect">
            <a:avLst/>
          </a:prstGeom>
          <a:noFill/>
        </p:spPr>
      </p:pic>
      <p:sp>
        <p:nvSpPr>
          <p:cNvPr id="6" name="TextBox 5"/>
          <p:cNvSpPr txBox="1"/>
          <p:nvPr/>
        </p:nvSpPr>
        <p:spPr>
          <a:xfrm>
            <a:off x="228600" y="228600"/>
            <a:ext cx="8653074" cy="769441"/>
          </a:xfrm>
          <a:prstGeom prst="rect">
            <a:avLst/>
          </a:prstGeom>
          <a:noFill/>
        </p:spPr>
        <p:txBody>
          <a:bodyPr wrap="none" rtlCol="0">
            <a:spAutoFit/>
          </a:bodyPr>
          <a:lstStyle/>
          <a:p>
            <a:r>
              <a:rPr lang="en-US" sz="4400" dirty="0" smtClean="0"/>
              <a:t>Word Substitution </a:t>
            </a:r>
            <a:r>
              <a:rPr lang="en-US" sz="4400" dirty="0" err="1" smtClean="0"/>
              <a:t>Encipherment</a:t>
            </a:r>
            <a:r>
              <a:rPr lang="en-US" sz="4400" dirty="0" smtClean="0"/>
              <a:t> Key</a:t>
            </a:r>
            <a:endParaRPr lang="en-US" sz="4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knight\Desktop\IMG_3587.JPG"/>
          <p:cNvPicPr>
            <a:picLocks noChangeAspect="1" noChangeArrowheads="1"/>
          </p:cNvPicPr>
          <p:nvPr/>
        </p:nvPicPr>
        <p:blipFill>
          <a:blip r:embed="rId2" cstate="print"/>
          <a:srcRect/>
          <a:stretch>
            <a:fillRect/>
          </a:stretch>
        </p:blipFill>
        <p:spPr bwMode="auto">
          <a:xfrm>
            <a:off x="609600" y="847725"/>
            <a:ext cx="7810500" cy="5857875"/>
          </a:xfrm>
          <a:prstGeom prst="rect">
            <a:avLst/>
          </a:prstGeom>
          <a:noFill/>
        </p:spPr>
      </p:pic>
      <p:sp>
        <p:nvSpPr>
          <p:cNvPr id="5" name="TextBox 4"/>
          <p:cNvSpPr txBox="1"/>
          <p:nvPr/>
        </p:nvSpPr>
        <p:spPr>
          <a:xfrm>
            <a:off x="152400" y="3429000"/>
            <a:ext cx="2833533" cy="523220"/>
          </a:xfrm>
          <a:prstGeom prst="rect">
            <a:avLst/>
          </a:prstGeom>
          <a:solidFill>
            <a:srgbClr val="FFFF00"/>
          </a:solidFill>
        </p:spPr>
        <p:txBody>
          <a:bodyPr wrap="none" rtlCol="0">
            <a:spAutoFit/>
          </a:bodyPr>
          <a:lstStyle/>
          <a:p>
            <a:r>
              <a:rPr lang="en-US" sz="2800" dirty="0" err="1" smtClean="0"/>
              <a:t>Encipherment</a:t>
            </a:r>
            <a:r>
              <a:rPr lang="en-US" sz="2800" dirty="0" smtClean="0"/>
              <a:t> Key</a:t>
            </a:r>
            <a:endParaRPr lang="en-US" sz="2800" dirty="0"/>
          </a:p>
        </p:txBody>
      </p:sp>
      <p:sp>
        <p:nvSpPr>
          <p:cNvPr id="6" name="TextBox 5"/>
          <p:cNvSpPr txBox="1"/>
          <p:nvPr/>
        </p:nvSpPr>
        <p:spPr>
          <a:xfrm>
            <a:off x="152400" y="2057400"/>
            <a:ext cx="2868799" cy="523220"/>
          </a:xfrm>
          <a:prstGeom prst="rect">
            <a:avLst/>
          </a:prstGeom>
          <a:solidFill>
            <a:srgbClr val="FFFF00"/>
          </a:solidFill>
        </p:spPr>
        <p:txBody>
          <a:bodyPr wrap="none" rtlCol="0">
            <a:spAutoFit/>
          </a:bodyPr>
          <a:lstStyle/>
          <a:p>
            <a:r>
              <a:rPr lang="en-US" sz="2800" dirty="0" smtClean="0"/>
              <a:t>Decipherment Key</a:t>
            </a:r>
            <a:endParaRPr lang="en-US" sz="2800" dirty="0"/>
          </a:p>
        </p:txBody>
      </p:sp>
      <p:sp>
        <p:nvSpPr>
          <p:cNvPr id="8" name="TextBox 7"/>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cxnSp>
        <p:nvCxnSpPr>
          <p:cNvPr id="10" name="Straight Arrow Connector 9"/>
          <p:cNvCxnSpPr/>
          <p:nvPr/>
        </p:nvCxnSpPr>
        <p:spPr>
          <a:xfrm flipV="1">
            <a:off x="3048000" y="1905000"/>
            <a:ext cx="457200" cy="228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71800" y="3886200"/>
            <a:ext cx="457200" cy="3048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knight\Desktop\2013-04-24 11.18.39.jpg"/>
          <p:cNvPicPr>
            <a:picLocks noChangeAspect="1" noChangeArrowheads="1"/>
          </p:cNvPicPr>
          <p:nvPr/>
        </p:nvPicPr>
        <p:blipFill>
          <a:blip r:embed="rId2" cstate="print"/>
          <a:srcRect/>
          <a:stretch>
            <a:fillRect/>
          </a:stretch>
        </p:blipFill>
        <p:spPr bwMode="auto">
          <a:xfrm>
            <a:off x="152400" y="787400"/>
            <a:ext cx="4381500" cy="5842000"/>
          </a:xfrm>
          <a:prstGeom prst="rect">
            <a:avLst/>
          </a:prstGeom>
          <a:noFill/>
        </p:spPr>
      </p:pic>
      <p:pic>
        <p:nvPicPr>
          <p:cNvPr id="3" name="Picture 3" descr="C:\Documents and Settings\knight\Desktop\2013-04-25 10.37.21.jpg"/>
          <p:cNvPicPr>
            <a:picLocks noChangeAspect="1" noChangeArrowheads="1"/>
          </p:cNvPicPr>
          <p:nvPr/>
        </p:nvPicPr>
        <p:blipFill>
          <a:blip r:embed="rId3" cstate="print"/>
          <a:srcRect/>
          <a:stretch>
            <a:fillRect/>
          </a:stretch>
        </p:blipFill>
        <p:spPr bwMode="auto">
          <a:xfrm>
            <a:off x="4610100" y="762000"/>
            <a:ext cx="4381500" cy="5842000"/>
          </a:xfrm>
          <a:prstGeom prst="rect">
            <a:avLst/>
          </a:prstGeom>
          <a:noFill/>
        </p:spPr>
      </p:pic>
      <p:sp>
        <p:nvSpPr>
          <p:cNvPr id="4" name="TextBox 3"/>
          <p:cNvSpPr txBox="1"/>
          <p:nvPr/>
        </p:nvSpPr>
        <p:spPr>
          <a:xfrm>
            <a:off x="685800" y="1219200"/>
            <a:ext cx="3460691" cy="954107"/>
          </a:xfrm>
          <a:prstGeom prst="rect">
            <a:avLst/>
          </a:prstGeom>
          <a:solidFill>
            <a:srgbClr val="FFFF00"/>
          </a:solidFill>
        </p:spPr>
        <p:txBody>
          <a:bodyPr wrap="none" rtlCol="0">
            <a:spAutoFit/>
          </a:bodyPr>
          <a:lstStyle/>
          <a:p>
            <a:pPr algn="ctr"/>
            <a:r>
              <a:rPr lang="en-US" sz="2800" dirty="0" smtClean="0"/>
              <a:t>Numbers/Words Both </a:t>
            </a:r>
          </a:p>
          <a:p>
            <a:r>
              <a:rPr lang="en-US" sz="2800" dirty="0" smtClean="0"/>
              <a:t>in Order!</a:t>
            </a:r>
            <a:endParaRPr lang="en-US" sz="2800" dirty="0"/>
          </a:p>
        </p:txBody>
      </p:sp>
      <p:sp>
        <p:nvSpPr>
          <p:cNvPr id="5" name="TextBox 4"/>
          <p:cNvSpPr txBox="1"/>
          <p:nvPr/>
        </p:nvSpPr>
        <p:spPr>
          <a:xfrm>
            <a:off x="5867400" y="4343400"/>
            <a:ext cx="2690032" cy="523220"/>
          </a:xfrm>
          <a:prstGeom prst="rect">
            <a:avLst/>
          </a:prstGeom>
          <a:solidFill>
            <a:srgbClr val="FFFF00"/>
          </a:solidFill>
        </p:spPr>
        <p:txBody>
          <a:bodyPr wrap="none" rtlCol="0">
            <a:spAutoFit/>
          </a:bodyPr>
          <a:lstStyle/>
          <a:p>
            <a:pPr algn="ctr"/>
            <a:r>
              <a:rPr lang="en-US" sz="2800" dirty="0" smtClean="0"/>
              <a:t>Neither in Order!</a:t>
            </a:r>
            <a:endParaRPr lang="en-US" sz="2800" dirty="0"/>
          </a:p>
        </p:txBody>
      </p:sp>
      <p:sp>
        <p:nvSpPr>
          <p:cNvPr id="6" name="TextBox 5"/>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1310</TotalTime>
  <Words>15125</Words>
  <Application>Microsoft Macintosh PowerPoint</Application>
  <PresentationFormat>On-screen Show (4:3)</PresentationFormat>
  <Paragraphs>3197</Paragraphs>
  <Slides>200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200</vt:i4>
      </vt:variant>
    </vt:vector>
  </HeadingPairs>
  <TitlesOfParts>
    <vt:vector size="202" baseType="lpstr">
      <vt:lpstr>Office Theme</vt:lpstr>
      <vt:lpstr>Image</vt:lpstr>
      <vt:lpstr>Decipherment</vt:lpstr>
      <vt:lpstr>Why Decipherment?</vt:lpstr>
      <vt:lpstr>Decipherment Papers by ACL-ers</vt:lpstr>
      <vt:lpstr>Outline</vt:lpstr>
      <vt:lpstr>Classical military/diplomatic ciphers</vt:lpstr>
      <vt:lpstr>Letter Substitution 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 Questions</vt:lpstr>
      <vt:lpstr>How to Make Things Harder?</vt:lpstr>
      <vt:lpstr>Cipher Types</vt:lpstr>
      <vt:lpstr>How to Make Things Efficient?</vt:lpstr>
      <vt:lpstr>“First NLP Task Ever” (1930s-40s) Breaking the German Enigma Cipher</vt:lpstr>
      <vt:lpstr>PowerPoint Presentation</vt:lpstr>
      <vt:lpstr>Breaking Enigma</vt:lpstr>
      <vt:lpstr>Breaking Enigma</vt:lpstr>
      <vt:lpstr>Breaking Enigma</vt:lpstr>
      <vt:lpstr>Breaking Enigma</vt:lpstr>
      <vt:lpstr>Enigma</vt:lpstr>
      <vt:lpstr>Turing Enigma Treatise (aka NR 964, Box 201, RG 457, aka "The Prof’s Book")</vt:lpstr>
      <vt:lpstr>Turing Enigma Treatise (aka NR 964, Box 201, RG 457, aka "The Prof’s Book")</vt:lpstr>
      <vt:lpstr>Turing Enigma Treatise (aka NR 964, Box 201, RG 457, aka "The Prof’s Book")</vt:lpstr>
      <vt:lpstr>Turing Enigma Treatise (aka NR 964, Box 201, RG 457, aka "The Prof’s Book")</vt:lpstr>
      <vt:lpstr>Foreign language as a code</vt:lpstr>
      <vt:lpstr>Alan Turing, on Thinking Machines</vt:lpstr>
      <vt:lpstr>Alan Turing, on Thinking Machines</vt:lpstr>
      <vt:lpstr>Alan Turing, on Thinking Machines</vt:lpstr>
      <vt:lpstr>Alan Turing, on Thinking Machines</vt:lpstr>
      <vt:lpstr>PowerPoint Presentation</vt:lpstr>
      <vt:lpstr>Statistical Machine Translation</vt:lpstr>
      <vt:lpstr>Parallel Corpus</vt:lpstr>
      <vt:lpstr>Parallel Corpus</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Learn Translation Knowledge from Non-Parallel Text?</vt:lpstr>
      <vt:lpstr>Automatic decipherment</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Decipherment Accuracy vs.  Cipher Length</vt:lpstr>
      <vt:lpstr>Letter Substitution Cipher</vt:lpstr>
      <vt:lpstr>Reducing LM Weight During EM</vt:lpstr>
      <vt:lpstr>Random Restarts are Critical</vt:lpstr>
      <vt:lpstr>Good Language Models are Critical</vt:lpstr>
      <vt:lpstr>Searching for Deterministic Keys</vt:lpstr>
      <vt:lpstr>Deterministic Keys</vt:lpstr>
      <vt:lpstr>[Shannon 46, 49]  "Communication Theory of Secrecy Systems"</vt:lpstr>
      <vt:lpstr>Verifying Shannon’s Prediction of  Plaintext Message Uncertainty</vt:lpstr>
      <vt:lpstr>Some Recent Historical Decipherments</vt:lpstr>
      <vt:lpstr>Copiale Cipher</vt:lpstr>
      <vt:lpstr>PowerPoint Presentation</vt:lpstr>
      <vt:lpstr>Letter Frequencies</vt:lpstr>
      <vt:lpstr>Clustering of Cipher Letters</vt:lpstr>
      <vt:lpstr>Clustering of Cipher Letters</vt:lpstr>
      <vt:lpstr>First Decipherment Approach</vt:lpstr>
      <vt:lpstr>First Decipherment Approach</vt:lpstr>
      <vt:lpstr>Second Decipherment Approach</vt:lpstr>
      <vt:lpstr>Homophonic Cipher</vt:lpstr>
      <vt:lpstr>Cipher Characteristics</vt:lpstr>
      <vt:lpstr>Key Observation #1</vt:lpstr>
      <vt:lpstr>One Thing Leads to Another</vt:lpstr>
      <vt:lpstr>PowerPoint Presentation</vt:lpstr>
      <vt:lpstr>PowerPoint Presentation</vt:lpstr>
      <vt:lpstr>PowerPoint Presentation</vt:lpstr>
      <vt:lpstr>PowerPoint Presentation</vt:lpstr>
      <vt:lpstr>Key Observation #2</vt:lpstr>
      <vt:lpstr>Copiale Decipherment</vt:lpstr>
      <vt:lpstr>Copiale Decipherment</vt:lpstr>
      <vt:lpstr>PowerPoint Presentation</vt:lpstr>
      <vt:lpstr>PowerPoint Presentation</vt:lpstr>
      <vt:lpstr>PowerPoint Presentation</vt:lpstr>
      <vt:lpstr>PowerPoint Presentation</vt:lpstr>
      <vt:lpstr>PowerPoint Presentation</vt:lpstr>
      <vt:lpstr>Word Substitution</vt:lpstr>
      <vt:lpstr>Word Substitution (Small-scale)</vt:lpstr>
      <vt:lpstr>Word Substitution (Small-scale)</vt:lpstr>
      <vt:lpstr>Word Substitution (Giga-scale)</vt:lpstr>
      <vt:lpstr>Word Substitution (Giga-scale)</vt:lpstr>
      <vt:lpstr>Word Substitution (Giga-scale)</vt:lpstr>
      <vt:lpstr>Foreign Language as a Cipher</vt:lpstr>
      <vt:lpstr>Foreign Language as a Cipher</vt:lpstr>
      <vt:lpstr>Time Expressions</vt:lpstr>
      <vt:lpstr>Time Expressions</vt:lpstr>
      <vt:lpstr>Time Expressions</vt:lpstr>
      <vt:lpstr>Time Expressions</vt:lpstr>
      <vt:lpstr>Time Expressions</vt:lpstr>
      <vt:lpstr>Time Expressions</vt:lpstr>
      <vt:lpstr>Time Expressions</vt:lpstr>
      <vt:lpstr>Time Expressions</vt:lpstr>
      <vt:lpstr>Deciphering Spanish Time Expressions</vt:lpstr>
      <vt:lpstr>PowerPoint Presentation</vt:lpstr>
      <vt:lpstr>Practical Value</vt:lpstr>
      <vt:lpstr>African Languages</vt:lpstr>
      <vt:lpstr>African Languages</vt:lpstr>
      <vt:lpstr>African Languages</vt:lpstr>
      <vt:lpstr>African Languages</vt:lpstr>
      <vt:lpstr>African Languages</vt:lpstr>
      <vt:lpstr>African Languages</vt:lpstr>
      <vt:lpstr>African Languages</vt:lpstr>
      <vt:lpstr>African Languages</vt:lpstr>
      <vt:lpstr>African Languages</vt:lpstr>
      <vt:lpstr>African Languages</vt:lpstr>
      <vt:lpstr>Africa</vt:lpstr>
      <vt:lpstr>Africa</vt:lpstr>
      <vt:lpstr>Africa</vt:lpstr>
      <vt:lpstr>Unsolved ciphers</vt:lpstr>
      <vt:lpstr>Voynich Manuscript (VMS)</vt:lpstr>
      <vt:lpstr>Voynich Manuscript (VMS)</vt:lpstr>
      <vt:lpstr>“Herbal” section</vt:lpstr>
      <vt:lpstr>“Astrological” section</vt:lpstr>
      <vt:lpstr>“Biological” section</vt:lpstr>
      <vt:lpstr>“Pharmacological” section</vt:lpstr>
      <vt:lpstr>PowerPoint Presentation</vt:lpstr>
      <vt:lpstr>Newbold Decipherment</vt:lpstr>
      <vt:lpstr>Newbold System</vt:lpstr>
      <vt:lpstr>Newbold Decipherment</vt:lpstr>
      <vt:lpstr>PowerPoint Presentation</vt:lpstr>
      <vt:lpstr>PowerPoint Presentation</vt:lpstr>
      <vt:lpstr>Let’s Decipher with Newbold !</vt:lpstr>
      <vt:lpstr>Let’s Decipher with Newbold !</vt:lpstr>
      <vt:lpstr>Newbold’s Results</vt:lpstr>
      <vt:lpstr>VMS Transcription</vt:lpstr>
      <vt:lpstr>Alphabet: Currier/D’Imperio Transcription</vt:lpstr>
      <vt:lpstr>VMS Letters</vt:lpstr>
      <vt:lpstr>VMS Words</vt:lpstr>
      <vt:lpstr>VMS Word Bigrams</vt:lpstr>
      <vt:lpstr>Substitution Cipher?</vt:lpstr>
      <vt:lpstr>Letter Clustering</vt:lpstr>
      <vt:lpstr>Letter Clustering</vt:lpstr>
      <vt:lpstr>Letter Clustering</vt:lpstr>
      <vt:lpstr>Letter Clustering</vt:lpstr>
      <vt:lpstr>Word Clustering</vt:lpstr>
      <vt:lpstr>Word Clustering</vt:lpstr>
      <vt:lpstr>PowerPoint Presentation</vt:lpstr>
      <vt:lpstr>National Security Agency</vt:lpstr>
      <vt:lpstr>PowerPoint Presentation</vt:lpstr>
      <vt:lpstr>CRYPTOLOG: Voynich</vt:lpstr>
      <vt:lpstr>CRYPTOLOG: Machine Translation</vt:lpstr>
      <vt:lpstr>CRYPTOLOG: Evaluating Translations</vt:lpstr>
      <vt:lpstr>CRYPTOLOG: Linguists</vt:lpstr>
      <vt:lpstr>Back to Word Clustering</vt:lpstr>
      <vt:lpstr>10-Class Word Clustering: English</vt:lpstr>
      <vt:lpstr>PowerPoint Presentation</vt:lpstr>
      <vt:lpstr>PowerPoint Presentation</vt:lpstr>
      <vt:lpstr>Does VMS Have Content Words?</vt:lpstr>
      <vt:lpstr>Does VMS Have Content Words?</vt:lpstr>
      <vt:lpstr>Do Content Words Indicate Topics?</vt:lpstr>
      <vt:lpstr>Are VMS Pages in Order?</vt:lpstr>
      <vt:lpstr>Is VMS Prose?</vt:lpstr>
      <vt:lpstr>Are VMS Word Sequences Predictable?</vt:lpstr>
      <vt:lpstr>Zodiac Killer Ciphers</vt:lpstr>
      <vt:lpstr>Zodiac Serial Killer</vt:lpstr>
      <vt:lpstr>Zodiac Serial Killer</vt:lpstr>
      <vt:lpstr>Deciphering Zodiac 408 Bayesian models &amp; Gibbs sampling</vt:lpstr>
      <vt:lpstr>PowerPoint Presentation</vt:lpstr>
      <vt:lpstr>Other Unsolved Ciphers</vt:lpstr>
      <vt:lpstr>Collected Ciphers</vt:lpstr>
      <vt:lpstr>Writing as a code for speech</vt:lpstr>
      <vt:lpstr>Archaeological Decipherment</vt:lpstr>
      <vt:lpstr>Archaeological Decipherment</vt:lpstr>
      <vt:lpstr>Archaeological Decipherment</vt:lpstr>
      <vt:lpstr>Archaeological Decipherment</vt:lpstr>
      <vt:lpstr>Archaeological Decipherment</vt:lpstr>
      <vt:lpstr>Archaeological Decipherment</vt:lpstr>
      <vt:lpstr>Archaeological Decipherment</vt:lpstr>
      <vt:lpstr>What if Spoken Language  Behind Script is Unknown?</vt:lpstr>
      <vt:lpstr>Unknown Source Language</vt:lpstr>
      <vt:lpstr>Practical Detour: Phoneme Substitution Ciphers</vt:lpstr>
      <vt:lpstr>Undeciphered Writing Systems</vt:lpstr>
      <vt:lpstr>Undeciphered writing systems</vt:lpstr>
      <vt:lpstr>Conclusions</vt:lpstr>
      <vt:lpstr>Decipherment and NLP</vt:lpstr>
      <vt:lpstr>Decipherment and NLP</vt:lpstr>
      <vt:lpstr>thanks</vt:lpstr>
    </vt:vector>
  </TitlesOfParts>
  <Company>USC/ISI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Copiale Cipher</dc:title>
  <dc:creator>knight</dc:creator>
  <cp:lastModifiedBy>Anoop Sarkar</cp:lastModifiedBy>
  <cp:revision>217</cp:revision>
  <dcterms:created xsi:type="dcterms:W3CDTF">2011-05-08T21:34:49Z</dcterms:created>
  <dcterms:modified xsi:type="dcterms:W3CDTF">2015-01-13T21:23:39Z</dcterms:modified>
</cp:coreProperties>
</file>